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8"/>
  </p:notesMasterIdLst>
  <p:sldIdLst>
    <p:sldId id="256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71" r:id="rId13"/>
    <p:sldId id="279" r:id="rId14"/>
    <p:sldId id="281" r:id="rId15"/>
    <p:sldId id="280" r:id="rId16"/>
    <p:sldId id="272" r:id="rId17"/>
    <p:sldId id="268" r:id="rId18"/>
    <p:sldId id="274" r:id="rId19"/>
    <p:sldId id="273" r:id="rId20"/>
    <p:sldId id="275" r:id="rId21"/>
    <p:sldId id="277" r:id="rId22"/>
    <p:sldId id="276" r:id="rId23"/>
    <p:sldId id="278" r:id="rId24"/>
    <p:sldId id="282" r:id="rId25"/>
    <p:sldId id="269" r:id="rId26"/>
    <p:sldId id="270" r:id="rId2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ronika" initials="V" lastIdx="1" clrIdx="0">
    <p:extLst>
      <p:ext uri="{19B8F6BF-5375-455C-9EA6-DF929625EA0E}">
        <p15:presenceInfo xmlns:p15="http://schemas.microsoft.com/office/powerpoint/2012/main" userId="Veronika" providerId="None"/>
      </p:ext>
    </p:extLst>
  </p:cmAuthor>
  <p:cmAuthor id="2" name="Verka" initials="V" lastIdx="0" clrIdx="1">
    <p:extLst>
      <p:ext uri="{19B8F6BF-5375-455C-9EA6-DF929625EA0E}">
        <p15:presenceInfo xmlns:p15="http://schemas.microsoft.com/office/powerpoint/2012/main" userId="Verk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CC00"/>
    <a:srgbClr val="DDF0C8"/>
    <a:srgbClr val="DFCBB7"/>
    <a:srgbClr val="E3D1BF"/>
    <a:srgbClr val="D5BA9F"/>
    <a:srgbClr val="585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26" autoAdjust="0"/>
    <p:restoredTop sz="95673" autoAdjust="0"/>
  </p:normalViewPr>
  <p:slideViewPr>
    <p:cSldViewPr>
      <p:cViewPr varScale="1">
        <p:scale>
          <a:sx n="106" d="100"/>
          <a:sy n="106" d="100"/>
        </p:scale>
        <p:origin x="201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A81381-2505-42BF-9A08-4D91B0C192D8}" type="datetimeFigureOut">
              <a:rPr lang="sk-SK" smtClean="0"/>
              <a:t>6. 2. 2020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4B09D4-D172-4265-9E0D-573058535C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40626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iacarpatia-spf.eu/" TargetMode="Externa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6948264" y="188640"/>
            <a:ext cx="1872208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28850"/>
            <a:ext cx="3031880" cy="26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BlokTextu 5"/>
          <p:cNvSpPr txBox="1"/>
          <p:nvPr/>
        </p:nvSpPr>
        <p:spPr>
          <a:xfrm>
            <a:off x="273460" y="3429000"/>
            <a:ext cx="9001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Kisprojekt Alap</a:t>
            </a:r>
          </a:p>
          <a:p>
            <a:pPr algn="ctr"/>
            <a:endParaRPr lang="hu-HU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Interreg</a:t>
            </a:r>
            <a:r>
              <a:rPr lang="hu-H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V-A SKHU Együttműködési Program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30F699DE-7578-4E24-8A57-3E4B3422F6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17" b="22757"/>
          <a:stretch/>
        </p:blipFill>
        <p:spPr>
          <a:xfrm>
            <a:off x="3419872" y="1268760"/>
            <a:ext cx="2708177" cy="1138774"/>
          </a:xfrm>
          <a:prstGeom prst="ellipse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D5E52E27-1E9A-4735-8DEA-794DF7FA4CFB}"/>
              </a:ext>
            </a:extLst>
          </p:cNvPr>
          <p:cNvSpPr txBox="1"/>
          <p:nvPr/>
        </p:nvSpPr>
        <p:spPr>
          <a:xfrm>
            <a:off x="-28968" y="6238473"/>
            <a:ext cx="917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465B2B-44AC-4BD0-8FDE-937B06778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K</a:t>
            </a:r>
            <a:r>
              <a:rPr lang="sk-SK" dirty="0" err="1"/>
              <a:t>isprojekt</a:t>
            </a:r>
            <a:r>
              <a:rPr lang="sk-SK" dirty="0"/>
              <a:t> </a:t>
            </a:r>
            <a:r>
              <a:rPr lang="sk-SK" dirty="0" err="1"/>
              <a:t>Alap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CC88EF24-EE87-4FCB-8799-AD396997CB4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0" y="1340768"/>
            <a:ext cx="9071992" cy="1440160"/>
          </a:xfrm>
          <a:solidFill>
            <a:schemeClr val="accent1">
              <a:alpha val="10000"/>
            </a:schemeClr>
          </a:solidFill>
        </p:spPr>
        <p:txBody>
          <a:bodyPr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Kisebb terjedelm</a:t>
            </a:r>
            <a:r>
              <a:rPr lang="hu-H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ű pályázatok támogatásának összege</a:t>
            </a:r>
          </a:p>
          <a:p>
            <a:pPr algn="ctr"/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hu-H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Alapvető cél: </a:t>
            </a:r>
            <a:r>
              <a:rPr lang="hu-H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határon átnyúló társadalmi kohézió erősítése, hosszú távú </a:t>
            </a:r>
          </a:p>
          <a:p>
            <a:pPr algn="ctr"/>
            <a:r>
              <a:rPr lang="hu-H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együttműködések kialakítása által a határ mindkét oldalán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30234472-5349-4F66-A95C-39D35C37C6B0}"/>
              </a:ext>
            </a:extLst>
          </p:cNvPr>
          <p:cNvSpPr txBox="1"/>
          <p:nvPr/>
        </p:nvSpPr>
        <p:spPr>
          <a:xfrm>
            <a:off x="287524" y="3279065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>
                <a:latin typeface="Arial" panose="020B0604020202020204" pitchFamily="34" charset="0"/>
                <a:cs typeface="Arial" panose="020B0604020202020204" pitchFamily="34" charset="0"/>
              </a:rPr>
              <a:t>A Kisprojekt Alap az Interreg V-A SK-HU Együttműködési program két prioritási </a:t>
            </a:r>
          </a:p>
          <a:p>
            <a:pPr algn="ctr"/>
            <a:r>
              <a:rPr lang="hu-HU">
                <a:latin typeface="Arial" panose="020B0604020202020204" pitchFamily="34" charset="0"/>
                <a:cs typeface="Arial" panose="020B0604020202020204" pitchFamily="34" charset="0"/>
              </a:rPr>
              <a:t>tengelye keretén belül valósul meg: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299885AC-E494-45D9-A749-396A5E90F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437112"/>
            <a:ext cx="578257" cy="578257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A8F8602B-4AFD-4298-AEA0-222CF6D224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733256"/>
            <a:ext cx="578257" cy="610425"/>
          </a:xfrm>
          <a:prstGeom prst="rect">
            <a:avLst/>
          </a:prstGeom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28DE2225-4E97-4802-801F-406D843C347D}"/>
              </a:ext>
            </a:extLst>
          </p:cNvPr>
          <p:cNvSpPr txBox="1"/>
          <p:nvPr/>
        </p:nvSpPr>
        <p:spPr>
          <a:xfrm>
            <a:off x="1235878" y="4573138"/>
            <a:ext cx="7414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PT1: 	</a:t>
            </a:r>
            <a:r>
              <a:rPr lang="sk-SK" b="1" dirty="0" err="1">
                <a:latin typeface="Arial" panose="020B0604020202020204" pitchFamily="34" charset="0"/>
                <a:cs typeface="Arial" panose="020B0604020202020204" pitchFamily="34" charset="0"/>
              </a:rPr>
              <a:t>Természet</a:t>
            </a: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b="1" dirty="0" err="1">
                <a:latin typeface="Arial" panose="020B0604020202020204" pitchFamily="34" charset="0"/>
                <a:cs typeface="Arial" panose="020B0604020202020204" pitchFamily="34" charset="0"/>
              </a:rPr>
              <a:t>és</a:t>
            </a: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 Kultúra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44E4ECDC-C9CD-468B-A6E2-9C78D090057B}"/>
              </a:ext>
            </a:extLst>
          </p:cNvPr>
          <p:cNvSpPr txBox="1"/>
          <p:nvPr/>
        </p:nvSpPr>
        <p:spPr>
          <a:xfrm>
            <a:off x="1207278" y="5763773"/>
            <a:ext cx="7864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PT4: 	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Közintézmények és a határtérségekben élő emberek határon 	átnyúló együttműködésének javítása</a:t>
            </a:r>
            <a:endParaRPr lang="sk-SK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024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F40C46-5C9C-46F8-A16C-D127A6020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60648"/>
            <a:ext cx="7884368" cy="620688"/>
          </a:xfrm>
        </p:spPr>
        <p:txBody>
          <a:bodyPr/>
          <a:lstStyle/>
          <a:p>
            <a:pPr algn="ctr"/>
            <a:r>
              <a:rPr lang="sk-SK" sz="2400" dirty="0"/>
              <a:t>II. </a:t>
            </a:r>
            <a:r>
              <a:rPr lang="sk-SK" sz="2400" dirty="0" err="1"/>
              <a:t>Felhívás</a:t>
            </a:r>
            <a:r>
              <a:rPr lang="sk-SK" sz="2400" dirty="0"/>
              <a:t> a </a:t>
            </a:r>
            <a:r>
              <a:rPr lang="sk-SK" sz="2400" dirty="0" err="1"/>
              <a:t>Kisprojekt</a:t>
            </a:r>
            <a:r>
              <a:rPr lang="sk-SK" sz="2400" dirty="0"/>
              <a:t> </a:t>
            </a:r>
            <a:r>
              <a:rPr lang="sk-SK" sz="2400" dirty="0" err="1"/>
              <a:t>Alap</a:t>
            </a:r>
            <a:r>
              <a:rPr lang="sk-SK" sz="2400" dirty="0"/>
              <a:t> </a:t>
            </a:r>
            <a:r>
              <a:rPr lang="sk-SK" sz="2400" dirty="0" err="1"/>
              <a:t>keretében</a:t>
            </a:r>
            <a:endParaRPr lang="sk-SK" sz="2400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E1A51BC0-63E0-4045-915B-BCDDFDCE41D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0" y="1268760"/>
            <a:ext cx="9144000" cy="5589240"/>
          </a:xfrm>
          <a:solidFill>
            <a:schemeClr val="accent1">
              <a:alpha val="20000"/>
            </a:schemeClr>
          </a:solidFill>
        </p:spPr>
        <p:txBody>
          <a:bodyPr/>
          <a:lstStyle/>
          <a:p>
            <a:r>
              <a:rPr lang="sk-SK" sz="2000" b="1" dirty="0" err="1">
                <a:solidFill>
                  <a:schemeClr val="tx1"/>
                </a:solidFill>
              </a:rPr>
              <a:t>Felhívás</a:t>
            </a:r>
            <a:r>
              <a:rPr lang="sk-SK" sz="2000" b="1" dirty="0">
                <a:solidFill>
                  <a:schemeClr val="tx1"/>
                </a:solidFill>
              </a:rPr>
              <a:t> </a:t>
            </a:r>
            <a:r>
              <a:rPr lang="sk-SK" sz="2000" b="1" dirty="0" err="1">
                <a:solidFill>
                  <a:schemeClr val="tx1"/>
                </a:solidFill>
              </a:rPr>
              <a:t>típusa</a:t>
            </a:r>
            <a:r>
              <a:rPr lang="sk-SK" sz="2000" b="1" dirty="0">
                <a:solidFill>
                  <a:schemeClr val="tx1"/>
                </a:solidFill>
              </a:rPr>
              <a:t>: 				</a:t>
            </a:r>
            <a:r>
              <a:rPr lang="sk-SK" sz="2000" dirty="0" err="1">
                <a:solidFill>
                  <a:schemeClr val="tx1"/>
                </a:solidFill>
              </a:rPr>
              <a:t>nyitott</a:t>
            </a:r>
            <a:r>
              <a:rPr lang="sk-SK" sz="2000" dirty="0">
                <a:solidFill>
                  <a:schemeClr val="tx1"/>
                </a:solidFill>
              </a:rPr>
              <a:t> </a:t>
            </a:r>
            <a:r>
              <a:rPr lang="sk-SK" sz="2000" dirty="0" err="1">
                <a:solidFill>
                  <a:schemeClr val="tx1"/>
                </a:solidFill>
              </a:rPr>
              <a:t>felhívás</a:t>
            </a:r>
            <a:endParaRPr lang="sk-SK" sz="2000" dirty="0">
              <a:solidFill>
                <a:schemeClr val="tx1"/>
              </a:solidFill>
            </a:endParaRPr>
          </a:p>
          <a:p>
            <a:r>
              <a:rPr lang="sk-SK" sz="2000" b="1" dirty="0" err="1">
                <a:solidFill>
                  <a:schemeClr val="tx1"/>
                </a:solidFill>
              </a:rPr>
              <a:t>Meghirdetés</a:t>
            </a:r>
            <a:r>
              <a:rPr lang="sk-SK" sz="2000" b="1" dirty="0">
                <a:solidFill>
                  <a:schemeClr val="tx1"/>
                </a:solidFill>
              </a:rPr>
              <a:t> </a:t>
            </a:r>
            <a:r>
              <a:rPr lang="sk-SK" sz="2000" b="1" dirty="0" err="1">
                <a:solidFill>
                  <a:schemeClr val="tx1"/>
                </a:solidFill>
              </a:rPr>
              <a:t>dátuma</a:t>
            </a:r>
            <a:r>
              <a:rPr lang="sk-SK" sz="2000" b="1" dirty="0">
                <a:solidFill>
                  <a:schemeClr val="tx1"/>
                </a:solidFill>
              </a:rPr>
              <a:t>: 				</a:t>
            </a:r>
            <a:r>
              <a:rPr lang="sk-SK" sz="2000" dirty="0">
                <a:solidFill>
                  <a:schemeClr val="tx1"/>
                </a:solidFill>
              </a:rPr>
              <a:t>2019.04.01.</a:t>
            </a:r>
          </a:p>
          <a:p>
            <a:r>
              <a:rPr lang="sk-SK" sz="2000" b="1" dirty="0" err="1">
                <a:solidFill>
                  <a:schemeClr val="tx1"/>
                </a:solidFill>
              </a:rPr>
              <a:t>Elbírálási</a:t>
            </a:r>
            <a:r>
              <a:rPr lang="sk-SK" sz="2000" b="1" dirty="0">
                <a:solidFill>
                  <a:schemeClr val="tx1"/>
                </a:solidFill>
              </a:rPr>
              <a:t> </a:t>
            </a:r>
            <a:r>
              <a:rPr lang="sk-SK" sz="2000" b="1" dirty="0" err="1">
                <a:solidFill>
                  <a:schemeClr val="tx1"/>
                </a:solidFill>
              </a:rPr>
              <a:t>fordulók</a:t>
            </a:r>
            <a:r>
              <a:rPr lang="sk-SK" sz="2000" b="1" dirty="0">
                <a:solidFill>
                  <a:schemeClr val="tx1"/>
                </a:solidFill>
              </a:rPr>
              <a:t>: 				</a:t>
            </a:r>
            <a:r>
              <a:rPr lang="sk-SK" sz="2000" dirty="0">
                <a:solidFill>
                  <a:schemeClr val="tx1"/>
                </a:solidFill>
              </a:rPr>
              <a:t>2019.06.30.</a:t>
            </a:r>
          </a:p>
          <a:p>
            <a:r>
              <a:rPr lang="sk-SK" sz="2000" dirty="0">
                <a:solidFill>
                  <a:schemeClr val="tx1"/>
                </a:solidFill>
              </a:rPr>
              <a:t>						2019.09.30.</a:t>
            </a:r>
          </a:p>
          <a:p>
            <a:r>
              <a:rPr lang="sk-SK" sz="2000" dirty="0">
                <a:solidFill>
                  <a:schemeClr val="tx1"/>
                </a:solidFill>
              </a:rPr>
              <a:t>						</a:t>
            </a:r>
            <a:r>
              <a:rPr lang="sk-SK" sz="2000" b="1" dirty="0">
                <a:solidFill>
                  <a:schemeClr val="tx1"/>
                </a:solidFill>
              </a:rPr>
              <a:t>2020.02.28.</a:t>
            </a:r>
          </a:p>
          <a:p>
            <a:endParaRPr lang="sk-SK" sz="2000" dirty="0">
              <a:solidFill>
                <a:schemeClr val="tx1"/>
              </a:solidFill>
            </a:endParaRPr>
          </a:p>
          <a:p>
            <a:r>
              <a:rPr lang="sk-SK" sz="2000" b="1" dirty="0">
                <a:solidFill>
                  <a:schemeClr val="tx1"/>
                </a:solidFill>
              </a:rPr>
              <a:t>Projekt </a:t>
            </a:r>
            <a:r>
              <a:rPr lang="sk-SK" sz="2000" b="1" dirty="0" err="1">
                <a:solidFill>
                  <a:schemeClr val="tx1"/>
                </a:solidFill>
              </a:rPr>
              <a:t>időtartama</a:t>
            </a:r>
            <a:r>
              <a:rPr lang="sk-SK" sz="2000" b="1" dirty="0">
                <a:solidFill>
                  <a:schemeClr val="tx1"/>
                </a:solidFill>
              </a:rPr>
              <a:t>: 				</a:t>
            </a:r>
            <a:r>
              <a:rPr lang="sk-SK" sz="2000" dirty="0">
                <a:solidFill>
                  <a:schemeClr val="tx1"/>
                </a:solidFill>
              </a:rPr>
              <a:t>max.</a:t>
            </a:r>
            <a:r>
              <a:rPr lang="sk-SK" sz="2000" b="1" dirty="0">
                <a:solidFill>
                  <a:schemeClr val="tx1"/>
                </a:solidFill>
              </a:rPr>
              <a:t> </a:t>
            </a:r>
            <a:r>
              <a:rPr lang="sk-SK" sz="2000" dirty="0">
                <a:solidFill>
                  <a:schemeClr val="tx1"/>
                </a:solidFill>
              </a:rPr>
              <a:t>12 </a:t>
            </a:r>
            <a:r>
              <a:rPr lang="sk-SK" sz="2000" dirty="0" err="1">
                <a:solidFill>
                  <a:schemeClr val="tx1"/>
                </a:solidFill>
              </a:rPr>
              <a:t>hónap</a:t>
            </a:r>
            <a:endParaRPr lang="sk-SK" sz="2000" dirty="0">
              <a:solidFill>
                <a:schemeClr val="tx1"/>
              </a:solidFill>
            </a:endParaRPr>
          </a:p>
          <a:p>
            <a:endParaRPr lang="sk-SK" sz="2000" dirty="0">
              <a:solidFill>
                <a:schemeClr val="tx1"/>
              </a:solidFill>
            </a:endParaRPr>
          </a:p>
          <a:p>
            <a:endParaRPr lang="sk-SK" sz="2000" dirty="0">
              <a:solidFill>
                <a:schemeClr val="tx1"/>
              </a:solidFill>
            </a:endParaRPr>
          </a:p>
          <a:p>
            <a:r>
              <a:rPr lang="sk-SK" sz="2000" b="1" dirty="0">
                <a:solidFill>
                  <a:schemeClr val="tx1"/>
                </a:solidFill>
              </a:rPr>
              <a:t>ERFA </a:t>
            </a:r>
            <a:r>
              <a:rPr lang="sk-SK" sz="2000" b="1" dirty="0" err="1">
                <a:solidFill>
                  <a:schemeClr val="tx1"/>
                </a:solidFill>
              </a:rPr>
              <a:t>által</a:t>
            </a:r>
            <a:r>
              <a:rPr lang="sk-SK" sz="2000" b="1" dirty="0">
                <a:solidFill>
                  <a:schemeClr val="tx1"/>
                </a:solidFill>
              </a:rPr>
              <a:t> </a:t>
            </a:r>
            <a:r>
              <a:rPr lang="sk-SK" sz="2000" b="1" dirty="0" err="1">
                <a:solidFill>
                  <a:schemeClr val="tx1"/>
                </a:solidFill>
              </a:rPr>
              <a:t>nyújtott</a:t>
            </a:r>
            <a:r>
              <a:rPr lang="sk-SK" sz="2000" b="1" dirty="0">
                <a:solidFill>
                  <a:schemeClr val="tx1"/>
                </a:solidFill>
              </a:rPr>
              <a:t> </a:t>
            </a:r>
            <a:r>
              <a:rPr lang="sk-SK" sz="2000" b="1" dirty="0" err="1">
                <a:solidFill>
                  <a:schemeClr val="tx1"/>
                </a:solidFill>
              </a:rPr>
              <a:t>minimális</a:t>
            </a:r>
            <a:r>
              <a:rPr lang="sk-SK" sz="2000" b="1" dirty="0">
                <a:solidFill>
                  <a:schemeClr val="tx1"/>
                </a:solidFill>
              </a:rPr>
              <a:t> </a:t>
            </a:r>
            <a:r>
              <a:rPr lang="sk-SK" sz="2000" b="1" dirty="0" err="1">
                <a:solidFill>
                  <a:schemeClr val="tx1"/>
                </a:solidFill>
              </a:rPr>
              <a:t>hozzájárulá</a:t>
            </a:r>
            <a:r>
              <a:rPr lang="hu-HU" sz="2000" b="1" dirty="0">
                <a:solidFill>
                  <a:schemeClr val="tx1"/>
                </a:solidFill>
              </a:rPr>
              <a:t>s</a:t>
            </a:r>
            <a:r>
              <a:rPr lang="sk-SK" sz="2000" b="1" dirty="0">
                <a:solidFill>
                  <a:schemeClr val="tx1"/>
                </a:solidFill>
              </a:rPr>
              <a:t>: 	</a:t>
            </a:r>
            <a:r>
              <a:rPr lang="sk-SK" sz="2000" dirty="0">
                <a:solidFill>
                  <a:schemeClr val="tx1"/>
                </a:solidFill>
              </a:rPr>
              <a:t>20 000 EUR </a:t>
            </a:r>
          </a:p>
          <a:p>
            <a:r>
              <a:rPr lang="sk-SK" sz="2000" b="1" dirty="0">
                <a:solidFill>
                  <a:schemeClr val="tx1"/>
                </a:solidFill>
              </a:rPr>
              <a:t>ERFA </a:t>
            </a:r>
            <a:r>
              <a:rPr lang="sk-SK" sz="2000" b="1" dirty="0" err="1">
                <a:solidFill>
                  <a:schemeClr val="tx1"/>
                </a:solidFill>
              </a:rPr>
              <a:t>által</a:t>
            </a:r>
            <a:r>
              <a:rPr lang="sk-SK" sz="2000" b="1" dirty="0">
                <a:solidFill>
                  <a:schemeClr val="tx1"/>
                </a:solidFill>
              </a:rPr>
              <a:t> </a:t>
            </a:r>
            <a:r>
              <a:rPr lang="sk-SK" sz="2000" b="1" dirty="0" err="1">
                <a:solidFill>
                  <a:schemeClr val="tx1"/>
                </a:solidFill>
              </a:rPr>
              <a:t>nyújtott</a:t>
            </a:r>
            <a:r>
              <a:rPr lang="sk-SK" sz="2000" b="1" dirty="0">
                <a:solidFill>
                  <a:schemeClr val="tx1"/>
                </a:solidFill>
              </a:rPr>
              <a:t> </a:t>
            </a:r>
            <a:r>
              <a:rPr lang="sk-SK" sz="2000" b="1" dirty="0" err="1">
                <a:solidFill>
                  <a:schemeClr val="tx1"/>
                </a:solidFill>
              </a:rPr>
              <a:t>minimális</a:t>
            </a:r>
            <a:r>
              <a:rPr lang="sk-SK" sz="2000" b="1" dirty="0">
                <a:solidFill>
                  <a:schemeClr val="tx1"/>
                </a:solidFill>
              </a:rPr>
              <a:t> </a:t>
            </a:r>
            <a:r>
              <a:rPr lang="sk-SK" sz="2000" b="1" dirty="0" err="1">
                <a:solidFill>
                  <a:schemeClr val="tx1"/>
                </a:solidFill>
              </a:rPr>
              <a:t>hozzájárulá</a:t>
            </a:r>
            <a:r>
              <a:rPr lang="hu-HU" sz="2000" b="1" dirty="0">
                <a:solidFill>
                  <a:schemeClr val="tx1"/>
                </a:solidFill>
              </a:rPr>
              <a:t>s</a:t>
            </a:r>
            <a:r>
              <a:rPr lang="sk-SK" sz="2000" b="1" dirty="0">
                <a:solidFill>
                  <a:schemeClr val="tx1"/>
                </a:solidFill>
              </a:rPr>
              <a:t>:  	</a:t>
            </a:r>
            <a:r>
              <a:rPr lang="sk-SK" sz="2000" dirty="0">
                <a:solidFill>
                  <a:schemeClr val="tx1"/>
                </a:solidFill>
              </a:rPr>
              <a:t>50 000 EUR</a:t>
            </a:r>
          </a:p>
          <a:p>
            <a:endParaRPr lang="sk-SK" sz="2000" dirty="0">
              <a:solidFill>
                <a:schemeClr val="tx1"/>
              </a:solidFill>
            </a:endParaRPr>
          </a:p>
          <a:p>
            <a:r>
              <a:rPr lang="sk-SK" sz="2000" b="1" dirty="0">
                <a:solidFill>
                  <a:schemeClr val="tx1"/>
                </a:solidFill>
              </a:rPr>
              <a:t>A projekt </a:t>
            </a:r>
            <a:r>
              <a:rPr lang="sk-SK" sz="2000" b="1" dirty="0" err="1">
                <a:solidFill>
                  <a:schemeClr val="tx1"/>
                </a:solidFill>
              </a:rPr>
              <a:t>finanszírozása</a:t>
            </a:r>
            <a:r>
              <a:rPr lang="sk-SK" sz="2000" b="1" dirty="0">
                <a:solidFill>
                  <a:schemeClr val="tx1"/>
                </a:solidFill>
              </a:rPr>
              <a:t>:</a:t>
            </a:r>
            <a:r>
              <a:rPr lang="sk-SK" sz="2000" dirty="0">
                <a:solidFill>
                  <a:schemeClr val="tx1"/>
                </a:solidFill>
              </a:rPr>
              <a:t>  	ERFA </a:t>
            </a:r>
            <a:r>
              <a:rPr lang="sk-SK" sz="2000" dirty="0" err="1">
                <a:solidFill>
                  <a:schemeClr val="tx1"/>
                </a:solidFill>
              </a:rPr>
              <a:t>hozzájárul</a:t>
            </a:r>
            <a:r>
              <a:rPr lang="hu-HU" sz="2000" dirty="0">
                <a:solidFill>
                  <a:schemeClr val="tx1"/>
                </a:solidFill>
              </a:rPr>
              <a:t>ás</a:t>
            </a:r>
            <a:r>
              <a:rPr lang="sk-SK" sz="2000" dirty="0">
                <a:solidFill>
                  <a:schemeClr val="tx1"/>
                </a:solidFill>
              </a:rPr>
              <a:t>:  85%</a:t>
            </a:r>
          </a:p>
          <a:p>
            <a:r>
              <a:rPr lang="sk-SK" sz="2000" dirty="0">
                <a:solidFill>
                  <a:schemeClr val="tx1"/>
                </a:solidFill>
              </a:rPr>
              <a:t>                                          	</a:t>
            </a:r>
            <a:r>
              <a:rPr lang="sk-SK" sz="2000" dirty="0" err="1">
                <a:solidFill>
                  <a:schemeClr val="tx1"/>
                </a:solidFill>
              </a:rPr>
              <a:t>saját</a:t>
            </a:r>
            <a:r>
              <a:rPr lang="sk-SK" sz="2000" dirty="0">
                <a:solidFill>
                  <a:schemeClr val="tx1"/>
                </a:solidFill>
              </a:rPr>
              <a:t> </a:t>
            </a:r>
            <a:r>
              <a:rPr lang="sk-SK" sz="2000" dirty="0" err="1">
                <a:solidFill>
                  <a:schemeClr val="tx1"/>
                </a:solidFill>
              </a:rPr>
              <a:t>forrás</a:t>
            </a:r>
            <a:r>
              <a:rPr lang="sk-SK" sz="2000" dirty="0">
                <a:solidFill>
                  <a:schemeClr val="tx1"/>
                </a:solidFill>
              </a:rPr>
              <a:t>: 15%</a:t>
            </a:r>
          </a:p>
          <a:p>
            <a:r>
              <a:rPr lang="sk-SK" sz="2000" b="1" dirty="0" err="1">
                <a:solidFill>
                  <a:schemeClr val="tx1"/>
                </a:solidFill>
              </a:rPr>
              <a:t>Partnerség</a:t>
            </a:r>
            <a:r>
              <a:rPr lang="sk-SK" sz="2000" b="1" dirty="0">
                <a:solidFill>
                  <a:schemeClr val="tx1"/>
                </a:solidFill>
              </a:rPr>
              <a:t>			</a:t>
            </a:r>
            <a:r>
              <a:rPr lang="sk-SK" sz="2000" dirty="0">
                <a:solidFill>
                  <a:schemeClr val="tx1"/>
                </a:solidFill>
              </a:rPr>
              <a:t>min.1 </a:t>
            </a:r>
            <a:r>
              <a:rPr lang="sk-SK" sz="2000" dirty="0" err="1">
                <a:solidFill>
                  <a:schemeClr val="tx1"/>
                </a:solidFill>
              </a:rPr>
              <a:t>szlovák</a:t>
            </a:r>
            <a:r>
              <a:rPr lang="sk-SK" sz="2000" dirty="0">
                <a:solidFill>
                  <a:schemeClr val="tx1"/>
                </a:solidFill>
              </a:rPr>
              <a:t> </a:t>
            </a:r>
            <a:r>
              <a:rPr lang="sk-SK" sz="2000" dirty="0" err="1">
                <a:solidFill>
                  <a:schemeClr val="tx1"/>
                </a:solidFill>
              </a:rPr>
              <a:t>és</a:t>
            </a:r>
            <a:r>
              <a:rPr lang="sk-SK" sz="2000" dirty="0">
                <a:solidFill>
                  <a:schemeClr val="tx1"/>
                </a:solidFill>
              </a:rPr>
              <a:t> 1 </a:t>
            </a:r>
            <a:r>
              <a:rPr lang="sk-SK" sz="2000" dirty="0" err="1">
                <a:solidFill>
                  <a:schemeClr val="tx1"/>
                </a:solidFill>
              </a:rPr>
              <a:t>magyar</a:t>
            </a:r>
            <a:r>
              <a:rPr lang="sk-SK" sz="2000" dirty="0">
                <a:solidFill>
                  <a:schemeClr val="tx1"/>
                </a:solidFill>
              </a:rPr>
              <a:t> partner  </a:t>
            </a:r>
          </a:p>
        </p:txBody>
      </p:sp>
    </p:spTree>
    <p:extLst>
      <p:ext uri="{BB962C8B-B14F-4D97-AF65-F5344CB8AC3E}">
        <p14:creationId xmlns:p14="http://schemas.microsoft.com/office/powerpoint/2010/main" val="3972751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6BB9E9-0A01-45C9-AF02-10DA02028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2800" dirty="0" err="1"/>
              <a:t>Jogosult</a:t>
            </a:r>
            <a:r>
              <a:rPr lang="sk-SK" sz="2800" dirty="0"/>
              <a:t> </a:t>
            </a:r>
            <a:r>
              <a:rPr lang="sk-SK" sz="2800" dirty="0" err="1"/>
              <a:t>ter</a:t>
            </a:r>
            <a:r>
              <a:rPr lang="hu-HU" sz="2800" dirty="0"/>
              <a:t>ületek</a:t>
            </a:r>
            <a:endParaRPr lang="sk-SK" sz="2800" dirty="0"/>
          </a:p>
        </p:txBody>
      </p:sp>
      <p:pic>
        <p:nvPicPr>
          <p:cNvPr id="5" name="Obrázok 6">
            <a:extLst>
              <a:ext uri="{FF2B5EF4-FFF2-40B4-BE49-F238E27FC236}">
                <a16:creationId xmlns:a16="http://schemas.microsoft.com/office/drawing/2014/main" id="{7C8595BC-05EC-4CEC-958A-F7CFAE5A1E35}"/>
              </a:ext>
            </a:extLst>
          </p:cNvPr>
          <p:cNvPicPr>
            <a:picLocks noGrp="1" noChangeAspect="1" noChangeArrowheads="1"/>
          </p:cNvPicPr>
          <p:nvPr>
            <p:ph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82541" y="2492896"/>
            <a:ext cx="4288276" cy="31454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1FBD8B68-E85C-433B-AB62-92711199A9FA}"/>
              </a:ext>
            </a:extLst>
          </p:cNvPr>
          <p:cNvSpPr txBox="1"/>
          <p:nvPr/>
        </p:nvSpPr>
        <p:spPr>
          <a:xfrm>
            <a:off x="173183" y="2492896"/>
            <a:ext cx="4392488" cy="3077766"/>
          </a:xfrm>
          <a:prstGeom prst="rect">
            <a:avLst/>
          </a:prstGeom>
          <a:solidFill>
            <a:schemeClr val="accent1">
              <a:alpha val="33000"/>
            </a:schemeClr>
          </a:solidFill>
        </p:spPr>
        <p:txBody>
          <a:bodyPr wrap="square" rtlCol="0">
            <a:spAutoFit/>
          </a:bodyPr>
          <a:lstStyle/>
          <a:p>
            <a:r>
              <a:rPr lang="sk-SK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Szlovák</a:t>
            </a:r>
            <a:r>
              <a:rPr lang="sk-SK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Köztársaság</a:t>
            </a:r>
            <a:endParaRPr lang="sk-SK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SK032 – Banskobystrický kraj</a:t>
            </a:r>
          </a:p>
          <a:p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SK042 – Košický kraj</a:t>
            </a:r>
          </a:p>
          <a:p>
            <a:endParaRPr lang="sk-S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Magyarország</a:t>
            </a:r>
            <a:endParaRPr lang="sk-SK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HU221 –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Borsod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Abaúj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Zemplén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megye</a:t>
            </a:r>
            <a:endParaRPr lang="sk-S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HU311 –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Heves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megye</a:t>
            </a:r>
            <a:endParaRPr lang="sk-S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HU312 –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Nógrád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megye</a:t>
            </a:r>
            <a:endParaRPr lang="sk-S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HU323 –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Szabolcs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Szatmár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Bereg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megye</a:t>
            </a:r>
            <a:endParaRPr lang="sk-S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30148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1CD6D7-CBC1-4811-A7C8-9C80BE95D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3200" dirty="0"/>
              <a:t>Jogosult pályázók</a:t>
            </a:r>
            <a:endParaRPr lang="sk-SK" sz="3200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17DDFC70-2FC0-48FB-B4D8-106B77E72A0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90364" y="2420888"/>
            <a:ext cx="8363272" cy="3024336"/>
          </a:xfrm>
          <a:solidFill>
            <a:schemeClr val="accent1">
              <a:alpha val="16000"/>
            </a:schemeClr>
          </a:solidFill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1800" dirty="0"/>
              <a:t>Közintézmények;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1800" dirty="0"/>
              <a:t>Egyházak;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1800" dirty="0"/>
              <a:t>Európai Területi Társulások;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1800" dirty="0"/>
              <a:t>Önkormányzatok és felsőbb szintű közigazgatási területek;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1800" dirty="0"/>
              <a:t>Iskolák;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1800" dirty="0"/>
              <a:t>Állami felsőoktatási intézmények/egyetemek és állami kutatóintézmények;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1800" dirty="0"/>
              <a:t>Nonprofit szervezetek;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1800" dirty="0"/>
              <a:t>Stb.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68637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D04BD2-858E-44E5-BDE3-333C83AD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3200" dirty="0"/>
              <a:t>J</a:t>
            </a:r>
            <a:r>
              <a:rPr lang="sk-SK" sz="3200" dirty="0" err="1"/>
              <a:t>ogosult</a:t>
            </a:r>
            <a:r>
              <a:rPr lang="sk-SK" sz="3200" dirty="0"/>
              <a:t> </a:t>
            </a:r>
            <a:r>
              <a:rPr lang="sk-SK" sz="3200" dirty="0" err="1"/>
              <a:t>tevékenységek</a:t>
            </a:r>
            <a:endParaRPr lang="sk-SK" sz="32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12E20AE-A3AC-4938-8C37-8F8352CC4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7" y="1412776"/>
            <a:ext cx="8229600" cy="1008112"/>
          </a:xfrm>
        </p:spPr>
        <p:txBody>
          <a:bodyPr/>
          <a:lstStyle/>
          <a:p>
            <a:r>
              <a:rPr lang="sk-SK" b="1" dirty="0"/>
              <a:t>PT1 – </a:t>
            </a:r>
            <a:r>
              <a:rPr lang="sk-SK" b="1" dirty="0" err="1"/>
              <a:t>Természet</a:t>
            </a:r>
            <a:r>
              <a:rPr lang="sk-SK" b="1" dirty="0"/>
              <a:t> </a:t>
            </a:r>
            <a:r>
              <a:rPr lang="sk-SK" b="1" dirty="0" err="1"/>
              <a:t>és</a:t>
            </a:r>
            <a:r>
              <a:rPr lang="sk-SK" b="1" dirty="0"/>
              <a:t> Kultúra</a:t>
            </a:r>
          </a:p>
          <a:p>
            <a:endParaRPr lang="sk-SK" dirty="0"/>
          </a:p>
          <a:p>
            <a:r>
              <a:rPr lang="sk-SK" i="1" dirty="0" err="1"/>
              <a:t>Természet</a:t>
            </a:r>
            <a:r>
              <a:rPr lang="sk-SK" i="1" dirty="0"/>
              <a:t>: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E295EDA6-6017-49BB-9C52-ECEEE45FDC99}"/>
              </a:ext>
            </a:extLst>
          </p:cNvPr>
          <p:cNvSpPr txBox="1"/>
          <p:nvPr/>
        </p:nvSpPr>
        <p:spPr>
          <a:xfrm>
            <a:off x="85916" y="2636912"/>
            <a:ext cx="8972168" cy="3001334"/>
          </a:xfrm>
          <a:prstGeom prst="rect">
            <a:avLst/>
          </a:prstGeom>
          <a:solidFill>
            <a:schemeClr val="accent1">
              <a:alpha val="17000"/>
            </a:schemeClr>
          </a:solidFill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a kulturális örökség megőrzése és népszerűsítése,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a kiegészítő infrastruktúra felújítása vagy építése,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a természetvédelemmel kapcsolatos tapasztalatok megosztása a folyómenti területeken,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közös környezetvédelmi kampányok és oktatási programok,   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erdészettel kapcsolatos programok kialakítása és megvalósítása gyermekek számára,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a természetes élőhelyek tisztítására és javítására irányuló programok,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stratégiák, tanulmányok, kutatások vagy tervek kidolgozása a természeti örökség megújítása érdekében…</a:t>
            </a:r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B553D783-F8C3-490F-94BE-A36E6BCB11B6}"/>
              </a:ext>
            </a:extLst>
          </p:cNvPr>
          <p:cNvSpPr/>
          <p:nvPr/>
        </p:nvSpPr>
        <p:spPr>
          <a:xfrm>
            <a:off x="5580112" y="1701498"/>
            <a:ext cx="1720658" cy="1613926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FF08EBA6-F8D1-4291-894F-9DA064641486}"/>
              </a:ext>
            </a:extLst>
          </p:cNvPr>
          <p:cNvSpPr/>
          <p:nvPr/>
        </p:nvSpPr>
        <p:spPr>
          <a:xfrm>
            <a:off x="7067069" y="886770"/>
            <a:ext cx="1720659" cy="1750142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1825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D04BD2-858E-44E5-BDE3-333C83AD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3200" dirty="0" err="1"/>
              <a:t>Jogosult</a:t>
            </a:r>
            <a:r>
              <a:rPr lang="sk-SK" sz="3200" dirty="0"/>
              <a:t> </a:t>
            </a:r>
            <a:r>
              <a:rPr lang="sk-SK" sz="3200" dirty="0" err="1"/>
              <a:t>tevékenységek</a:t>
            </a:r>
            <a:endParaRPr lang="sk-SK" sz="32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12E20AE-A3AC-4938-8C37-8F8352CC4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7" y="1412776"/>
            <a:ext cx="8229600" cy="1008112"/>
          </a:xfrm>
        </p:spPr>
        <p:txBody>
          <a:bodyPr/>
          <a:lstStyle/>
          <a:p>
            <a:r>
              <a:rPr lang="sk-SK" b="1" dirty="0"/>
              <a:t>PT1 – </a:t>
            </a:r>
            <a:r>
              <a:rPr lang="sk-SK" b="1" dirty="0" err="1"/>
              <a:t>Természet</a:t>
            </a:r>
            <a:r>
              <a:rPr lang="sk-SK" b="1" dirty="0"/>
              <a:t> </a:t>
            </a:r>
            <a:r>
              <a:rPr lang="sk-SK" b="1" dirty="0" err="1"/>
              <a:t>és</a:t>
            </a:r>
            <a:r>
              <a:rPr lang="sk-SK" b="1" dirty="0"/>
              <a:t> kultúra</a:t>
            </a:r>
          </a:p>
          <a:p>
            <a:endParaRPr lang="sk-SK" dirty="0"/>
          </a:p>
          <a:p>
            <a:r>
              <a:rPr lang="sk-SK" i="1" dirty="0"/>
              <a:t>Turizmus: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E295EDA6-6017-49BB-9C52-ECEEE45FDC99}"/>
              </a:ext>
            </a:extLst>
          </p:cNvPr>
          <p:cNvSpPr txBox="1"/>
          <p:nvPr/>
        </p:nvSpPr>
        <p:spPr>
          <a:xfrm>
            <a:off x="170607" y="2489607"/>
            <a:ext cx="8946740" cy="3778278"/>
          </a:xfrm>
          <a:prstGeom prst="rect">
            <a:avLst/>
          </a:prstGeom>
          <a:solidFill>
            <a:schemeClr val="accent1">
              <a:alpha val="17000"/>
            </a:schemeClr>
          </a:solidFill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kerékpárútvonalak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és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a 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turisztikai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infrastruktúra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megújítása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és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megjelölése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közös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kerékpártúrák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szervezése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zöld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útvonalak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ökoutak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építése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kis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vízi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folyami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infrastruktúrák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építése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pontonok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stb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.),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kempingek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táborok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létrehozása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és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kialakítása</a:t>
            </a:r>
            <a:endParaRPr lang="sk-S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tematikus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utazások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szervezése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sport-és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kulturális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programok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kialakítása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turisták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számára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innovatív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IKT-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megoldások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alkalmazása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a 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magas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hozzáadott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értékkel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rendelkező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turizmus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kihasználása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specifikus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szegmensekben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k-SK" dirty="0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9618F7DF-2876-4B53-99CD-14BF4DD1959F}"/>
              </a:ext>
            </a:extLst>
          </p:cNvPr>
          <p:cNvSpPr/>
          <p:nvPr/>
        </p:nvSpPr>
        <p:spPr>
          <a:xfrm>
            <a:off x="6469906" y="3212976"/>
            <a:ext cx="1946788" cy="1750142"/>
          </a:xfrm>
          <a:prstGeom prst="hexagon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AB706F79-8578-495B-B832-7CCFB0A8C483}"/>
              </a:ext>
            </a:extLst>
          </p:cNvPr>
          <p:cNvSpPr/>
          <p:nvPr/>
        </p:nvSpPr>
        <p:spPr>
          <a:xfrm>
            <a:off x="7092280" y="1268760"/>
            <a:ext cx="1946788" cy="1750142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5790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D04BD2-858E-44E5-BDE3-333C83AD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3200" dirty="0" err="1"/>
              <a:t>Jogosult</a:t>
            </a:r>
            <a:r>
              <a:rPr lang="sk-SK" sz="3200" dirty="0"/>
              <a:t> </a:t>
            </a:r>
            <a:r>
              <a:rPr lang="sk-SK" sz="3200" dirty="0" err="1"/>
              <a:t>tevékenységek</a:t>
            </a:r>
            <a:endParaRPr lang="sk-SK" sz="32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12E20AE-A3AC-4938-8C37-8F8352CC4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51" y="1351374"/>
            <a:ext cx="8229600" cy="1008112"/>
          </a:xfrm>
        </p:spPr>
        <p:txBody>
          <a:bodyPr/>
          <a:lstStyle/>
          <a:p>
            <a:r>
              <a:rPr lang="sk-SK" b="1" dirty="0"/>
              <a:t>PT1 – </a:t>
            </a:r>
            <a:r>
              <a:rPr lang="sk-SK" b="1" dirty="0" err="1"/>
              <a:t>Természet</a:t>
            </a:r>
            <a:r>
              <a:rPr lang="sk-SK" b="1" dirty="0"/>
              <a:t> </a:t>
            </a:r>
            <a:r>
              <a:rPr lang="sk-SK" b="1" dirty="0" err="1"/>
              <a:t>és</a:t>
            </a:r>
            <a:r>
              <a:rPr lang="sk-SK" b="1" dirty="0"/>
              <a:t> Kultúra</a:t>
            </a:r>
          </a:p>
          <a:p>
            <a:endParaRPr lang="sk-SK" dirty="0"/>
          </a:p>
          <a:p>
            <a:r>
              <a:rPr lang="sk-SK" i="1" dirty="0"/>
              <a:t>Kultúra: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E295EDA6-6017-49BB-9C52-ECEEE45FDC99}"/>
              </a:ext>
            </a:extLst>
          </p:cNvPr>
          <p:cNvSpPr txBox="1"/>
          <p:nvPr/>
        </p:nvSpPr>
        <p:spPr>
          <a:xfrm>
            <a:off x="83292" y="2443850"/>
            <a:ext cx="8946740" cy="4109330"/>
          </a:xfrm>
          <a:prstGeom prst="rect">
            <a:avLst/>
          </a:prstGeom>
          <a:solidFill>
            <a:schemeClr val="accent1">
              <a:alpha val="17000"/>
            </a:schemeClr>
          </a:solidFill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a kulturális örökség népszerűsítése,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közös kiállítások és kísérő rendezvények szervezése,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közös vásárok szervezése a helyi termékek népszerűsítése érdekében,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oktatási programok szervezése kézművesek számára,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vallási helyek megőrzése és megújítása,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zarándokutak kialakítása/megjelölése,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közös zarándokutak szervezése,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közös fesztiválok szervezése,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amfiteátrumok és azok környezetének építése, felújítása,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közös színházi alkotások előkészítése és bemutatása,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kulturális rendezvények szervezése testvérvárosok között,</a:t>
            </a:r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B0B2CCBB-7912-401B-8342-2F84C97117AB}"/>
              </a:ext>
            </a:extLst>
          </p:cNvPr>
          <p:cNvSpPr/>
          <p:nvPr/>
        </p:nvSpPr>
        <p:spPr>
          <a:xfrm>
            <a:off x="6948264" y="1678858"/>
            <a:ext cx="1946788" cy="1750142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666E5FFC-16DE-451C-A668-A8427BD9DEE6}"/>
              </a:ext>
            </a:extLst>
          </p:cNvPr>
          <p:cNvSpPr/>
          <p:nvPr/>
        </p:nvSpPr>
        <p:spPr>
          <a:xfrm>
            <a:off x="6156176" y="3756484"/>
            <a:ext cx="1857205" cy="1750142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79149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D04BD2-858E-44E5-BDE3-333C83AD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3200" dirty="0" err="1"/>
              <a:t>Jogosult</a:t>
            </a:r>
            <a:r>
              <a:rPr lang="sk-SK" sz="3200" dirty="0"/>
              <a:t> </a:t>
            </a:r>
            <a:r>
              <a:rPr lang="sk-SK" sz="3200" dirty="0" err="1"/>
              <a:t>tevékenységek</a:t>
            </a:r>
            <a:endParaRPr lang="sk-SK" sz="32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12E20AE-A3AC-4938-8C37-8F8352CC4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7" y="1412776"/>
            <a:ext cx="8229600" cy="1008112"/>
          </a:xfrm>
        </p:spPr>
        <p:txBody>
          <a:bodyPr/>
          <a:lstStyle/>
          <a:p>
            <a:r>
              <a:rPr lang="sk-SK" b="1" dirty="0"/>
              <a:t>PT1 – </a:t>
            </a:r>
            <a:r>
              <a:rPr lang="sk-SK" b="1" dirty="0" err="1"/>
              <a:t>Természet</a:t>
            </a:r>
            <a:r>
              <a:rPr lang="sk-SK" b="1" dirty="0"/>
              <a:t> </a:t>
            </a:r>
            <a:r>
              <a:rPr lang="sk-SK" b="1" dirty="0" err="1"/>
              <a:t>és</a:t>
            </a:r>
            <a:r>
              <a:rPr lang="sk-SK" b="1" dirty="0"/>
              <a:t> Kultúra</a:t>
            </a:r>
          </a:p>
          <a:p>
            <a:endParaRPr lang="sk-SK" dirty="0"/>
          </a:p>
          <a:p>
            <a:r>
              <a:rPr lang="sk-SK" i="1" dirty="0"/>
              <a:t>S</a:t>
            </a:r>
            <a:r>
              <a:rPr lang="en-GB" i="1" dirty="0"/>
              <a:t>port</a:t>
            </a:r>
            <a:r>
              <a:rPr lang="sk-SK" i="1" dirty="0"/>
              <a:t>: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E295EDA6-6017-49BB-9C52-ECEEE45FDC99}"/>
              </a:ext>
            </a:extLst>
          </p:cNvPr>
          <p:cNvSpPr txBox="1"/>
          <p:nvPr/>
        </p:nvSpPr>
        <p:spPr>
          <a:xfrm>
            <a:off x="323528" y="2564904"/>
            <a:ext cx="8496944" cy="2632003"/>
          </a:xfrm>
          <a:prstGeom prst="rect">
            <a:avLst/>
          </a:prstGeom>
          <a:solidFill>
            <a:schemeClr val="accent1">
              <a:alpha val="17000"/>
            </a:schemeClr>
          </a:solidFill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többfunkciós játszóterek építése,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közös sportrendezvények szervezése,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közös sportligák szervezése,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versenyek szervezése különféle sporttevékenységek keretén belül,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sporttevékenységek szervezése a hátrányos helyzetű lakosság / </a:t>
            </a:r>
            <a:r>
              <a:rPr lang="hu-HU" sz="1600" dirty="0" err="1">
                <a:latin typeface="Arial" panose="020B0604020202020204" pitchFamily="34" charset="0"/>
                <a:cs typeface="Arial" panose="020B0604020202020204" pitchFamily="34" charset="0"/>
              </a:rPr>
              <a:t>marginalizált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 csoportok számára,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új, rendhagyó sportágak bemutatása</a:t>
            </a:r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4F188677-9D5D-4819-9E4E-B7937A87917C}"/>
              </a:ext>
            </a:extLst>
          </p:cNvPr>
          <p:cNvSpPr/>
          <p:nvPr/>
        </p:nvSpPr>
        <p:spPr>
          <a:xfrm>
            <a:off x="4860032" y="1534842"/>
            <a:ext cx="1946788" cy="1750142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95E693A8-E188-4991-B881-183BC6DBF9D8}"/>
              </a:ext>
            </a:extLst>
          </p:cNvPr>
          <p:cNvSpPr/>
          <p:nvPr/>
        </p:nvSpPr>
        <p:spPr>
          <a:xfrm>
            <a:off x="6696236" y="2276872"/>
            <a:ext cx="1946788" cy="1750142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07182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D04BD2-858E-44E5-BDE3-333C83AD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3821"/>
            <a:ext cx="9144000" cy="747926"/>
          </a:xfrm>
        </p:spPr>
        <p:txBody>
          <a:bodyPr/>
          <a:lstStyle/>
          <a:p>
            <a:pPr algn="ctr"/>
            <a:r>
              <a:rPr lang="sk-SK" sz="3200" dirty="0" err="1"/>
              <a:t>Jogosult</a:t>
            </a:r>
            <a:r>
              <a:rPr lang="sk-SK" sz="3200" dirty="0"/>
              <a:t> </a:t>
            </a:r>
            <a:r>
              <a:rPr lang="sk-SK" sz="3200" dirty="0" err="1"/>
              <a:t>tevékenységek</a:t>
            </a:r>
            <a:endParaRPr lang="sk-SK" sz="32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12E20AE-A3AC-4938-8C37-8F8352CC4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55" y="1268760"/>
            <a:ext cx="9143999" cy="714058"/>
          </a:xfrm>
        </p:spPr>
        <p:txBody>
          <a:bodyPr/>
          <a:lstStyle/>
          <a:p>
            <a:r>
              <a:rPr lang="sk-SK" sz="1800" b="1" dirty="0"/>
              <a:t>PT4 - 	</a:t>
            </a:r>
            <a:r>
              <a:rPr lang="hu-HU" sz="1800" b="1" dirty="0"/>
              <a:t>Közintézmények és a határtérségben élő emberek határon átnyúló </a:t>
            </a:r>
          </a:p>
          <a:p>
            <a:r>
              <a:rPr lang="hu-HU" sz="1800" b="1" dirty="0"/>
              <a:t>	együttműködésének javítása</a:t>
            </a:r>
            <a:endParaRPr lang="sk-SK" sz="1800" b="1" dirty="0"/>
          </a:p>
          <a:p>
            <a:endParaRPr lang="sk-SK" dirty="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E295EDA6-6017-49BB-9C52-ECEEE45FDC99}"/>
              </a:ext>
            </a:extLst>
          </p:cNvPr>
          <p:cNvSpPr txBox="1"/>
          <p:nvPr/>
        </p:nvSpPr>
        <p:spPr>
          <a:xfrm>
            <a:off x="206949" y="1830983"/>
            <a:ext cx="8856984" cy="4611519"/>
          </a:xfrm>
          <a:prstGeom prst="rect">
            <a:avLst/>
          </a:prstGeom>
          <a:solidFill>
            <a:schemeClr val="accent1">
              <a:alpha val="17000"/>
            </a:schemeClr>
          </a:solidFill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határon átnyúló hatással rendelkező stratégiák, tanulmányok, kidolgozása,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közös szakmai programok kialakítása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rendezvények szervezése az önkormányzatok között, a fiatalok, illetve fogyatékkal élő fiatalok közötti együttműködés kialakítása érdekében,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általános és középiskolák közös rendezvényeinek szervezése,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iskoláztatások, tapasztalatcserék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brossúrák, könyvek, DVD-k kiadása, kisfilmek stb.,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határon átnyúló szolgáltatások kialakítása,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 helyi érdekű médiák együttműködése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határon átnyúló médiák létrehozása,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versenyek szervezése…</a:t>
            </a:r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9DEE258B-CBAD-4E47-9E15-136418DC41FE}"/>
              </a:ext>
            </a:extLst>
          </p:cNvPr>
          <p:cNvSpPr/>
          <p:nvPr/>
        </p:nvSpPr>
        <p:spPr>
          <a:xfrm>
            <a:off x="6992060" y="3261671"/>
            <a:ext cx="1946788" cy="1750142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3A90320A-E464-41CB-AAC9-B39105F3CDC0}"/>
              </a:ext>
            </a:extLst>
          </p:cNvPr>
          <p:cNvSpPr/>
          <p:nvPr/>
        </p:nvSpPr>
        <p:spPr>
          <a:xfrm>
            <a:off x="5508104" y="4592423"/>
            <a:ext cx="1926032" cy="1698243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7678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6A0873-6F50-4380-B80E-ECC65CBD6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</a:t>
            </a:r>
            <a:r>
              <a:rPr lang="sk-SK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projektek</a:t>
            </a:r>
            <a:r>
              <a:rPr lang="sk-SK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k-SK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benyújtása</a:t>
            </a:r>
            <a:endParaRPr lang="sk-SK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45DAC834-8E6B-40C5-BCB1-743CB448A34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0" y="1402170"/>
            <a:ext cx="9144000" cy="4547110"/>
          </a:xfrm>
          <a:solidFill>
            <a:schemeClr val="tx2">
              <a:lumMod val="20000"/>
              <a:lumOff val="80000"/>
              <a:alpha val="26000"/>
            </a:schemeClr>
          </a:solidFill>
        </p:spPr>
        <p:txBody>
          <a:bodyPr/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hu-HU" sz="1600" dirty="0"/>
              <a:t>a formanyomtatvány szlovák és magyar változata + mellékletek, </a:t>
            </a:r>
          </a:p>
          <a:p>
            <a:pPr algn="just"/>
            <a:endParaRPr lang="hu-HU" sz="16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hu-HU" sz="1600" dirty="0"/>
              <a:t>1x a teljes pénzügyi hozzájárulás iránti kérelem </a:t>
            </a:r>
            <a:r>
              <a:rPr lang="hu-HU" sz="1600" b="1" dirty="0"/>
              <a:t>EREDETI</a:t>
            </a:r>
            <a:r>
              <a:rPr lang="hu-HU" sz="1600" dirty="0"/>
              <a:t> nyomtatott, köttetett formátumban (a teljes PHIK tartalmazza: 1 x az eredeti formanyomtatványt </a:t>
            </a:r>
            <a:r>
              <a:rPr lang="hu-HU" sz="1600" b="1" dirty="0"/>
              <a:t>szlovák nyelven </a:t>
            </a:r>
            <a:r>
              <a:rPr lang="hu-HU" sz="1600" dirty="0"/>
              <a:t>kitöltve, 1x az eredeti formanyomtatványt </a:t>
            </a:r>
            <a:r>
              <a:rPr lang="hu-HU" sz="1600" b="1" dirty="0"/>
              <a:t>magyar nyelven </a:t>
            </a:r>
            <a:r>
              <a:rPr lang="hu-HU" sz="1600" dirty="0"/>
              <a:t>kitöltve és 1x a mellékletek eredeti példányát)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sk-SK" sz="16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hu-HU" sz="1600" dirty="0"/>
              <a:t>2x a teljes pénzügyi hozzájárulás iránti kérelem </a:t>
            </a:r>
            <a:r>
              <a:rPr lang="hu-HU" sz="1600" b="1" dirty="0"/>
              <a:t>MÁSOLATA</a:t>
            </a:r>
            <a:r>
              <a:rPr lang="hu-HU" sz="1600" dirty="0"/>
              <a:t> nyomtatott, köttetett formátumban </a:t>
            </a:r>
            <a:r>
              <a:rPr lang="sk-SK" sz="1600" dirty="0"/>
              <a:t>(a </a:t>
            </a:r>
            <a:r>
              <a:rPr lang="sk-SK" sz="1600" dirty="0" err="1"/>
              <a:t>másolat</a:t>
            </a:r>
            <a:r>
              <a:rPr lang="sk-SK" sz="1600" dirty="0"/>
              <a:t> </a:t>
            </a:r>
            <a:r>
              <a:rPr lang="sk-SK" sz="1600" dirty="0" err="1"/>
              <a:t>tartalmazza</a:t>
            </a:r>
            <a:r>
              <a:rPr lang="sk-SK" sz="1600" dirty="0"/>
              <a:t>: </a:t>
            </a:r>
            <a:r>
              <a:rPr lang="hu-HU" sz="1600" dirty="0"/>
              <a:t>1x a formanyomtatvány szlovák nyelvű változatának másolatát, 1 x a formanyomtatvány magyar nyelvű változatának másolatát és 1x a csatolandó mellékletek másolatát.</a:t>
            </a:r>
            <a:r>
              <a:rPr lang="sk-SK" sz="1600" dirty="0"/>
              <a:t>)</a:t>
            </a:r>
          </a:p>
          <a:p>
            <a:pPr lvl="0" algn="just"/>
            <a:endParaRPr lang="sk-SK" sz="16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hu-HU" sz="1600" dirty="0"/>
              <a:t>A teljes PHIK formanyomtatványa szlovák és magyar nyelvű, </a:t>
            </a:r>
            <a:r>
              <a:rPr lang="hu-HU" sz="1600" b="1" dirty="0"/>
              <a:t>EREDETI</a:t>
            </a:r>
            <a:r>
              <a:rPr lang="hu-HU" sz="1600" dirty="0"/>
              <a:t> változatát a vezető  kedvezményezett hivatalos képviselőjének </a:t>
            </a:r>
            <a:r>
              <a:rPr lang="hu-HU" sz="1600" dirty="0" err="1"/>
              <a:t>áláírásával</a:t>
            </a:r>
            <a:r>
              <a:rPr lang="hu-HU" sz="1600" dirty="0"/>
              <a:t> és bélyegzőjével kell ellátni.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sk-SK" sz="16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hu-HU" sz="1600" dirty="0"/>
              <a:t>elektronikusan </a:t>
            </a:r>
            <a:r>
              <a:rPr lang="hu-HU" sz="1600" b="1" dirty="0"/>
              <a:t>1x CD/DVD-n, PHIK </a:t>
            </a:r>
            <a:r>
              <a:rPr lang="hu-HU" sz="1600" b="1" dirty="0" err="1"/>
              <a:t>excelben</a:t>
            </a:r>
            <a:r>
              <a:rPr lang="hu-HU" sz="1600" b="1" dirty="0"/>
              <a:t> és PDF formátumban és a mellékletek PDF formátumban. </a:t>
            </a:r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1365625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2"/>
          <a:srcRect t="4719" r="1297" b="5703"/>
          <a:stretch/>
        </p:blipFill>
        <p:spPr>
          <a:xfrm>
            <a:off x="107504" y="1628800"/>
            <a:ext cx="8959734" cy="45716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BlokTextu 2"/>
          <p:cNvSpPr txBox="1"/>
          <p:nvPr/>
        </p:nvSpPr>
        <p:spPr>
          <a:xfrm>
            <a:off x="2051720" y="62068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www.viacarpatia-spf.eu</a:t>
            </a:r>
            <a:endParaRPr lang="sk-SK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506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2"/>
          <a:srcRect l="4932" t="8772" r="1297" b="18456"/>
          <a:stretch/>
        </p:blipFill>
        <p:spPr>
          <a:xfrm>
            <a:off x="-201872" y="1088740"/>
            <a:ext cx="9361041" cy="4680520"/>
          </a:xfrm>
          <a:prstGeom prst="rect">
            <a:avLst/>
          </a:prstGeom>
        </p:spPr>
      </p:pic>
      <p:sp>
        <p:nvSpPr>
          <p:cNvPr id="4" name="Šípka nadol 3"/>
          <p:cNvSpPr/>
          <p:nvPr/>
        </p:nvSpPr>
        <p:spPr>
          <a:xfrm rot="3194014">
            <a:off x="3895863" y="461309"/>
            <a:ext cx="144671" cy="180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65476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2"/>
          <a:srcRect l="4368" t="9065" r="6077" b="10644"/>
          <a:stretch/>
        </p:blipFill>
        <p:spPr>
          <a:xfrm>
            <a:off x="-252536" y="620688"/>
            <a:ext cx="9577064" cy="576181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9826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4264C0-4038-49D4-9363-EE039A227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Leggyakrabban elkövetett hibák</a:t>
            </a:r>
            <a:endParaRPr lang="sk-SK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63DE3FA-373B-49EB-9B13-ED298ADBA18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03548" y="1196752"/>
            <a:ext cx="8028892" cy="5367044"/>
          </a:xfrm>
          <a:solidFill>
            <a:schemeClr val="accent2">
              <a:lumMod val="20000"/>
              <a:lumOff val="80000"/>
              <a:alpha val="61000"/>
            </a:schemeClr>
          </a:solidFill>
        </p:spPr>
        <p:txBody>
          <a:bodyPr/>
          <a:lstStyle/>
          <a:p>
            <a:pPr marL="342900" lvl="1" indent="-342900" algn="just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kérelem nem tartalmazta a projekt angol nyelvű rövid leírását, </a:t>
            </a:r>
          </a:p>
          <a:p>
            <a:pPr marL="342900" lvl="1" indent="-342900" algn="just">
              <a:buFont typeface="Wingdings" panose="05000000000000000000" pitchFamily="2" charset="2"/>
              <a:buChar char="Ø"/>
            </a:pPr>
            <a:endParaRPr lang="hu-HU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pályázó helytelenül választotta ki az indikátorokat, valamint a specifikus intézkedéseket,</a:t>
            </a:r>
          </a:p>
          <a:p>
            <a:pPr marL="342900" lvl="1" indent="-342900" algn="just">
              <a:buFont typeface="Wingdings" panose="05000000000000000000" pitchFamily="2" charset="2"/>
              <a:buChar char="Ø"/>
            </a:pPr>
            <a:endParaRPr lang="hu-HU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kérelem eredeti példánya nem került benyújtásra,</a:t>
            </a:r>
          </a:p>
          <a:p>
            <a:pPr marL="342900" lvl="1" indent="-342900" algn="just">
              <a:buFont typeface="Wingdings" panose="05000000000000000000" pitchFamily="2" charset="2"/>
              <a:buChar char="Ø"/>
            </a:pPr>
            <a:endParaRPr lang="hu-HU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partnerek költségvetése közötti arány meghaladta a </a:t>
            </a:r>
          </a:p>
          <a:p>
            <a:pPr marL="0" lvl="1" indent="0" algn="just">
              <a:buNone/>
            </a:pP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megengedett 70-30%-os arányt,</a:t>
            </a:r>
          </a:p>
          <a:p>
            <a:pPr marL="342900" lvl="1" indent="-342900" algn="just">
              <a:buFont typeface="Wingdings" panose="05000000000000000000" pitchFamily="2" charset="2"/>
              <a:buChar char="Ø"/>
            </a:pPr>
            <a:endParaRPr lang="hu-HU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projekt partnere nem szerepel a jogosult pályázók között,</a:t>
            </a:r>
          </a:p>
          <a:p>
            <a:pPr marL="180975" lvl="1" indent="-180975" algn="just">
              <a:buFont typeface="Wingdings" panose="05000000000000000000" pitchFamily="2" charset="2"/>
              <a:buChar char="Ø"/>
            </a:pPr>
            <a:endParaRPr lang="hu-HU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kérelem kizárólag szlovák nyelven került benyújtásra.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54305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obsahu 3"/>
          <p:cNvSpPr>
            <a:spLocks noGrp="1"/>
          </p:cNvSpPr>
          <p:nvPr>
            <p:ph idx="10"/>
          </p:nvPr>
        </p:nvSpPr>
        <p:spPr>
          <a:xfrm>
            <a:off x="1691680" y="3140968"/>
            <a:ext cx="7128792" cy="1584176"/>
          </a:xfrm>
          <a:solidFill>
            <a:schemeClr val="accent2">
              <a:lumMod val="60000"/>
              <a:lumOff val="40000"/>
              <a:alpha val="31000"/>
            </a:schemeClr>
          </a:solidFill>
        </p:spPr>
        <p:txBody>
          <a:bodyPr/>
          <a:lstStyle/>
          <a:p>
            <a:pPr algn="ctr"/>
            <a:endParaRPr lang="sk-S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sk-SK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kisprojekt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végrehajtása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sk-SK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kedvezményezett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részéről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előfinanszírozást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igényel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b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76798D76-7A7C-49E4-8090-F6BBB9359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484784"/>
            <a:ext cx="1224136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578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429FE5-FE30-49CE-B653-34CA3AA9F5BD}"/>
              </a:ext>
            </a:extLst>
          </p:cNvPr>
          <p:cNvSpPr txBox="1">
            <a:spLocks/>
          </p:cNvSpPr>
          <p:nvPr/>
        </p:nvSpPr>
        <p:spPr>
          <a:xfrm>
            <a:off x="1043608" y="350100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hu-H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Pályázatok a KPA keretében</a:t>
            </a:r>
            <a:endParaRPr lang="sk-SK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953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B426F201-DC83-4BAB-980B-19002FFF1A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600432"/>
              </p:ext>
            </p:extLst>
          </p:nvPr>
        </p:nvGraphicFramePr>
        <p:xfrm>
          <a:off x="390364" y="401576"/>
          <a:ext cx="8363272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>
                  <a:extLst>
                    <a:ext uri="{9D8B030D-6E8A-4147-A177-3AD203B41FA5}">
                      <a16:colId xmlns:a16="http://schemas.microsoft.com/office/drawing/2014/main" val="3160317307"/>
                    </a:ext>
                  </a:extLst>
                </a:gridCol>
                <a:gridCol w="6408712">
                  <a:extLst>
                    <a:ext uri="{9D8B030D-6E8A-4147-A177-3AD203B41FA5}">
                      <a16:colId xmlns:a16="http://schemas.microsoft.com/office/drawing/2014/main" val="2420655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96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A pályázat címe: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sk-SK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Kassa</a:t>
                      </a:r>
                      <a:r>
                        <a:rPr lang="sk-SK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megyei</a:t>
                      </a:r>
                      <a:r>
                        <a:rPr lang="sk-SK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és</a:t>
                      </a:r>
                      <a:r>
                        <a:rPr lang="sk-SK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Szabolcs-Szatmár-Bereg</a:t>
                      </a:r>
                      <a:r>
                        <a:rPr lang="sk-SK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megyei</a:t>
                      </a:r>
                      <a:r>
                        <a:rPr lang="sk-SK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középiskolai</a:t>
                      </a:r>
                      <a:r>
                        <a:rPr lang="sk-SK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diákok</a:t>
                      </a:r>
                      <a:r>
                        <a:rPr lang="sk-SK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képzettségi</a:t>
                      </a:r>
                      <a:r>
                        <a:rPr lang="sk-SK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szintjének</a:t>
                      </a:r>
                      <a:r>
                        <a:rPr lang="sk-SK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növelése</a:t>
                      </a:r>
                      <a:r>
                        <a:rPr lang="sk-SK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az</a:t>
                      </a:r>
                      <a:r>
                        <a:rPr lang="sk-SK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IT </a:t>
                      </a:r>
                      <a:r>
                        <a:rPr lang="sk-SK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területén</a:t>
                      </a:r>
                      <a:r>
                        <a:rPr lang="sk-SK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       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54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Vezető 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Košice</a:t>
                      </a:r>
                      <a:r>
                        <a:rPr lang="en-US" dirty="0"/>
                        <a:t> IT Valley </a:t>
                      </a:r>
                      <a:r>
                        <a:rPr lang="en-US" dirty="0" err="1"/>
                        <a:t>z.p.o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6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err="1"/>
                        <a:t>Draken</a:t>
                      </a:r>
                      <a:r>
                        <a:rPr lang="sk-SK" dirty="0"/>
                        <a:t> Technológia </a:t>
                      </a:r>
                      <a:r>
                        <a:rPr lang="sk-SK" dirty="0" err="1"/>
                        <a:t>Transzfer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Egyesület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611104"/>
                  </a:ext>
                </a:extLst>
              </a:tr>
            </a:tbl>
          </a:graphicData>
        </a:graphic>
      </p:graphicFrame>
      <p:pic>
        <p:nvPicPr>
          <p:cNvPr id="6" name="Obrázok 5">
            <a:extLst>
              <a:ext uri="{FF2B5EF4-FFF2-40B4-BE49-F238E27FC236}">
                <a16:creationId xmlns:a16="http://schemas.microsoft.com/office/drawing/2014/main" id="{B9B6E014-EC04-4712-A72C-04647C118CF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1"/>
          <a:stretch/>
        </p:blipFill>
        <p:spPr bwMode="auto">
          <a:xfrm>
            <a:off x="179512" y="2780928"/>
            <a:ext cx="4051870" cy="2902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5CD1ACDE-A3F0-45A9-BDFC-44BD54C3B8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4" t="11020" r="7220" b="11176"/>
          <a:stretch/>
        </p:blipFill>
        <p:spPr>
          <a:xfrm>
            <a:off x="4283968" y="2780928"/>
            <a:ext cx="4680520" cy="290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646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ľka 4">
            <a:extLst>
              <a:ext uri="{FF2B5EF4-FFF2-40B4-BE49-F238E27FC236}">
                <a16:creationId xmlns:a16="http://schemas.microsoft.com/office/drawing/2014/main" id="{FA70E1EC-A770-4940-87DB-7E5D522A21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6138861"/>
              </p:ext>
            </p:extLst>
          </p:nvPr>
        </p:nvGraphicFramePr>
        <p:xfrm>
          <a:off x="390364" y="764704"/>
          <a:ext cx="836327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>
                  <a:extLst>
                    <a:ext uri="{9D8B030D-6E8A-4147-A177-3AD203B41FA5}">
                      <a16:colId xmlns:a16="http://schemas.microsoft.com/office/drawing/2014/main" val="3160317307"/>
                    </a:ext>
                  </a:extLst>
                </a:gridCol>
                <a:gridCol w="6408712">
                  <a:extLst>
                    <a:ext uri="{9D8B030D-6E8A-4147-A177-3AD203B41FA5}">
                      <a16:colId xmlns:a16="http://schemas.microsoft.com/office/drawing/2014/main" val="2420655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96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A pályázat címe: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err="1"/>
                        <a:t>Múlt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és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jelen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találkozása</a:t>
                      </a:r>
                      <a:r>
                        <a:rPr lang="sk-SK" dirty="0"/>
                        <a:t> a </a:t>
                      </a:r>
                      <a:r>
                        <a:rPr lang="sk-SK" dirty="0" err="1"/>
                        <a:t>kultúrában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54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Vezető 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err="1"/>
                        <a:t>Obec</a:t>
                      </a:r>
                      <a:r>
                        <a:rPr lang="hu-HU" dirty="0"/>
                        <a:t> </a:t>
                      </a:r>
                      <a:r>
                        <a:rPr lang="hu-HU" dirty="0" err="1"/>
                        <a:t>Buzica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6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err="1"/>
                        <a:t>Hidasnémeti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Község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Önkormányzata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611104"/>
                  </a:ext>
                </a:extLst>
              </a:tr>
            </a:tbl>
          </a:graphicData>
        </a:graphic>
      </p:graphicFrame>
      <p:pic>
        <p:nvPicPr>
          <p:cNvPr id="3" name="Obrázok 2">
            <a:extLst>
              <a:ext uri="{FF2B5EF4-FFF2-40B4-BE49-F238E27FC236}">
                <a16:creationId xmlns:a16="http://schemas.microsoft.com/office/drawing/2014/main" id="{0FC3BF44-1D8B-4538-941D-BF5D11A52A1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64" y="3140968"/>
            <a:ext cx="4181636" cy="2880320"/>
          </a:xfrm>
          <a:prstGeom prst="rect">
            <a:avLst/>
          </a:prstGeom>
          <a:noFill/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205906"/>
            <a:ext cx="4138598" cy="275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64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ľka 4">
            <a:extLst>
              <a:ext uri="{FF2B5EF4-FFF2-40B4-BE49-F238E27FC236}">
                <a16:creationId xmlns:a16="http://schemas.microsoft.com/office/drawing/2014/main" id="{3720A016-96C9-47AC-96F0-72550970C2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9220794"/>
              </p:ext>
            </p:extLst>
          </p:nvPr>
        </p:nvGraphicFramePr>
        <p:xfrm>
          <a:off x="390364" y="764704"/>
          <a:ext cx="836327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>
                  <a:extLst>
                    <a:ext uri="{9D8B030D-6E8A-4147-A177-3AD203B41FA5}">
                      <a16:colId xmlns:a16="http://schemas.microsoft.com/office/drawing/2014/main" val="3160317307"/>
                    </a:ext>
                  </a:extLst>
                </a:gridCol>
                <a:gridCol w="6408712">
                  <a:extLst>
                    <a:ext uri="{9D8B030D-6E8A-4147-A177-3AD203B41FA5}">
                      <a16:colId xmlns:a16="http://schemas.microsoft.com/office/drawing/2014/main" val="2420655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96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A pályázat címe: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Játszó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és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pihenőpark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minden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korosztály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részére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határok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nélkül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54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Vezető 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err="1"/>
                        <a:t>Obec</a:t>
                      </a:r>
                      <a:r>
                        <a:rPr lang="hu-HU" dirty="0"/>
                        <a:t> I</a:t>
                      </a:r>
                      <a:r>
                        <a:rPr lang="sk-SK" dirty="0" err="1"/>
                        <a:t>žkovce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6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 </a:t>
                      </a:r>
                      <a:r>
                        <a:rPr lang="sk-SK" dirty="0" err="1"/>
                        <a:t>Beregsurány</a:t>
                      </a:r>
                      <a:r>
                        <a:rPr lang="sk-SK" dirty="0"/>
                        <a:t> K</a:t>
                      </a:r>
                      <a:r>
                        <a:rPr lang="hu-HU" dirty="0" err="1"/>
                        <a:t>özség</a:t>
                      </a:r>
                      <a:r>
                        <a:rPr lang="hu-HU" baseline="0" dirty="0"/>
                        <a:t> Önkormányzata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611104"/>
                  </a:ext>
                </a:extLst>
              </a:tr>
            </a:tbl>
          </a:graphicData>
        </a:graphic>
      </p:graphicFrame>
      <p:pic>
        <p:nvPicPr>
          <p:cNvPr id="3" name="Obrázo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1" y="2924944"/>
            <a:ext cx="4379979" cy="3284984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924944"/>
            <a:ext cx="4187957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833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ľka 4">
            <a:extLst>
              <a:ext uri="{FF2B5EF4-FFF2-40B4-BE49-F238E27FC236}">
                <a16:creationId xmlns:a16="http://schemas.microsoft.com/office/drawing/2014/main" id="{F984F850-7280-4523-BC8C-6F9530098C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3265835"/>
              </p:ext>
            </p:extLst>
          </p:nvPr>
        </p:nvGraphicFramePr>
        <p:xfrm>
          <a:off x="390364" y="764704"/>
          <a:ext cx="836327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>
                  <a:extLst>
                    <a:ext uri="{9D8B030D-6E8A-4147-A177-3AD203B41FA5}">
                      <a16:colId xmlns:a16="http://schemas.microsoft.com/office/drawing/2014/main" val="3160317307"/>
                    </a:ext>
                  </a:extLst>
                </a:gridCol>
                <a:gridCol w="6408712">
                  <a:extLst>
                    <a:ext uri="{9D8B030D-6E8A-4147-A177-3AD203B41FA5}">
                      <a16:colId xmlns:a16="http://schemas.microsoft.com/office/drawing/2014/main" val="2420655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96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A pályázat címe: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XXIV. </a:t>
                      </a:r>
                      <a:r>
                        <a:rPr lang="sk-SK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Nemzetközi</a:t>
                      </a:r>
                      <a:r>
                        <a:rPr lang="sk-SK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nógrádi</a:t>
                      </a:r>
                      <a:r>
                        <a:rPr lang="sk-SK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folklór </a:t>
                      </a:r>
                      <a:r>
                        <a:rPr lang="sk-SK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fesztival</a:t>
                      </a:r>
                      <a:r>
                        <a:rPr lang="sk-SK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54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Vezető 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Novohradské osvetové stredisko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6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 </a:t>
                      </a:r>
                      <a:r>
                        <a:rPr lang="sk-SK" dirty="0" err="1"/>
                        <a:t>Magyarországi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Szlovákok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Szövetsége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611104"/>
                  </a:ext>
                </a:extLst>
              </a:tr>
            </a:tbl>
          </a:graphicData>
        </a:graphic>
      </p:graphicFrame>
      <p:pic>
        <p:nvPicPr>
          <p:cNvPr id="4" name="Obrázok 3">
            <a:extLst>
              <a:ext uri="{FF2B5EF4-FFF2-40B4-BE49-F238E27FC236}">
                <a16:creationId xmlns:a16="http://schemas.microsoft.com/office/drawing/2014/main" id="{8C7878CA-F837-45FC-87E8-E7896BA55B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29" y="3068960"/>
            <a:ext cx="4032581" cy="2691580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18058848-ECF9-42B3-BDF1-BC5E14E322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962758"/>
            <a:ext cx="4355976" cy="290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079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ľka 4">
            <a:extLst>
              <a:ext uri="{FF2B5EF4-FFF2-40B4-BE49-F238E27FC236}">
                <a16:creationId xmlns:a16="http://schemas.microsoft.com/office/drawing/2014/main" id="{3720A016-96C9-47AC-96F0-72550970C2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5102499"/>
              </p:ext>
            </p:extLst>
          </p:nvPr>
        </p:nvGraphicFramePr>
        <p:xfrm>
          <a:off x="390364" y="764704"/>
          <a:ext cx="836327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>
                  <a:extLst>
                    <a:ext uri="{9D8B030D-6E8A-4147-A177-3AD203B41FA5}">
                      <a16:colId xmlns:a16="http://schemas.microsoft.com/office/drawing/2014/main" val="3160317307"/>
                    </a:ext>
                  </a:extLst>
                </a:gridCol>
                <a:gridCol w="6408712">
                  <a:extLst>
                    <a:ext uri="{9D8B030D-6E8A-4147-A177-3AD203B41FA5}">
                      <a16:colId xmlns:a16="http://schemas.microsoft.com/office/drawing/2014/main" val="2420655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96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A pályázat címe: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err="1"/>
                        <a:t>Múlt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egy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kattintásra-Kassa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és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Miskolc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nevezetes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emléktáblái</a:t>
                      </a:r>
                      <a:r>
                        <a:rPr lang="sk-SK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54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Vezető 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Verejná knižnica Jána </a:t>
                      </a:r>
                      <a:r>
                        <a:rPr lang="sk-SK" dirty="0" err="1"/>
                        <a:t>Bocatia</a:t>
                      </a:r>
                      <a:r>
                        <a:rPr lang="sk-SK" dirty="0"/>
                        <a:t> v Košiciach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6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II.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Rákóczi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Ferenc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Megyei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és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Városi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Könyvtár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Miskolc</a:t>
                      </a:r>
                      <a:endParaRPr lang="sk-SK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611104"/>
                  </a:ext>
                </a:extLst>
              </a:tr>
            </a:tbl>
          </a:graphicData>
        </a:graphic>
      </p:graphicFrame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96" y="3284983"/>
            <a:ext cx="4347320" cy="2898213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990"/>
          <a:stretch/>
        </p:blipFill>
        <p:spPr>
          <a:xfrm>
            <a:off x="5364088" y="2492896"/>
            <a:ext cx="3006828" cy="419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0253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ľka 4">
            <a:extLst>
              <a:ext uri="{FF2B5EF4-FFF2-40B4-BE49-F238E27FC236}">
                <a16:creationId xmlns:a16="http://schemas.microsoft.com/office/drawing/2014/main" id="{3720A016-96C9-47AC-96F0-72550970C2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330278"/>
              </p:ext>
            </p:extLst>
          </p:nvPr>
        </p:nvGraphicFramePr>
        <p:xfrm>
          <a:off x="390364" y="764704"/>
          <a:ext cx="836327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>
                  <a:extLst>
                    <a:ext uri="{9D8B030D-6E8A-4147-A177-3AD203B41FA5}">
                      <a16:colId xmlns:a16="http://schemas.microsoft.com/office/drawing/2014/main" val="3160317307"/>
                    </a:ext>
                  </a:extLst>
                </a:gridCol>
                <a:gridCol w="6408712">
                  <a:extLst>
                    <a:ext uri="{9D8B030D-6E8A-4147-A177-3AD203B41FA5}">
                      <a16:colId xmlns:a16="http://schemas.microsoft.com/office/drawing/2014/main" val="2420655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96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A pályázat címe: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err="1"/>
                        <a:t>Koragyermekkori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intervenció</a:t>
                      </a:r>
                      <a:r>
                        <a:rPr lang="sk-SK" dirty="0"/>
                        <a:t> a </a:t>
                      </a:r>
                      <a:r>
                        <a:rPr lang="sk-SK" dirty="0" err="1"/>
                        <a:t>határ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két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oldalán</a:t>
                      </a:r>
                      <a:r>
                        <a:rPr lang="sk-SK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54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Vezető 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Rejtett Kincsek Down Egyesület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6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Liberta</a:t>
                      </a:r>
                      <a:r>
                        <a:rPr lang="hu-HU" sz="18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u-HU" sz="1800" b="0" i="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n.o</a:t>
                      </a:r>
                      <a:r>
                        <a:rPr lang="hu-HU" sz="18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sk-SK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611104"/>
                  </a:ext>
                </a:extLst>
              </a:tr>
            </a:tbl>
          </a:graphicData>
        </a:graphic>
      </p:graphicFrame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2"/>
          <a:srcRect l="29165" t="36422" r="47233" b="31094"/>
          <a:stretch/>
        </p:blipFill>
        <p:spPr>
          <a:xfrm>
            <a:off x="390364" y="2708920"/>
            <a:ext cx="4392488" cy="3398935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3"/>
          <a:srcRect l="29523" t="60493" r="47233" b="7023"/>
          <a:stretch/>
        </p:blipFill>
        <p:spPr>
          <a:xfrm>
            <a:off x="4813284" y="2803085"/>
            <a:ext cx="4176464" cy="328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244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72746" y="0"/>
            <a:ext cx="7524328" cy="1069514"/>
          </a:xfrm>
        </p:spPr>
        <p:txBody>
          <a:bodyPr/>
          <a:lstStyle/>
          <a:p>
            <a:r>
              <a:rPr lang="sk-SK" sz="3200" dirty="0" err="1"/>
              <a:t>További</a:t>
            </a:r>
            <a:r>
              <a:rPr lang="sk-SK" sz="3200" dirty="0"/>
              <a:t> </a:t>
            </a:r>
            <a:r>
              <a:rPr lang="sk-SK" sz="3200" dirty="0" err="1"/>
              <a:t>információk</a:t>
            </a:r>
            <a:r>
              <a:rPr lang="sk-SK" sz="3200" dirty="0"/>
              <a:t>...</a:t>
            </a:r>
            <a:endParaRPr lang="en-US" sz="3200" dirty="0"/>
          </a:p>
        </p:txBody>
      </p:sp>
      <p:sp>
        <p:nvSpPr>
          <p:cNvPr id="7" name="BlokTextu 6"/>
          <p:cNvSpPr txBox="1"/>
          <p:nvPr/>
        </p:nvSpPr>
        <p:spPr>
          <a:xfrm>
            <a:off x="1791925" y="933579"/>
            <a:ext cx="7128792" cy="523220"/>
          </a:xfrm>
          <a:prstGeom prst="rect">
            <a:avLst/>
          </a:prstGeom>
          <a:solidFill>
            <a:schemeClr val="accent2">
              <a:lumMod val="60000"/>
              <a:lumOff val="40000"/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hlinkClick r:id="rId2"/>
              </a:rPr>
              <a:t>www.viacarpatia-spf.eu</a:t>
            </a:r>
            <a:endParaRPr lang="en-US" sz="2800" b="1" dirty="0"/>
          </a:p>
        </p:txBody>
      </p:sp>
      <p:sp>
        <p:nvSpPr>
          <p:cNvPr id="8" name="BlokTextu 7"/>
          <p:cNvSpPr txBox="1"/>
          <p:nvPr/>
        </p:nvSpPr>
        <p:spPr>
          <a:xfrm>
            <a:off x="1775417" y="1617301"/>
            <a:ext cx="7128792" cy="523220"/>
          </a:xfrm>
          <a:prstGeom prst="rect">
            <a:avLst/>
          </a:prstGeom>
          <a:solidFill>
            <a:schemeClr val="accent2">
              <a:lumMod val="60000"/>
              <a:lumOff val="40000"/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/>
              <a:t>info@viacarpatia-spf.eu</a:t>
            </a:r>
            <a:endParaRPr lang="en-US" sz="2800" b="1" dirty="0"/>
          </a:p>
        </p:txBody>
      </p:sp>
      <p:sp>
        <p:nvSpPr>
          <p:cNvPr id="10" name="BlokTextu 9"/>
          <p:cNvSpPr txBox="1"/>
          <p:nvPr/>
        </p:nvSpPr>
        <p:spPr>
          <a:xfrm>
            <a:off x="1772746" y="2341001"/>
            <a:ext cx="7128792" cy="523220"/>
          </a:xfrm>
          <a:prstGeom prst="rect">
            <a:avLst/>
          </a:prstGeom>
          <a:solidFill>
            <a:schemeClr val="accent2">
              <a:lumMod val="60000"/>
              <a:lumOff val="40000"/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/>
              <a:t>055/726 83 93</a:t>
            </a:r>
            <a:endParaRPr lang="en-US" sz="2800" b="1" dirty="0"/>
          </a:p>
        </p:txBody>
      </p:sp>
      <p:sp>
        <p:nvSpPr>
          <p:cNvPr id="11" name="BlokTextu 10"/>
          <p:cNvSpPr txBox="1"/>
          <p:nvPr/>
        </p:nvSpPr>
        <p:spPr>
          <a:xfrm>
            <a:off x="1772746" y="4725144"/>
            <a:ext cx="7128792" cy="2062103"/>
          </a:xfrm>
          <a:prstGeom prst="rect">
            <a:avLst/>
          </a:prstGeom>
          <a:solidFill>
            <a:schemeClr val="accent2">
              <a:lumMod val="60000"/>
              <a:lumOff val="40000"/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000" b="1" dirty="0"/>
              <a:t>Európske zoskupenie územnej spolupráce </a:t>
            </a:r>
          </a:p>
          <a:p>
            <a:pPr algn="ctr"/>
            <a:r>
              <a:rPr lang="sk-SK" sz="2000" b="1" dirty="0" err="1"/>
              <a:t>Via</a:t>
            </a:r>
            <a:r>
              <a:rPr lang="sk-SK" sz="2000" b="1" dirty="0"/>
              <a:t> </a:t>
            </a:r>
            <a:r>
              <a:rPr lang="sk-SK" sz="2000" b="1" dirty="0" err="1"/>
              <a:t>Carpatia</a:t>
            </a:r>
            <a:r>
              <a:rPr lang="sk-SK" sz="2000" b="1" dirty="0"/>
              <a:t> s ručením obmedzeným</a:t>
            </a:r>
          </a:p>
          <a:p>
            <a:pPr algn="ctr"/>
            <a:endParaRPr lang="sk-SK" sz="2000" dirty="0"/>
          </a:p>
          <a:p>
            <a:pPr algn="ctr"/>
            <a:r>
              <a:rPr lang="sk-SK" sz="2000" dirty="0"/>
              <a:t>Námestie Maratónu mieru 1</a:t>
            </a:r>
          </a:p>
          <a:p>
            <a:pPr algn="ctr"/>
            <a:r>
              <a:rPr lang="sk-SK" sz="2000" dirty="0"/>
              <a:t>042 66 Košice</a:t>
            </a:r>
          </a:p>
          <a:p>
            <a:pPr algn="ctr"/>
            <a:endParaRPr lang="en-US" sz="2800" b="1" dirty="0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1FFD1057-6261-4786-873C-468FCBB2AD02}"/>
              </a:ext>
            </a:extLst>
          </p:cNvPr>
          <p:cNvSpPr txBox="1"/>
          <p:nvPr/>
        </p:nvSpPr>
        <p:spPr>
          <a:xfrm>
            <a:off x="1780854" y="3265182"/>
            <a:ext cx="7128792" cy="707886"/>
          </a:xfrm>
          <a:prstGeom prst="rect">
            <a:avLst/>
          </a:prstGeom>
          <a:solidFill>
            <a:schemeClr val="accent2">
              <a:lumMod val="60000"/>
              <a:lumOff val="40000"/>
              <a:alpha val="51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000" b="1" dirty="0"/>
              <a:t>Ing. Andrea </a:t>
            </a:r>
            <a:r>
              <a:rPr lang="hu-HU" sz="2000" b="1" dirty="0" err="1"/>
              <a:t>Bé</a:t>
            </a:r>
            <a:r>
              <a:rPr lang="sk-SK" sz="2000" b="1" dirty="0" err="1"/>
              <a:t>rešová</a:t>
            </a:r>
            <a:r>
              <a:rPr lang="sk-SK" sz="2000" b="1" dirty="0"/>
              <a:t> 		</a:t>
            </a:r>
            <a:r>
              <a:rPr lang="sk-SK" dirty="0"/>
              <a:t>andrea.beresova@vucke.sk</a:t>
            </a:r>
          </a:p>
          <a:p>
            <a:r>
              <a:rPr lang="sk-SK" sz="2000" b="1" dirty="0"/>
              <a:t>Ing. Veronika </a:t>
            </a:r>
            <a:r>
              <a:rPr lang="sk-SK" sz="2000" b="1" dirty="0" err="1"/>
              <a:t>Mohňanská</a:t>
            </a:r>
            <a:r>
              <a:rPr lang="sk-SK" sz="2000" b="1" dirty="0"/>
              <a:t> 	</a:t>
            </a:r>
            <a:r>
              <a:rPr lang="sk-SK" dirty="0"/>
              <a:t>veronika.mohnanska@vucke.sk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1967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C45D997F-EA37-4A4C-90FD-2D263A396D06}"/>
              </a:ext>
            </a:extLst>
          </p:cNvPr>
          <p:cNvSpPr txBox="1"/>
          <p:nvPr/>
        </p:nvSpPr>
        <p:spPr>
          <a:xfrm>
            <a:off x="1979712" y="3645023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Köszönöm</a:t>
            </a:r>
            <a:r>
              <a:rPr lang="sk-SK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megtisztelő</a:t>
            </a:r>
            <a:r>
              <a:rPr lang="sk-SK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figyelmüket!</a:t>
            </a:r>
            <a:endParaRPr lang="sk-SK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209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7609</TotalTime>
  <Words>1043</Words>
  <Application>Microsoft Office PowerPoint</Application>
  <PresentationFormat>Prezentácia na obrazovke (4:3)</PresentationFormat>
  <Paragraphs>187</Paragraphs>
  <Slides>25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25</vt:i4>
      </vt:variant>
    </vt:vector>
  </HeadingPairs>
  <TitlesOfParts>
    <vt:vector size="31" baseType="lpstr">
      <vt:lpstr>맑은 고딕</vt:lpstr>
      <vt:lpstr>Arial</vt:lpstr>
      <vt:lpstr>Calibri</vt:lpstr>
      <vt:lpstr>Wingdings</vt:lpstr>
      <vt:lpstr>Office Theme</vt:lpstr>
      <vt:lpstr>Custom Design</vt:lpstr>
      <vt:lpstr>Prezentácia programu PowerPoint</vt:lpstr>
      <vt:lpstr>Kisprojekt Alap</vt:lpstr>
      <vt:lpstr>II. Felhívás a Kisprojekt Alap keretében</vt:lpstr>
      <vt:lpstr>Jogosult területek</vt:lpstr>
      <vt:lpstr>Jogosult pályázók</vt:lpstr>
      <vt:lpstr>Jogosult tevékenységek</vt:lpstr>
      <vt:lpstr>Jogosult tevékenységek</vt:lpstr>
      <vt:lpstr>Jogosult tevékenységek</vt:lpstr>
      <vt:lpstr>Jogosult tevékenységek</vt:lpstr>
      <vt:lpstr>Jogosult tevékenységek</vt:lpstr>
      <vt:lpstr>A projektek benyújtása</vt:lpstr>
      <vt:lpstr>Prezentácia programu PowerPoint</vt:lpstr>
      <vt:lpstr>Prezentácia programu PowerPoint</vt:lpstr>
      <vt:lpstr>Prezentácia programu PowerPoint</vt:lpstr>
      <vt:lpstr>Leggyakrabban elkövetett hibák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További információk...</vt:lpstr>
      <vt:lpstr>Prezentácia programu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Veronika</cp:lastModifiedBy>
  <cp:revision>352</cp:revision>
  <cp:lastPrinted>2019-04-11T08:30:02Z</cp:lastPrinted>
  <dcterms:created xsi:type="dcterms:W3CDTF">2014-04-01T16:35:38Z</dcterms:created>
  <dcterms:modified xsi:type="dcterms:W3CDTF">2020-02-06T07:43:24Z</dcterms:modified>
</cp:coreProperties>
</file>