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8"/>
  </p:notesMasterIdLst>
  <p:sldIdLst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83" r:id="rId14"/>
    <p:sldId id="279" r:id="rId15"/>
    <p:sldId id="281" r:id="rId16"/>
    <p:sldId id="280" r:id="rId17"/>
    <p:sldId id="284" r:id="rId18"/>
    <p:sldId id="268" r:id="rId19"/>
    <p:sldId id="274" r:id="rId20"/>
    <p:sldId id="273" r:id="rId21"/>
    <p:sldId id="275" r:id="rId22"/>
    <p:sldId id="277" r:id="rId23"/>
    <p:sldId id="278" r:id="rId24"/>
    <p:sldId id="282" r:id="rId25"/>
    <p:sldId id="269" r:id="rId26"/>
    <p:sldId id="270" r:id="rId2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ka" initials="V" lastIdx="1" clrIdx="0">
    <p:extLst>
      <p:ext uri="{19B8F6BF-5375-455C-9EA6-DF929625EA0E}">
        <p15:presenceInfo xmlns:p15="http://schemas.microsoft.com/office/powerpoint/2012/main" userId="Veronika" providerId="None"/>
      </p:ext>
    </p:extLst>
  </p:cmAuthor>
  <p:cmAuthor id="2" name="Verka" initials="V" lastIdx="0" clrIdx="1">
    <p:extLst>
      <p:ext uri="{19B8F6BF-5375-455C-9EA6-DF929625EA0E}">
        <p15:presenceInfo xmlns:p15="http://schemas.microsoft.com/office/powerpoint/2012/main" userId="Ver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CC00"/>
    <a:srgbClr val="DDF0C8"/>
    <a:srgbClr val="DFCBB7"/>
    <a:srgbClr val="E3D1BF"/>
    <a:srgbClr val="D5BA9F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59" autoAdjust="0"/>
    <p:restoredTop sz="96023" autoAdjust="0"/>
  </p:normalViewPr>
  <p:slideViewPr>
    <p:cSldViewPr>
      <p:cViewPr varScale="1">
        <p:scale>
          <a:sx n="106" d="100"/>
          <a:sy n="106" d="100"/>
        </p:scale>
        <p:origin x="129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81381-2505-42BF-9A08-4D91B0C192D8}" type="datetimeFigureOut">
              <a:rPr lang="sk-SK" smtClean="0"/>
              <a:t>6. 2. 2020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B09D4-D172-4265-9E0D-573058535C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0626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1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  <p:sldLayoutId id="2147483674" r:id="rId5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acarpatia-spf.eu/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6948264" y="188640"/>
            <a:ext cx="187220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8850"/>
            <a:ext cx="3031880" cy="26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273460" y="3645024"/>
            <a:ext cx="9001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 </a:t>
            </a:r>
            <a:r>
              <a:rPr lang="hu-HU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malých</a:t>
            </a:r>
            <a:r>
              <a:rPr lang="hu-H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projektov</a:t>
            </a:r>
            <a:endParaRPr lang="hu-H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hu-H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rámci</a:t>
            </a:r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hu-H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Programu</a:t>
            </a:r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spolupráce</a:t>
            </a:r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V-A SKHU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30F699DE-7578-4E24-8A57-3E4B3422F6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7" b="22757"/>
          <a:stretch/>
        </p:blipFill>
        <p:spPr>
          <a:xfrm>
            <a:off x="3419872" y="1268760"/>
            <a:ext cx="2708177" cy="1138774"/>
          </a:xfrm>
          <a:prstGeom prst="ellipse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D5E52E27-1E9A-4735-8DEA-794DF7FA4CFB}"/>
              </a:ext>
            </a:extLst>
          </p:cNvPr>
          <p:cNvSpPr txBox="1"/>
          <p:nvPr/>
        </p:nvSpPr>
        <p:spPr>
          <a:xfrm>
            <a:off x="-28968" y="6180499"/>
            <a:ext cx="9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65B2B-44AC-4BD0-8FDE-937B06778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Fond malých projektov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C88EF24-EE87-4FCB-8799-AD396997CB4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5496" y="1340768"/>
            <a:ext cx="9036496" cy="1440160"/>
          </a:xfrm>
          <a:solidFill>
            <a:schemeClr val="accent1">
              <a:alpha val="1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Nástroj na podporu projektov menšieho rozsahu na regionálnej úrovni</a:t>
            </a:r>
          </a:p>
          <a:p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Hlavný cieľ: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posilnenie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cezhraničnej sociálnej súdržnosti prihraničných regiónov prostredníctvom podpory spolupráce na miestnej úrovni</a:t>
            </a:r>
            <a:endParaRPr lang="sk-SK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0234472-5349-4F66-A95C-39D35C37C6B0}"/>
              </a:ext>
            </a:extLst>
          </p:cNvPr>
          <p:cNvSpPr txBox="1"/>
          <p:nvPr/>
        </p:nvSpPr>
        <p:spPr>
          <a:xfrm>
            <a:off x="287524" y="3035404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Fond malých projektov je implementovaný v rámci dvoch prioritných osí Programu spolupráce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V-A Slovenská republika – Maďarsko: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299885AC-E494-45D9-A749-396A5E90F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37112"/>
            <a:ext cx="578257" cy="578257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A8F8602B-4AFD-4298-AEA0-222CF6D22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33256"/>
            <a:ext cx="578257" cy="61042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28DE2225-4E97-4802-801F-406D843C347D}"/>
              </a:ext>
            </a:extLst>
          </p:cNvPr>
          <p:cNvSpPr txBox="1"/>
          <p:nvPr/>
        </p:nvSpPr>
        <p:spPr>
          <a:xfrm>
            <a:off x="1235878" y="4573138"/>
            <a:ext cx="7414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PO1: 	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Príroda a kultúra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44E4ECDC-C9CD-468B-A6E2-9C78D090057B}"/>
              </a:ext>
            </a:extLst>
          </p:cNvPr>
          <p:cNvSpPr txBox="1"/>
          <p:nvPr/>
        </p:nvSpPr>
        <p:spPr>
          <a:xfrm>
            <a:off x="1207278" y="5763773"/>
            <a:ext cx="7864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PO4: 	</a:t>
            </a:r>
            <a:r>
              <a:rPr lang="sk-SK" b="1" dirty="0"/>
              <a:t>Podpora cezhraničnej spolupráce orgánov verejnej správy </a:t>
            </a:r>
          </a:p>
          <a:p>
            <a:r>
              <a:rPr lang="sk-SK" b="1" dirty="0"/>
              <a:t>	a osôb žijúcich v pohraničnej oblasti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2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F40C46-5C9C-46F8-A16C-D127A602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60648"/>
            <a:ext cx="7884368" cy="620688"/>
          </a:xfrm>
        </p:spPr>
        <p:txBody>
          <a:bodyPr/>
          <a:lstStyle/>
          <a:p>
            <a:r>
              <a:rPr lang="sk-SK" sz="2400" dirty="0"/>
              <a:t>II. Výzva na predkladanie </a:t>
            </a:r>
            <a:r>
              <a:rPr lang="sk-SK" sz="2400" dirty="0" err="1"/>
              <a:t>ŽoFP</a:t>
            </a:r>
            <a:r>
              <a:rPr lang="sk-SK" sz="2400" dirty="0"/>
              <a:t> pre malé projekty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1A51BC0-63E0-4045-915B-BCDDFDCE41D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268760"/>
            <a:ext cx="9144000" cy="5589240"/>
          </a:xfrm>
          <a:solidFill>
            <a:schemeClr val="accent1">
              <a:alpha val="20000"/>
            </a:schemeClr>
          </a:solidFill>
        </p:spPr>
        <p:txBody>
          <a:bodyPr/>
          <a:lstStyle/>
          <a:p>
            <a:r>
              <a:rPr lang="sk-SK" sz="2000" b="1" dirty="0">
                <a:solidFill>
                  <a:schemeClr val="tx1"/>
                </a:solidFill>
              </a:rPr>
              <a:t>Typ výzvy: 				</a:t>
            </a:r>
            <a:r>
              <a:rPr lang="sk-SK" sz="2000" dirty="0">
                <a:solidFill>
                  <a:schemeClr val="tx1"/>
                </a:solidFill>
              </a:rPr>
              <a:t>otvorená výzva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Dátum vyhlásenia: 			</a:t>
            </a:r>
            <a:r>
              <a:rPr lang="sk-SK" sz="2000" dirty="0">
                <a:solidFill>
                  <a:schemeClr val="tx1"/>
                </a:solidFill>
              </a:rPr>
              <a:t>01.04.2019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Termíny uzávierok hodnotiacich kôl: 	</a:t>
            </a:r>
            <a:r>
              <a:rPr lang="sk-SK" sz="2000" dirty="0">
                <a:solidFill>
                  <a:schemeClr val="tx1"/>
                </a:solidFill>
              </a:rPr>
              <a:t>30.06.2019</a:t>
            </a:r>
          </a:p>
          <a:p>
            <a:r>
              <a:rPr lang="sk-SK" sz="2000" dirty="0">
                <a:solidFill>
                  <a:schemeClr val="tx1"/>
                </a:solidFill>
              </a:rPr>
              <a:t>					30.09.2019</a:t>
            </a:r>
          </a:p>
          <a:p>
            <a:r>
              <a:rPr lang="sk-SK" sz="2000" dirty="0">
                <a:solidFill>
                  <a:schemeClr val="tx1"/>
                </a:solidFill>
              </a:rPr>
              <a:t>					</a:t>
            </a:r>
            <a:r>
              <a:rPr lang="sk-SK" sz="2000" b="1" dirty="0">
                <a:solidFill>
                  <a:schemeClr val="tx1"/>
                </a:solidFill>
              </a:rPr>
              <a:t>28.02.2020</a:t>
            </a:r>
          </a:p>
          <a:p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>
                <a:solidFill>
                  <a:schemeClr val="tx1"/>
                </a:solidFill>
              </a:rPr>
              <a:t>Dĺžka projektu: 			</a:t>
            </a:r>
            <a:r>
              <a:rPr lang="sk-SK" sz="2000" dirty="0">
                <a:solidFill>
                  <a:schemeClr val="tx1"/>
                </a:solidFill>
              </a:rPr>
              <a:t>max.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dirty="0">
                <a:solidFill>
                  <a:schemeClr val="tx1"/>
                </a:solidFill>
              </a:rPr>
              <a:t>12 mesiacov</a:t>
            </a:r>
          </a:p>
          <a:p>
            <a:endParaRPr lang="sk-SK" sz="2000" dirty="0">
              <a:solidFill>
                <a:schemeClr val="tx1"/>
              </a:solidFill>
            </a:endParaRPr>
          </a:p>
          <a:p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>
                <a:solidFill>
                  <a:schemeClr val="tx1"/>
                </a:solidFill>
              </a:rPr>
              <a:t>Minimálna výška príspevku z EFRR: 	</a:t>
            </a:r>
            <a:r>
              <a:rPr lang="sk-SK" sz="2000" dirty="0">
                <a:solidFill>
                  <a:schemeClr val="tx1"/>
                </a:solidFill>
              </a:rPr>
              <a:t>20 000 EUR 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Maximálna výška príspevku z EFRR: 	</a:t>
            </a:r>
            <a:r>
              <a:rPr lang="sk-SK" sz="2000" dirty="0">
                <a:solidFill>
                  <a:schemeClr val="tx1"/>
                </a:solidFill>
              </a:rPr>
              <a:t>50 000 EUR</a:t>
            </a:r>
          </a:p>
          <a:p>
            <a:endParaRPr lang="sk-SK" sz="2000" dirty="0">
              <a:solidFill>
                <a:schemeClr val="tx1"/>
              </a:solidFill>
            </a:endParaRPr>
          </a:p>
          <a:p>
            <a:r>
              <a:rPr lang="sk-SK" sz="2000" b="1" dirty="0">
                <a:solidFill>
                  <a:schemeClr val="tx1"/>
                </a:solidFill>
              </a:rPr>
              <a:t>Financovanie projektu:</a:t>
            </a:r>
            <a:r>
              <a:rPr lang="sk-SK" sz="2000" dirty="0">
                <a:solidFill>
                  <a:schemeClr val="tx1"/>
                </a:solidFill>
              </a:rPr>
              <a:t>  	príspevok </a:t>
            </a:r>
            <a:r>
              <a:rPr lang="en-US" sz="2000" dirty="0">
                <a:solidFill>
                  <a:schemeClr val="tx1"/>
                </a:solidFill>
              </a:rPr>
              <a:t>EFRR</a:t>
            </a:r>
            <a:r>
              <a:rPr lang="sk-SK" sz="2000" dirty="0">
                <a:solidFill>
                  <a:schemeClr val="tx1"/>
                </a:solidFill>
              </a:rPr>
              <a:t>:  85%</a:t>
            </a:r>
          </a:p>
          <a:p>
            <a:r>
              <a:rPr lang="sk-SK" sz="2000" dirty="0">
                <a:solidFill>
                  <a:schemeClr val="tx1"/>
                </a:solidFill>
              </a:rPr>
              <a:t>                                          	vlastné  zdroje žiadateľa: 15%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Partnerstvo			</a:t>
            </a:r>
            <a:r>
              <a:rPr lang="sk-SK" sz="2000" dirty="0">
                <a:solidFill>
                  <a:schemeClr val="tx1"/>
                </a:solidFill>
              </a:rPr>
              <a:t>min. 1 partner z SK a 1 partner z HU </a:t>
            </a:r>
          </a:p>
        </p:txBody>
      </p:sp>
    </p:spTree>
    <p:extLst>
      <p:ext uri="{BB962C8B-B14F-4D97-AF65-F5344CB8AC3E}">
        <p14:creationId xmlns:p14="http://schemas.microsoft.com/office/powerpoint/2010/main" val="3972751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6BB9E9-0A01-45C9-AF02-10DA0202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800" dirty="0"/>
              <a:t>Oprávnené územie</a:t>
            </a:r>
          </a:p>
        </p:txBody>
      </p:sp>
      <p:pic>
        <p:nvPicPr>
          <p:cNvPr id="5" name="Obrázok 6">
            <a:extLst>
              <a:ext uri="{FF2B5EF4-FFF2-40B4-BE49-F238E27FC236}">
                <a16:creationId xmlns:a16="http://schemas.microsoft.com/office/drawing/2014/main" id="{7C8595BC-05EC-4CEC-958A-F7CFAE5A1E35}"/>
              </a:ext>
            </a:extLst>
          </p:cNvPr>
          <p:cNvPicPr>
            <a:picLocks noGrp="1" noChangeAspect="1" noChangeArrowheads="1"/>
          </p:cNvPicPr>
          <p:nvPr>
            <p:ph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2541" y="2492896"/>
            <a:ext cx="4288276" cy="31454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1FBD8B68-E85C-433B-AB62-92711199A9FA}"/>
              </a:ext>
            </a:extLst>
          </p:cNvPr>
          <p:cNvSpPr txBox="1"/>
          <p:nvPr/>
        </p:nvSpPr>
        <p:spPr>
          <a:xfrm>
            <a:off x="173183" y="2492896"/>
            <a:ext cx="4392488" cy="3077766"/>
          </a:xfrm>
          <a:prstGeom prst="rect">
            <a:avLst/>
          </a:prstGeom>
          <a:solidFill>
            <a:schemeClr val="accent1">
              <a:alpha val="33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Slovenská republika</a:t>
            </a:r>
          </a:p>
          <a:p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SK032 – Banskobystrický kraj</a:t>
            </a: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SK042 – Košický kraj</a:t>
            </a:r>
          </a:p>
          <a:p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Maďarsko</a:t>
            </a:r>
          </a:p>
          <a:p>
            <a:endParaRPr lang="sk-SK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HU221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Borsod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Abaúj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Zemplén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HU311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Heves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HU312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Nógrád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HU323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Szabolcs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Szatmár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Bereg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megye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3014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1CD6D7-CBC1-4811-A7C8-9C80BE95D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3200" dirty="0"/>
              <a:t>O</a:t>
            </a:r>
            <a:r>
              <a:rPr lang="sk-SK" sz="3200" dirty="0" err="1"/>
              <a:t>právnení</a:t>
            </a:r>
            <a:r>
              <a:rPr lang="sk-SK" sz="3200" dirty="0"/>
              <a:t> žiadatelia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7DDFC70-2FC0-48FB-B4D8-106B77E72A0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2492896"/>
            <a:ext cx="8229600" cy="3024336"/>
          </a:xfrm>
          <a:solidFill>
            <a:schemeClr val="accent1">
              <a:alpha val="16000"/>
            </a:schemeClr>
          </a:solidFill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Verejné inštitúcie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Cirkvi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Európske zoskupenia územnej spolupráce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Miestne samosprávy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Vyššie územné celky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Školy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Neziskové organizácie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Združenia...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863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/>
              <a:t>Oprávnené aktivity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PO1 – Príroda a kultúra</a:t>
            </a:r>
          </a:p>
          <a:p>
            <a:endParaRPr lang="sk-SK" dirty="0"/>
          </a:p>
          <a:p>
            <a:r>
              <a:rPr lang="sk-SK" i="1" dirty="0"/>
              <a:t>Príroda: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170607" y="2489607"/>
            <a:ext cx="8946740" cy="2955617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zachovanie a propagácia prírodného dedičstva,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rekonštrukcia alebo výstavba doplnkovej infraštruktúry,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výmena skúseností v oblasti ochrany prírody v pririečnych oblastiach,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realizácia aktivít zameraných na zvyšovanie povedomia o životnom prostredí,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tvorba a realizácia programov pre detí s lesníckou tematikou,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tvorba a realizácia programov pre čistenie alebo zlepšenie prírodných oblastí,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vypracovanie stratégií, štúdií alebo prieskumov pre obnovu prírodného dedičstva...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C0B75D3C-8A9B-4B95-9244-A7CB46D7D26E}"/>
              </a:ext>
            </a:extLst>
          </p:cNvPr>
          <p:cNvSpPr/>
          <p:nvPr/>
        </p:nvSpPr>
        <p:spPr>
          <a:xfrm>
            <a:off x="5652120" y="1412776"/>
            <a:ext cx="1720658" cy="1613926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C3E72984-12FD-46A2-99A1-CA0EDA646D6A}"/>
              </a:ext>
            </a:extLst>
          </p:cNvPr>
          <p:cNvSpPr/>
          <p:nvPr/>
        </p:nvSpPr>
        <p:spPr>
          <a:xfrm>
            <a:off x="6948264" y="501760"/>
            <a:ext cx="1720659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82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/>
              <a:t>Oprávnené aktivity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PO1 – Príroda a kultúra</a:t>
            </a:r>
          </a:p>
          <a:p>
            <a:endParaRPr lang="sk-SK" dirty="0"/>
          </a:p>
          <a:p>
            <a:r>
              <a:rPr lang="sk-SK" i="1" dirty="0"/>
              <a:t>Turizmus: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170607" y="2489607"/>
            <a:ext cx="8946740" cy="3778278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rekonštrukcia a značenie cyklistickej a turistickej infraštruktúry,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spoločných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cyklotúr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výstavba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ekociest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vytvorenie kempov / táborov, 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tematických zájazdov,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vytvorenie športových a kultúrnych programov pre turistov,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aplikácia inovatívnych  riešení a využívanie IKT,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rozvoj turizmu s vysokou pridanou hodnotou v špecifických segmentoch</a:t>
            </a:r>
            <a:r>
              <a:rPr lang="sk-SK" dirty="0"/>
              <a:t>...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/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1AFBA3B6-4864-43AC-97CC-C6E4960CD8F9}"/>
              </a:ext>
            </a:extLst>
          </p:cNvPr>
          <p:cNvSpPr/>
          <p:nvPr/>
        </p:nvSpPr>
        <p:spPr>
          <a:xfrm>
            <a:off x="7018429" y="1199104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7EB47F3E-A1CE-46FB-9693-960D6C8B59F3}"/>
              </a:ext>
            </a:extLst>
          </p:cNvPr>
          <p:cNvSpPr/>
          <p:nvPr/>
        </p:nvSpPr>
        <p:spPr>
          <a:xfrm>
            <a:off x="6372200" y="3295959"/>
            <a:ext cx="1946788" cy="1750142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5790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/>
              <a:t>Oprávnené aktivity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PO1 – Príroda a kultúra</a:t>
            </a:r>
          </a:p>
          <a:p>
            <a:endParaRPr lang="sk-SK" dirty="0"/>
          </a:p>
          <a:p>
            <a:r>
              <a:rPr lang="sk-SK" i="1" dirty="0"/>
              <a:t>Kultúra: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170607" y="2489607"/>
            <a:ext cx="8946740" cy="4196020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propagácia kultúrneho dedičstva,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spoločných výstav a sprievodných podujatí,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vzdelávacích programov pre remeselníkov,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zachovanie a renovácia náboženských miest,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výstavba / označenie pútnických ciest,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spoločných pútnických ciest,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spoločných festivalov,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výstavba a rekonštrukcia amfiteátrov a ich okolia,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príprava a predstavenie spoločnej divadelnej tvorby,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spolupráca vzdelávacích inštitúcií v oblasti hudby / divadla...</a:t>
            </a: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415FDBD9-42CD-4467-B1DD-E1C21992D9BB}"/>
              </a:ext>
            </a:extLst>
          </p:cNvPr>
          <p:cNvSpPr/>
          <p:nvPr/>
        </p:nvSpPr>
        <p:spPr>
          <a:xfrm>
            <a:off x="6948264" y="1678858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1DA85B86-D79C-441D-9FBB-FA02B407134E}"/>
              </a:ext>
            </a:extLst>
          </p:cNvPr>
          <p:cNvSpPr/>
          <p:nvPr/>
        </p:nvSpPr>
        <p:spPr>
          <a:xfrm>
            <a:off x="6156176" y="3756484"/>
            <a:ext cx="1857205" cy="1750142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9149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/>
              <a:t>Oprávnené aktivity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7" y="1412776"/>
            <a:ext cx="8229600" cy="1008112"/>
          </a:xfrm>
        </p:spPr>
        <p:txBody>
          <a:bodyPr/>
          <a:lstStyle/>
          <a:p>
            <a:r>
              <a:rPr lang="sk-SK" b="1" dirty="0"/>
              <a:t>PO1 – Príroda a kultúra</a:t>
            </a:r>
          </a:p>
          <a:p>
            <a:endParaRPr lang="sk-SK" dirty="0"/>
          </a:p>
          <a:p>
            <a:r>
              <a:rPr lang="en-GB" i="1" dirty="0" err="1"/>
              <a:t>Šport</a:t>
            </a:r>
            <a:r>
              <a:rPr lang="sk-SK" i="1" dirty="0"/>
              <a:t>: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323528" y="2564904"/>
            <a:ext cx="8229600" cy="3365024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výstavba multifunkčných ihrísk,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spoločných športových podujatí,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spoločných športových líg,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súťaží v rôznych športových disciplínach,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organizovanie športových aktivít pre osoby so zdravotným postihnutím a pre marginalizované skupiny,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prezentácia nových a netradičných športových disciplín...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84DAFAB2-CBE2-4E1E-BBE7-477526F03D5F}"/>
              </a:ext>
            </a:extLst>
          </p:cNvPr>
          <p:cNvSpPr/>
          <p:nvPr/>
        </p:nvSpPr>
        <p:spPr>
          <a:xfrm>
            <a:off x="4932040" y="1230308"/>
            <a:ext cx="1946788" cy="1750142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2BB3403B-7E5C-4F0B-A483-5F4D4C6633FA}"/>
              </a:ext>
            </a:extLst>
          </p:cNvPr>
          <p:cNvSpPr/>
          <p:nvPr/>
        </p:nvSpPr>
        <p:spPr>
          <a:xfrm>
            <a:off x="6686652" y="2287847"/>
            <a:ext cx="1946788" cy="1750142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7182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4BD2-858E-44E5-BDE3-333C83AD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821"/>
            <a:ext cx="9144000" cy="747926"/>
          </a:xfrm>
        </p:spPr>
        <p:txBody>
          <a:bodyPr/>
          <a:lstStyle/>
          <a:p>
            <a:pPr algn="ctr"/>
            <a:r>
              <a:rPr lang="sk-SK" sz="3200" dirty="0"/>
              <a:t>Oprávnené aktivity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2E20AE-A3AC-4938-8C37-8F8352CC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9" y="1116925"/>
            <a:ext cx="8568952" cy="1008112"/>
          </a:xfrm>
        </p:spPr>
        <p:txBody>
          <a:bodyPr/>
          <a:lstStyle/>
          <a:p>
            <a:r>
              <a:rPr lang="sk-SK" b="1" dirty="0"/>
              <a:t>PO4 - 	</a:t>
            </a:r>
            <a:r>
              <a:rPr lang="sk-SK" sz="1800" dirty="0"/>
              <a:t>Podpora cezhraničnej spolupráce orgánov verejnej správy a osôb žijúcich v pohraničnej oblasti</a:t>
            </a:r>
            <a:endParaRPr lang="sk-SK" sz="1800" b="1" dirty="0"/>
          </a:p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295EDA6-6017-49BB-9C52-ECEEE45FDC99}"/>
              </a:ext>
            </a:extLst>
          </p:cNvPr>
          <p:cNvSpPr txBox="1"/>
          <p:nvPr/>
        </p:nvSpPr>
        <p:spPr>
          <a:xfrm>
            <a:off x="179512" y="2104181"/>
            <a:ext cx="8784976" cy="4196020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vypracovanie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stratégií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štúdií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prieskumov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koncepc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ií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vorba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spoločných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odborných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organizovanie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podujatí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medzi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obcami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mestami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účelom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vytvorenia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spolupráce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medzi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mladými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ľuďmi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mladými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zdravotne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postihnutými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ľuďmi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organizovanie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spoločných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podujatí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základných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stredných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škôl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školenia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výmena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skúseností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vydávanie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brožúr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kníh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DVD,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krátkych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filmov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realizácia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zameraných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marginalizované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komunity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realizácia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aktivít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zameraných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zvyšovanie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povedomia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životnom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prostredí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Šesťuholník 5">
            <a:extLst>
              <a:ext uri="{FF2B5EF4-FFF2-40B4-BE49-F238E27FC236}">
                <a16:creationId xmlns:a16="http://schemas.microsoft.com/office/drawing/2014/main" id="{3CC946D5-EEA6-4314-BCCF-EA91A928EE9B}"/>
              </a:ext>
            </a:extLst>
          </p:cNvPr>
          <p:cNvSpPr/>
          <p:nvPr/>
        </p:nvSpPr>
        <p:spPr>
          <a:xfrm>
            <a:off x="6372200" y="1639160"/>
            <a:ext cx="1656184" cy="1462110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esťuholník 6">
            <a:extLst>
              <a:ext uri="{FF2B5EF4-FFF2-40B4-BE49-F238E27FC236}">
                <a16:creationId xmlns:a16="http://schemas.microsoft.com/office/drawing/2014/main" id="{D0B6BA2C-6C42-44F1-B5EE-C3D9FED0D338}"/>
              </a:ext>
            </a:extLst>
          </p:cNvPr>
          <p:cNvSpPr/>
          <p:nvPr/>
        </p:nvSpPr>
        <p:spPr>
          <a:xfrm>
            <a:off x="7092280" y="3478996"/>
            <a:ext cx="1833552" cy="15341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767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6A0873-6F50-4380-B80E-ECC65CBD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Predkladanie žiadostí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5DAC834-8E6B-40C5-BCB1-743CB448A34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402170"/>
            <a:ext cx="9144000" cy="4907150"/>
          </a:xfrm>
          <a:solidFill>
            <a:schemeClr val="tx2">
              <a:lumMod val="20000"/>
              <a:lumOff val="80000"/>
              <a:alpha val="26000"/>
            </a:schemeClr>
          </a:solidFill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1600" dirty="0"/>
              <a:t>kompletnú žiadosť o finančný príspevok - formulár </a:t>
            </a:r>
            <a:r>
              <a:rPr lang="sk-SK" sz="1600" dirty="0" err="1"/>
              <a:t>ŽoFP</a:t>
            </a:r>
            <a:r>
              <a:rPr lang="sk-SK" sz="1600" dirty="0"/>
              <a:t> v slovenskom a maďarskom</a:t>
            </a:r>
          </a:p>
          <a:p>
            <a:pPr algn="just"/>
            <a:r>
              <a:rPr lang="sk-SK" sz="1600" dirty="0"/>
              <a:t>     jazyku + prílohy</a:t>
            </a:r>
            <a:endParaRPr lang="hu-HU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sk-SK" sz="1600" dirty="0"/>
              <a:t>v tlačenej forme </a:t>
            </a:r>
            <a:r>
              <a:rPr lang="sk-SK" sz="1600" b="1" dirty="0"/>
              <a:t>1 x ORIGINÁL </a:t>
            </a:r>
            <a:r>
              <a:rPr lang="sk-SK" sz="1600" dirty="0"/>
              <a:t>kompletnej žiadosti o finančný príspevok zviazaný pevnou </a:t>
            </a:r>
          </a:p>
          <a:p>
            <a:pPr lvl="0" algn="just"/>
            <a:r>
              <a:rPr lang="sk-SK" sz="1600" dirty="0"/>
              <a:t>      väzbou (obsahujúci: 1 originál formuláru </a:t>
            </a:r>
            <a:r>
              <a:rPr lang="sk-SK" sz="1600" dirty="0" err="1"/>
              <a:t>ŽoFP</a:t>
            </a:r>
            <a:r>
              <a:rPr lang="sk-SK" sz="1600" dirty="0"/>
              <a:t> v slovenskom jazyku, 1 originál formuláru </a:t>
            </a:r>
          </a:p>
          <a:p>
            <a:pPr lvl="0" algn="just"/>
            <a:r>
              <a:rPr lang="sk-SK" sz="1600" dirty="0"/>
              <a:t>      </a:t>
            </a:r>
            <a:r>
              <a:rPr lang="sk-SK" sz="1600" dirty="0" err="1"/>
              <a:t>ŽoFP</a:t>
            </a:r>
            <a:r>
              <a:rPr lang="sk-SK" sz="1600" dirty="0"/>
              <a:t> v maďarskom jazyku a 1 originál príloh),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sk-SK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sk-SK" sz="1600" dirty="0"/>
              <a:t>v tlačenej forme </a:t>
            </a:r>
            <a:r>
              <a:rPr lang="sk-SK" sz="1600" b="1" dirty="0"/>
              <a:t>2 x KÓPIU </a:t>
            </a:r>
            <a:r>
              <a:rPr lang="sk-SK" sz="1600" dirty="0"/>
              <a:t>kompletnej žiadosti o finančný príspevok zviazanú pevnou </a:t>
            </a:r>
          </a:p>
          <a:p>
            <a:pPr lvl="0" algn="just"/>
            <a:r>
              <a:rPr lang="sk-SK" sz="1600" dirty="0"/>
              <a:t>     väzbou (každá kópia obsahuje: 1 kópiu formuláru </a:t>
            </a:r>
            <a:r>
              <a:rPr lang="sk-SK" sz="1600" dirty="0" err="1"/>
              <a:t>ŽoFP</a:t>
            </a:r>
            <a:r>
              <a:rPr lang="sk-SK" sz="1600" dirty="0"/>
              <a:t> v slovenskom jazyku, 1 kópiu </a:t>
            </a:r>
          </a:p>
          <a:p>
            <a:pPr lvl="0" algn="just"/>
            <a:r>
              <a:rPr lang="sk-SK" sz="1600" dirty="0"/>
              <a:t>     formuláru </a:t>
            </a:r>
            <a:r>
              <a:rPr lang="sk-SK" sz="1600" dirty="0" err="1"/>
              <a:t>ŽoFP</a:t>
            </a:r>
            <a:r>
              <a:rPr lang="sk-SK" sz="1600" dirty="0"/>
              <a:t> v maďarskom jazyku a 1 kópiu príloh), </a:t>
            </a:r>
          </a:p>
          <a:p>
            <a:pPr lvl="0" algn="just"/>
            <a:endParaRPr lang="sk-SK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sk-SK" sz="1600" b="1" dirty="0"/>
              <a:t>ORIGINÁL</a:t>
            </a:r>
            <a:r>
              <a:rPr lang="sk-SK" sz="1600" dirty="0"/>
              <a:t> formulára </a:t>
            </a:r>
            <a:r>
              <a:rPr lang="sk-SK" sz="1600" dirty="0" err="1"/>
              <a:t>ŽoFP</a:t>
            </a:r>
            <a:r>
              <a:rPr lang="sk-SK" sz="1600" dirty="0"/>
              <a:t> v slovenskej a maďarskej verzii musí byť podpísaný </a:t>
            </a:r>
          </a:p>
          <a:p>
            <a:pPr lvl="0" algn="just"/>
            <a:r>
              <a:rPr lang="sk-SK" sz="1600" dirty="0"/>
              <a:t>      a opečiatkovaný štatutárnym zástupcom Vedúceho partnera malého projektu  </a:t>
            </a:r>
          </a:p>
          <a:p>
            <a:pPr lvl="0" algn="just"/>
            <a:r>
              <a:rPr lang="sk-SK" sz="1600" dirty="0"/>
              <a:t>      na poslednej strane formulára </a:t>
            </a:r>
          </a:p>
          <a:p>
            <a:pPr lvl="0" algn="just"/>
            <a:endParaRPr lang="sk-SK" sz="16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sk-SK" sz="1600" dirty="0"/>
              <a:t>v elektronickej forme </a:t>
            </a:r>
            <a:r>
              <a:rPr lang="sk-SK" sz="1600" b="1" dirty="0"/>
              <a:t>1x na CD/DVD, </a:t>
            </a:r>
            <a:r>
              <a:rPr lang="sk-SK" sz="1600" b="1" dirty="0" err="1"/>
              <a:t>ŽoFP</a:t>
            </a:r>
            <a:r>
              <a:rPr lang="sk-SK" sz="1600" b="1" dirty="0"/>
              <a:t> v </a:t>
            </a:r>
            <a:r>
              <a:rPr lang="sk-SK" sz="1600" b="1" dirty="0" err="1"/>
              <a:t>excel</a:t>
            </a:r>
            <a:r>
              <a:rPr lang="sk-SK" sz="1600" b="1" dirty="0"/>
              <a:t> a PDF formáte, prílohy </a:t>
            </a:r>
            <a:r>
              <a:rPr lang="sk-SK" sz="1600" b="1" dirty="0" err="1"/>
              <a:t>ŽoFP</a:t>
            </a:r>
            <a:endParaRPr lang="sk-SK" sz="1600" b="1" dirty="0"/>
          </a:p>
          <a:p>
            <a:pPr lvl="0" algn="just"/>
            <a:r>
              <a:rPr lang="sk-SK" sz="1600" b="1" dirty="0"/>
              <a:t>     v PDF formáte</a:t>
            </a:r>
          </a:p>
        </p:txBody>
      </p:sp>
    </p:spTree>
    <p:extLst>
      <p:ext uri="{BB962C8B-B14F-4D97-AF65-F5344CB8AC3E}">
        <p14:creationId xmlns:p14="http://schemas.microsoft.com/office/powerpoint/2010/main" val="136562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0" y="2420888"/>
            <a:ext cx="9143999" cy="2677656"/>
          </a:xfrm>
          <a:prstGeom prst="rect">
            <a:avLst/>
          </a:prstGeom>
          <a:solidFill>
            <a:schemeClr val="accent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Európske zoskupenie</a:t>
            </a:r>
            <a:r>
              <a:rPr lang="en-GB" sz="2800" b="1" dirty="0"/>
              <a:t> </a:t>
            </a:r>
            <a:r>
              <a:rPr lang="sk-SK" sz="2800" b="1" dirty="0"/>
              <a:t>územnej spolupráce</a:t>
            </a:r>
            <a:br>
              <a:rPr lang="sk-SK" sz="2800" b="1" dirty="0"/>
            </a:br>
            <a:r>
              <a:rPr lang="sk-SK" sz="2800" b="1" dirty="0" err="1"/>
              <a:t>Via</a:t>
            </a:r>
            <a:r>
              <a:rPr lang="sk-SK" sz="2800" b="1" dirty="0"/>
              <a:t> </a:t>
            </a:r>
            <a:r>
              <a:rPr lang="sk-SK" sz="2800" b="1" dirty="0" err="1"/>
              <a:t>Carpatia</a:t>
            </a:r>
            <a:br>
              <a:rPr lang="sk-SK" sz="2800" b="1" dirty="0"/>
            </a:br>
            <a:r>
              <a:rPr lang="sk-SK" sz="2800" b="1" dirty="0"/>
              <a:t>s ručením obmedzeným.</a:t>
            </a:r>
          </a:p>
          <a:p>
            <a:pPr algn="ctr"/>
            <a:br>
              <a:rPr lang="sk-SK" sz="2800" b="1" dirty="0"/>
            </a:br>
            <a:r>
              <a:rPr lang="sk-SK" sz="2800" b="1" dirty="0"/>
              <a:t>Námestie Maratónu mieru 1</a:t>
            </a:r>
            <a:br>
              <a:rPr lang="sk-SK" sz="2800" b="1" dirty="0"/>
            </a:br>
            <a:r>
              <a:rPr lang="sk-SK" sz="2800" b="1" dirty="0"/>
              <a:t>042 66 Košice</a:t>
            </a:r>
          </a:p>
        </p:txBody>
      </p:sp>
    </p:spTree>
    <p:extLst>
      <p:ext uri="{BB962C8B-B14F-4D97-AF65-F5344CB8AC3E}">
        <p14:creationId xmlns:p14="http://schemas.microsoft.com/office/powerpoint/2010/main" val="398401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2051720" y="62068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www.viacarpatia-spf.eu</a:t>
            </a:r>
            <a:endParaRPr lang="sk-SK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76D87AD3-AE38-41EA-82FD-48192B263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06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5ED3EA12-C574-4145-B12B-CB6C6CFC0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920880" cy="4001552"/>
          </a:xfrm>
          <a:prstGeom prst="rect">
            <a:avLst/>
          </a:prstGeom>
        </p:spPr>
      </p:pic>
      <p:sp>
        <p:nvSpPr>
          <p:cNvPr id="4" name="Šípka nadol 3"/>
          <p:cNvSpPr/>
          <p:nvPr/>
        </p:nvSpPr>
        <p:spPr>
          <a:xfrm rot="3194014" flipH="1">
            <a:off x="5474600" y="-130306"/>
            <a:ext cx="419023" cy="258778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76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8CC858BC-DCA4-4157-8D68-56977EF33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252520" cy="5328592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789826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4264C0-4038-49D4-9363-EE039A22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Najčastejšie</a:t>
            </a:r>
            <a:r>
              <a:rPr lang="hu-H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u-H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chyby</a:t>
            </a:r>
            <a:endParaRPr lang="sk-SK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63DE3FA-373B-49EB-9B13-ED298ADBA18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3548" y="1196752"/>
            <a:ext cx="8028892" cy="5367044"/>
          </a:xfrm>
          <a:solidFill>
            <a:schemeClr val="accent2">
              <a:lumMod val="20000"/>
              <a:lumOff val="80000"/>
              <a:alpha val="61000"/>
            </a:schemeClr>
          </a:solidFill>
        </p:spPr>
        <p:txBody>
          <a:bodyPr/>
          <a:lstStyle/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ŽoFP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neobsahovala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krátke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zhrnutie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anglickom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jazyku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žiadateľ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nesprávne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zvolil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indikátor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alebo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špecifické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indikátory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podaná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ŽoFP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neobsahovala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ORIGINÁL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verziu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percentuálny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podiel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rozpočte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partnerov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prekročený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        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t.j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70% - 30%</a:t>
            </a: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právna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žiadateľov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nespĺňala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požiadavky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nadefinované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Príručke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žiadateľa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lvl="1" indent="0" algn="just">
              <a:buNone/>
            </a:pP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Ø"/>
            </a:pP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ŽoFP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bola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odovzdaná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len v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slovenskom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jazyku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4305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dirty="0"/>
              <a:t>Financovanie projektov</a:t>
            </a:r>
            <a:endParaRPr lang="en-US" sz="3200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0"/>
          </p:nvPr>
        </p:nvSpPr>
        <p:spPr>
          <a:xfrm>
            <a:off x="1619672" y="2996952"/>
            <a:ext cx="7416824" cy="1296144"/>
          </a:xfrm>
          <a:solidFill>
            <a:schemeClr val="accent2">
              <a:lumMod val="60000"/>
              <a:lumOff val="40000"/>
              <a:alpha val="31000"/>
            </a:schemeClr>
          </a:solidFill>
        </p:spPr>
        <p:txBody>
          <a:bodyPr/>
          <a:lstStyle/>
          <a:p>
            <a:pPr algn="ctr"/>
            <a:endParaRPr 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Financovanie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malých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projektov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prebieha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formou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refundácie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76798D76-7A7C-49E4-8090-F6BBB9359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784" y="1844824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43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429FE5-FE30-49CE-B653-34CA3AA9F5BD}"/>
              </a:ext>
            </a:extLst>
          </p:cNvPr>
          <p:cNvSpPr txBox="1">
            <a:spLocks/>
          </p:cNvSpPr>
          <p:nvPr/>
        </p:nvSpPr>
        <p:spPr>
          <a:xfrm>
            <a:off x="1043608" y="3501008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Úspešné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realizácie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projektov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v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rámci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Fondu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malých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projektov</a:t>
            </a:r>
            <a:endParaRPr lang="sk-S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53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B426F201-DC83-4BAB-980B-19002FFF1A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131531"/>
              </p:ext>
            </p:extLst>
          </p:nvPr>
        </p:nvGraphicFramePr>
        <p:xfrm>
          <a:off x="395536" y="401576"/>
          <a:ext cx="830571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999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Názov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projektu</a:t>
                      </a:r>
                      <a:r>
                        <a:rPr lang="hu-HU" dirty="0"/>
                        <a:t>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Zlepšiť vzdelanostnú úroveň študentov stredných škôl v oblasti IT (KSK/SZSZBM)</a:t>
                      </a:r>
                      <a:endParaRPr lang="sk-S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Vedúci</a:t>
                      </a:r>
                      <a:r>
                        <a:rPr lang="hu-HU" dirty="0"/>
                        <a:t>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Košice</a:t>
                      </a:r>
                      <a:r>
                        <a:rPr lang="en-US" dirty="0"/>
                        <a:t> IT Valley </a:t>
                      </a:r>
                      <a:r>
                        <a:rPr lang="en-US" dirty="0" err="1"/>
                        <a:t>z.p.o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Draken</a:t>
                      </a:r>
                      <a:r>
                        <a:rPr lang="sk-SK" dirty="0"/>
                        <a:t> Technológia </a:t>
                      </a:r>
                      <a:r>
                        <a:rPr lang="sk-SK" dirty="0" err="1"/>
                        <a:t>Transzfer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Egyesület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6" name="Obrázok 5">
            <a:extLst>
              <a:ext uri="{FF2B5EF4-FFF2-40B4-BE49-F238E27FC236}">
                <a16:creationId xmlns:a16="http://schemas.microsoft.com/office/drawing/2014/main" id="{B9B6E014-EC04-4712-A72C-04647C118CF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"/>
          <a:stretch/>
        </p:blipFill>
        <p:spPr bwMode="auto">
          <a:xfrm>
            <a:off x="179512" y="2780928"/>
            <a:ext cx="4051870" cy="2902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5CD1ACDE-A3F0-45A9-BDFC-44BD54C3B8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11020" r="7220" b="11176"/>
          <a:stretch/>
        </p:blipFill>
        <p:spPr>
          <a:xfrm>
            <a:off x="4283968" y="2780928"/>
            <a:ext cx="4680520" cy="290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46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FA70E1EC-A770-4940-87DB-7E5D522A21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207218"/>
              </p:ext>
            </p:extLst>
          </p:nvPr>
        </p:nvGraphicFramePr>
        <p:xfrm>
          <a:off x="390364" y="764704"/>
          <a:ext cx="830571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999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Názov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projektu</a:t>
                      </a:r>
                      <a:r>
                        <a:rPr lang="hu-HU" dirty="0"/>
                        <a:t>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Stretnutie minulosti a prítomnosti v kultúre (KSK/BAZ)</a:t>
                      </a:r>
                      <a:endParaRPr lang="sk-S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Vedúci</a:t>
                      </a:r>
                      <a:r>
                        <a:rPr lang="hu-HU" dirty="0"/>
                        <a:t>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Obec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Buzica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Hidasnémeti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Község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Önkormányzata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3" name="Obrázok 2">
            <a:extLst>
              <a:ext uri="{FF2B5EF4-FFF2-40B4-BE49-F238E27FC236}">
                <a16:creationId xmlns:a16="http://schemas.microsoft.com/office/drawing/2014/main" id="{0FC3BF44-1D8B-4538-941D-BF5D11A52A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4" y="3140968"/>
            <a:ext cx="4181636" cy="2880320"/>
          </a:xfrm>
          <a:prstGeom prst="rect">
            <a:avLst/>
          </a:prstGeom>
          <a:noFill/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05906"/>
            <a:ext cx="4138598" cy="275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64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3720A016-96C9-47AC-96F0-72550970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257688"/>
              </p:ext>
            </p:extLst>
          </p:nvPr>
        </p:nvGraphicFramePr>
        <p:xfrm>
          <a:off x="390364" y="764704"/>
          <a:ext cx="8363272" cy="178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Názov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projektu</a:t>
                      </a:r>
                      <a:r>
                        <a:rPr lang="hu-HU" dirty="0"/>
                        <a:t>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Hrací a oddychový park pre všetky generácie </a:t>
                      </a:r>
                    </a:p>
                    <a:p>
                      <a:r>
                        <a:rPr lang="sk-SK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(KSK/SZSZBM)</a:t>
                      </a:r>
                      <a:endParaRPr lang="sk-S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Vedúci</a:t>
                      </a:r>
                      <a:r>
                        <a:rPr lang="hu-HU" dirty="0"/>
                        <a:t>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Obec</a:t>
                      </a:r>
                      <a:r>
                        <a:rPr lang="hu-HU" dirty="0"/>
                        <a:t> I</a:t>
                      </a:r>
                      <a:r>
                        <a:rPr lang="sk-SK" dirty="0" err="1"/>
                        <a:t>žkovce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Beregsurány</a:t>
                      </a:r>
                      <a:r>
                        <a:rPr lang="sk-SK" dirty="0"/>
                        <a:t> K</a:t>
                      </a:r>
                      <a:r>
                        <a:rPr lang="hu-HU" dirty="0" err="1"/>
                        <a:t>özség</a:t>
                      </a:r>
                      <a:r>
                        <a:rPr lang="hu-HU" baseline="0" dirty="0"/>
                        <a:t> Önkormányzata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1" y="2924944"/>
            <a:ext cx="4379979" cy="328498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4187957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33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3720A016-96C9-47AC-96F0-72550970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48114"/>
              </p:ext>
            </p:extLst>
          </p:nvPr>
        </p:nvGraphicFramePr>
        <p:xfrm>
          <a:off x="390364" y="764704"/>
          <a:ext cx="830571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999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Názov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projektu</a:t>
                      </a:r>
                      <a:r>
                        <a:rPr lang="hu-HU" dirty="0"/>
                        <a:t>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"Jedným klikom za pamätníkom" - významné pamätné     tabule v Košiciach a </a:t>
                      </a:r>
                      <a:r>
                        <a:rPr lang="sk-SK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Miškolci</a:t>
                      </a:r>
                      <a:r>
                        <a:rPr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(KSK/BAZ)   </a:t>
                      </a:r>
                      <a:endParaRPr lang="sk-S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Vedúci</a:t>
                      </a:r>
                      <a:r>
                        <a:rPr lang="hu-HU" dirty="0"/>
                        <a:t>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Verejná knižnica Jána </a:t>
                      </a:r>
                      <a:r>
                        <a:rPr lang="sk-SK" dirty="0" err="1"/>
                        <a:t>Bocatia</a:t>
                      </a:r>
                      <a:r>
                        <a:rPr lang="sk-SK" dirty="0"/>
                        <a:t> v Košiciach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Rákóczi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Ferenc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Megyei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Városi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Könyvtár</a:t>
                      </a:r>
                      <a:r>
                        <a:rPr lang="sk-S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Miskolc</a:t>
                      </a:r>
                      <a:endParaRPr lang="sk-SK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96" y="3284983"/>
            <a:ext cx="4347320" cy="289821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90"/>
          <a:stretch/>
        </p:blipFill>
        <p:spPr>
          <a:xfrm>
            <a:off x="5364088" y="2492896"/>
            <a:ext cx="3006828" cy="419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25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4">
            <a:extLst>
              <a:ext uri="{FF2B5EF4-FFF2-40B4-BE49-F238E27FC236}">
                <a16:creationId xmlns:a16="http://schemas.microsoft.com/office/drawing/2014/main" id="{3720A016-96C9-47AC-96F0-72550970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355216"/>
              </p:ext>
            </p:extLst>
          </p:nvPr>
        </p:nvGraphicFramePr>
        <p:xfrm>
          <a:off x="390364" y="764704"/>
          <a:ext cx="8363272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160317307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42065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Názov</a:t>
                      </a:r>
                      <a:r>
                        <a:rPr lang="hu-HU" dirty="0"/>
                        <a:t> </a:t>
                      </a:r>
                      <a:r>
                        <a:rPr lang="hu-HU" dirty="0" err="1"/>
                        <a:t>projektu</a:t>
                      </a:r>
                      <a:r>
                        <a:rPr lang="hu-HU" dirty="0"/>
                        <a:t>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Intervencia v ranom detstve na dvoch stranách hraníc   (SZSZBM/KSK)</a:t>
                      </a:r>
                      <a:endParaRPr lang="sk-SK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/>
                        <a:t>Vedúci</a:t>
                      </a:r>
                      <a:r>
                        <a:rPr lang="hu-HU" dirty="0"/>
                        <a:t> 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Rejtett Kincsek Down Egyesület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Partner: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Liberta</a:t>
                      </a:r>
                      <a:r>
                        <a:rPr lang="hu-H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800" b="0" i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n.o</a:t>
                      </a:r>
                      <a:r>
                        <a:rPr lang="hu-HU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sk-SK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11104"/>
                  </a:ext>
                </a:extLst>
              </a:tr>
            </a:tbl>
          </a:graphicData>
        </a:graphic>
      </p:graphicFrame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l="29165" t="36422" r="47233" b="31094"/>
          <a:stretch/>
        </p:blipFill>
        <p:spPr>
          <a:xfrm>
            <a:off x="390364" y="2708920"/>
            <a:ext cx="4392488" cy="339893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/>
          <a:srcRect l="29523" t="60493" r="47233" b="7023"/>
          <a:stretch/>
        </p:blipFill>
        <p:spPr>
          <a:xfrm>
            <a:off x="4813284" y="2803085"/>
            <a:ext cx="4176464" cy="32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4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746" y="0"/>
            <a:ext cx="7524328" cy="1069514"/>
          </a:xfrm>
        </p:spPr>
        <p:txBody>
          <a:bodyPr/>
          <a:lstStyle/>
          <a:p>
            <a:r>
              <a:rPr lang="sk-SK" sz="3200" dirty="0"/>
              <a:t>Bližšie informácie...</a:t>
            </a:r>
            <a:endParaRPr lang="en-US" sz="3200" dirty="0"/>
          </a:p>
        </p:txBody>
      </p:sp>
      <p:sp>
        <p:nvSpPr>
          <p:cNvPr id="7" name="BlokTextu 6"/>
          <p:cNvSpPr txBox="1"/>
          <p:nvPr/>
        </p:nvSpPr>
        <p:spPr>
          <a:xfrm>
            <a:off x="1791925" y="933579"/>
            <a:ext cx="7128792" cy="52322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hlinkClick r:id="rId2"/>
              </a:rPr>
              <a:t>www.viacarpatia-spf.eu</a:t>
            </a:r>
            <a:endParaRPr lang="en-US" sz="2800" b="1" dirty="0"/>
          </a:p>
        </p:txBody>
      </p:sp>
      <p:sp>
        <p:nvSpPr>
          <p:cNvPr id="8" name="BlokTextu 7"/>
          <p:cNvSpPr txBox="1"/>
          <p:nvPr/>
        </p:nvSpPr>
        <p:spPr>
          <a:xfrm>
            <a:off x="1775417" y="1617301"/>
            <a:ext cx="7128792" cy="52322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info@viacarpatia-spf.eu</a:t>
            </a:r>
            <a:endParaRPr lang="en-US" sz="2800" b="1" dirty="0"/>
          </a:p>
        </p:txBody>
      </p:sp>
      <p:sp>
        <p:nvSpPr>
          <p:cNvPr id="10" name="BlokTextu 9"/>
          <p:cNvSpPr txBox="1"/>
          <p:nvPr/>
        </p:nvSpPr>
        <p:spPr>
          <a:xfrm>
            <a:off x="1772746" y="2341001"/>
            <a:ext cx="7128792" cy="52322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055/726 83 93</a:t>
            </a:r>
            <a:endParaRPr lang="en-US" sz="2800" b="1" dirty="0"/>
          </a:p>
        </p:txBody>
      </p:sp>
      <p:sp>
        <p:nvSpPr>
          <p:cNvPr id="11" name="BlokTextu 10"/>
          <p:cNvSpPr txBox="1"/>
          <p:nvPr/>
        </p:nvSpPr>
        <p:spPr>
          <a:xfrm>
            <a:off x="1772746" y="4725144"/>
            <a:ext cx="7128792" cy="2062103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Európske zoskupenie územnej spolupráce </a:t>
            </a:r>
          </a:p>
          <a:p>
            <a:pPr algn="ctr"/>
            <a:r>
              <a:rPr lang="sk-SK" sz="2000" b="1" dirty="0" err="1"/>
              <a:t>Via</a:t>
            </a:r>
            <a:r>
              <a:rPr lang="sk-SK" sz="2000" b="1" dirty="0"/>
              <a:t> </a:t>
            </a:r>
            <a:r>
              <a:rPr lang="sk-SK" sz="2000" b="1" dirty="0" err="1"/>
              <a:t>Carpatia</a:t>
            </a:r>
            <a:r>
              <a:rPr lang="sk-SK" sz="2000" b="1" dirty="0"/>
              <a:t> s ručením obmedzeným</a:t>
            </a:r>
          </a:p>
          <a:p>
            <a:pPr algn="ctr"/>
            <a:endParaRPr lang="sk-SK" sz="2000" dirty="0"/>
          </a:p>
          <a:p>
            <a:pPr algn="ctr"/>
            <a:r>
              <a:rPr lang="sk-SK" sz="2000" dirty="0"/>
              <a:t>Námestie Maratónu mieru 1</a:t>
            </a:r>
          </a:p>
          <a:p>
            <a:pPr algn="ctr"/>
            <a:r>
              <a:rPr lang="sk-SK" sz="2000" dirty="0"/>
              <a:t>042 66 Košice</a:t>
            </a:r>
          </a:p>
          <a:p>
            <a:pPr algn="ctr"/>
            <a:endParaRPr lang="en-US" sz="2800" b="1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1FFD1057-6261-4786-873C-468FCBB2AD02}"/>
              </a:ext>
            </a:extLst>
          </p:cNvPr>
          <p:cNvSpPr txBox="1"/>
          <p:nvPr/>
        </p:nvSpPr>
        <p:spPr>
          <a:xfrm>
            <a:off x="1780854" y="3265182"/>
            <a:ext cx="7128792" cy="707886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000" b="1" dirty="0"/>
              <a:t>Ing. Andrea </a:t>
            </a:r>
            <a:r>
              <a:rPr lang="hu-HU" sz="2000" b="1" dirty="0" err="1"/>
              <a:t>Bé</a:t>
            </a:r>
            <a:r>
              <a:rPr lang="sk-SK" sz="2000" b="1" dirty="0" err="1"/>
              <a:t>rešová</a:t>
            </a:r>
            <a:r>
              <a:rPr lang="sk-SK" sz="2000" b="1" dirty="0"/>
              <a:t> 		</a:t>
            </a:r>
            <a:r>
              <a:rPr lang="sk-SK" dirty="0"/>
              <a:t>andrea.beresova@vucke.sk</a:t>
            </a:r>
          </a:p>
          <a:p>
            <a:r>
              <a:rPr lang="sk-SK" sz="2000" b="1" dirty="0"/>
              <a:t>Ing. Veronika </a:t>
            </a:r>
            <a:r>
              <a:rPr lang="sk-SK" sz="2000" b="1" dirty="0" err="1"/>
              <a:t>Mohňanská</a:t>
            </a:r>
            <a:r>
              <a:rPr lang="sk-SK" sz="2000" b="1" dirty="0"/>
              <a:t> 	</a:t>
            </a:r>
            <a:r>
              <a:rPr lang="sk-SK" dirty="0"/>
              <a:t>veronika.mohnanska@vucke.sk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61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C45D997F-EA37-4A4C-90FD-2D263A396D06}"/>
              </a:ext>
            </a:extLst>
          </p:cNvPr>
          <p:cNvSpPr txBox="1"/>
          <p:nvPr/>
        </p:nvSpPr>
        <p:spPr>
          <a:xfrm>
            <a:off x="1979712" y="3645023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Ďakujem pekne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3393209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7706</TotalTime>
  <Words>1052</Words>
  <Application>Microsoft Office PowerPoint</Application>
  <PresentationFormat>Prezentácia na obrazovke (4:3)</PresentationFormat>
  <Paragraphs>185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25</vt:i4>
      </vt:variant>
    </vt:vector>
  </HeadingPairs>
  <TitlesOfParts>
    <vt:vector size="31" baseType="lpstr">
      <vt:lpstr>맑은 고딕</vt:lpstr>
      <vt:lpstr>Arial</vt:lpstr>
      <vt:lpstr>Calibri</vt:lpstr>
      <vt:lpstr>Wingdings</vt:lpstr>
      <vt:lpstr>Office Theme</vt:lpstr>
      <vt:lpstr>Custom Design</vt:lpstr>
      <vt:lpstr>Prezentácia programu PowerPoint</vt:lpstr>
      <vt:lpstr>Fond malých projektov</vt:lpstr>
      <vt:lpstr>II. Výzva na predkladanie ŽoFP pre malé projekty</vt:lpstr>
      <vt:lpstr>Oprávnené územie</vt:lpstr>
      <vt:lpstr>Oprávnení žiadatelia</vt:lpstr>
      <vt:lpstr>Oprávnené aktivity</vt:lpstr>
      <vt:lpstr>Oprávnené aktivity</vt:lpstr>
      <vt:lpstr>Oprávnené aktivity</vt:lpstr>
      <vt:lpstr>Oprávnené aktivity</vt:lpstr>
      <vt:lpstr>Oprávnené aktivity</vt:lpstr>
      <vt:lpstr>Predkladanie žiadostí</vt:lpstr>
      <vt:lpstr>Prezentácia programu PowerPoint</vt:lpstr>
      <vt:lpstr>Prezentácia programu PowerPoint</vt:lpstr>
      <vt:lpstr>Prezentácia programu PowerPoint</vt:lpstr>
      <vt:lpstr>Prezentácia programu PowerPoint</vt:lpstr>
      <vt:lpstr>Najčastejšie chyby</vt:lpstr>
      <vt:lpstr>Financovanie projektov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Bližšie informácie...</vt:lpstr>
      <vt:lpstr>Prezentácia programu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Veronika</cp:lastModifiedBy>
  <cp:revision>337</cp:revision>
  <cp:lastPrinted>2020-01-08T09:17:35Z</cp:lastPrinted>
  <dcterms:created xsi:type="dcterms:W3CDTF">2014-04-01T16:35:38Z</dcterms:created>
  <dcterms:modified xsi:type="dcterms:W3CDTF">2020-02-06T07:35:28Z</dcterms:modified>
</cp:coreProperties>
</file>