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702" r:id="rId1"/>
  </p:sldMasterIdLst>
  <p:notesMasterIdLst>
    <p:notesMasterId r:id="rId28"/>
  </p:notesMasterIdLst>
  <p:handoutMasterIdLst>
    <p:handoutMasterId r:id="rId29"/>
  </p:handout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84" r:id="rId19"/>
    <p:sldId id="274" r:id="rId20"/>
    <p:sldId id="275" r:id="rId21"/>
    <p:sldId id="277" r:id="rId22"/>
    <p:sldId id="278" r:id="rId23"/>
    <p:sldId id="279" r:id="rId24"/>
    <p:sldId id="281" r:id="rId25"/>
    <p:sldId id="282" r:id="rId26"/>
    <p:sldId id="283" r:id="rId27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edvolená sekcia" id="{73E51496-9601-4733-BCAD-2E180827F243}">
          <p14:sldIdLst>
            <p14:sldId id="256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84"/>
            <p14:sldId id="274"/>
            <p14:sldId id="275"/>
            <p14:sldId id="277"/>
            <p14:sldId id="278"/>
            <p14:sldId id="279"/>
            <p14:sldId id="281"/>
            <p14:sldId id="282"/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AFAA2"/>
    <a:srgbClr val="EDF21E"/>
    <a:srgbClr val="A0BCF4"/>
    <a:srgbClr val="9FCEF5"/>
    <a:srgbClr val="750B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7" d="100"/>
          <a:sy n="67" d="100"/>
        </p:scale>
        <p:origin x="60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BAA5D7-0FDA-48EC-B45B-388429471016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k-SK"/>
        </a:p>
      </dgm:t>
    </dgm:pt>
    <dgm:pt modelId="{9B154A91-09AB-4E4A-8005-4C045CA6A5AB}">
      <dgm:prSet custT="1"/>
      <dgm:spPr/>
      <dgm:t>
        <a:bodyPr/>
        <a:lstStyle/>
        <a:p>
          <a:r>
            <a:rPr lang="sk-SK" sz="2000" dirty="0" err="1"/>
            <a:t>Nyilvánossági</a:t>
          </a:r>
          <a:r>
            <a:rPr lang="sk-SK" sz="2000" dirty="0"/>
            <a:t> </a:t>
          </a:r>
          <a:r>
            <a:rPr lang="sk-SK" sz="2000" dirty="0" err="1"/>
            <a:t>elemek</a:t>
          </a:r>
          <a:r>
            <a:rPr lang="sk-SK" sz="2000" dirty="0"/>
            <a:t> </a:t>
          </a:r>
          <a:r>
            <a:rPr lang="sk-SK" sz="2000" dirty="0" err="1"/>
            <a:t>jogosult</a:t>
          </a:r>
          <a:r>
            <a:rPr lang="sk-SK" sz="2000" dirty="0"/>
            <a:t> k</a:t>
          </a:r>
          <a:r>
            <a:rPr lang="hu-HU" sz="2000" dirty="0"/>
            <a:t>öltségei</a:t>
          </a:r>
          <a:endParaRPr lang="sk-SK" sz="2000" dirty="0"/>
        </a:p>
      </dgm:t>
    </dgm:pt>
    <dgm:pt modelId="{8CF777CF-6618-4C32-B20E-D883EBF5473F}" type="parTrans" cxnId="{1E3EBF54-0E3C-44AF-994C-6A4B174F339D}">
      <dgm:prSet/>
      <dgm:spPr/>
      <dgm:t>
        <a:bodyPr/>
        <a:lstStyle/>
        <a:p>
          <a:endParaRPr lang="sk-SK"/>
        </a:p>
      </dgm:t>
    </dgm:pt>
    <dgm:pt modelId="{659A30E2-CFE3-48F1-89E6-E11CD8D88103}" type="sibTrans" cxnId="{1E3EBF54-0E3C-44AF-994C-6A4B174F339D}">
      <dgm:prSet/>
      <dgm:spPr/>
      <dgm:t>
        <a:bodyPr/>
        <a:lstStyle/>
        <a:p>
          <a:endParaRPr lang="sk-SK"/>
        </a:p>
      </dgm:t>
    </dgm:pt>
    <dgm:pt modelId="{C4177DD8-9AB6-40FA-9C41-AC32D84D3B7F}">
      <dgm:prSet custT="1"/>
      <dgm:spPr/>
      <dgm:t>
        <a:bodyPr/>
        <a:lstStyle/>
        <a:p>
          <a:pPr algn="just">
            <a:buFont typeface="Symbol" panose="05050102010706020507" pitchFamily="18" charset="2"/>
            <a:buChar char=""/>
          </a:pPr>
          <a:r>
            <a:rPr lang="hu-HU" sz="1600" kern="1200" dirty="0"/>
            <a:t>Projekt honlap (új, vagy meglévő fejlesztése): a költség nem haladhatja meg a </a:t>
          </a:r>
          <a:r>
            <a:rPr lang="hu-HU" sz="1600" b="1" kern="1200" dirty="0"/>
            <a:t>bruttó 500 eurót </a:t>
          </a:r>
          <a:r>
            <a:rPr lang="hu-HU" sz="1600" kern="1200" dirty="0"/>
            <a:t>és csak a vezető kisprojekt kedvezményezettek részére nyújtható költség. </a:t>
          </a:r>
          <a:endParaRPr lang="sk-SK" sz="1600" kern="1200" dirty="0"/>
        </a:p>
      </dgm:t>
    </dgm:pt>
    <dgm:pt modelId="{811DF1EF-0483-41F2-AD02-BFE8B4BAF9D9}" type="parTrans" cxnId="{54FEECF9-63AA-46ED-8442-19157F82A95A}">
      <dgm:prSet/>
      <dgm:spPr/>
      <dgm:t>
        <a:bodyPr/>
        <a:lstStyle/>
        <a:p>
          <a:endParaRPr lang="sk-SK"/>
        </a:p>
      </dgm:t>
    </dgm:pt>
    <dgm:pt modelId="{DDB89115-4B46-41F5-BA27-0EAE462DED79}" type="sibTrans" cxnId="{54FEECF9-63AA-46ED-8442-19157F82A95A}">
      <dgm:prSet/>
      <dgm:spPr/>
      <dgm:t>
        <a:bodyPr/>
        <a:lstStyle/>
        <a:p>
          <a:endParaRPr lang="sk-SK"/>
        </a:p>
      </dgm:t>
    </dgm:pt>
    <dgm:pt modelId="{1ED102BA-3942-46A9-8C11-D320B92DB74D}">
      <dgm:prSet custT="1"/>
      <dgm:spPr/>
      <dgm:t>
        <a:bodyPr/>
        <a:lstStyle/>
        <a:p>
          <a:pPr algn="l"/>
          <a:endParaRPr lang="sk-SK" sz="1300" kern="1200" dirty="0"/>
        </a:p>
      </dgm:t>
    </dgm:pt>
    <dgm:pt modelId="{F5DF34D6-67FF-4C80-BE30-7B7B69AF0CF3}" type="parTrans" cxnId="{C39375F4-B0F1-4A37-A174-1F5AAD2F3AD3}">
      <dgm:prSet/>
      <dgm:spPr/>
      <dgm:t>
        <a:bodyPr/>
        <a:lstStyle/>
        <a:p>
          <a:endParaRPr lang="sk-SK"/>
        </a:p>
      </dgm:t>
    </dgm:pt>
    <dgm:pt modelId="{F623713B-88EF-41DE-A806-9BC432C7CCA9}" type="sibTrans" cxnId="{C39375F4-B0F1-4A37-A174-1F5AAD2F3AD3}">
      <dgm:prSet/>
      <dgm:spPr/>
      <dgm:t>
        <a:bodyPr/>
        <a:lstStyle/>
        <a:p>
          <a:endParaRPr lang="sk-SK"/>
        </a:p>
      </dgm:t>
    </dgm:pt>
    <dgm:pt modelId="{A005A006-14CB-42CC-907B-86FC30042D45}">
      <dgm:prSet custT="1"/>
      <dgm:spPr/>
      <dgm:t>
        <a:bodyPr/>
        <a:lstStyle/>
        <a:p>
          <a:pPr algn="just">
            <a:buFont typeface="Symbol" panose="05050102010706020507" pitchFamily="18" charset="2"/>
            <a:buChar char=""/>
          </a:pPr>
          <a:r>
            <a:rPr lang="hu-HU" sz="1600" dirty="0"/>
            <a:t>Poszter: minimum A3-as méretben, megvalósítási helyszínenként maximum </a:t>
          </a:r>
          <a:r>
            <a:rPr lang="hu-HU" sz="1600" b="1" dirty="0"/>
            <a:t>bruttó 50 euróig </a:t>
          </a:r>
          <a:r>
            <a:rPr lang="hu-HU" sz="1600" dirty="0"/>
            <a:t>elszámolható.</a:t>
          </a:r>
          <a:endParaRPr lang="sk-SK" sz="1600" dirty="0"/>
        </a:p>
      </dgm:t>
    </dgm:pt>
    <dgm:pt modelId="{8F60CBE3-AF04-42E6-B0E5-DD7EBC13862C}" type="parTrans" cxnId="{8604CA8A-D310-46E3-9F13-DAB049D7104C}">
      <dgm:prSet/>
      <dgm:spPr/>
      <dgm:t>
        <a:bodyPr/>
        <a:lstStyle/>
        <a:p>
          <a:endParaRPr lang="sk-SK"/>
        </a:p>
      </dgm:t>
    </dgm:pt>
    <dgm:pt modelId="{D1E61AF4-3843-4980-B73F-E7A50552314F}" type="sibTrans" cxnId="{8604CA8A-D310-46E3-9F13-DAB049D7104C}">
      <dgm:prSet/>
      <dgm:spPr/>
      <dgm:t>
        <a:bodyPr/>
        <a:lstStyle/>
        <a:p>
          <a:endParaRPr lang="sk-SK"/>
        </a:p>
      </dgm:t>
    </dgm:pt>
    <dgm:pt modelId="{846ABACC-1A78-4B7E-8693-C1EF732E5E9A}">
      <dgm:prSet custT="1"/>
      <dgm:spPr/>
      <dgm:t>
        <a:bodyPr/>
        <a:lstStyle/>
        <a:p>
          <a:pPr algn="just">
            <a:buFont typeface="Symbol" panose="05050102010706020507" pitchFamily="18" charset="2"/>
            <a:buChar char=""/>
          </a:pPr>
          <a:r>
            <a:rPr lang="hu-HU" sz="1600" dirty="0"/>
            <a:t>Promóciós csomag: a programterületen élők körében, a program népszerűsítését szolgáló, a program kötelező nyilvánossági elemeivel ellátott promóciós anyagok (pl. toll, jegyzettömb, cikkek személyes/irodai használatra, nyomtatott anyagok, </a:t>
          </a:r>
          <a:r>
            <a:rPr lang="hu-HU" sz="1600" dirty="0" err="1"/>
            <a:t>stb</a:t>
          </a:r>
          <a:r>
            <a:rPr lang="hu-HU" sz="1600" dirty="0"/>
            <a:t>). Minimum 50 terméket kell készíttetni, melynek költsége maximum </a:t>
          </a:r>
          <a:r>
            <a:rPr lang="hu-HU" sz="1600" b="1" dirty="0"/>
            <a:t>bruttó 1 000 euró/kisprojekt vezető kedvezményezett </a:t>
          </a:r>
          <a:r>
            <a:rPr lang="hu-HU" sz="1600" dirty="0"/>
            <a:t>(csak a vezető kisprojekt kedvezményezettek részére nyújtható költség).</a:t>
          </a:r>
          <a:endParaRPr lang="sk-SK" sz="1600" dirty="0"/>
        </a:p>
      </dgm:t>
    </dgm:pt>
    <dgm:pt modelId="{1F0D94CF-911E-4DE9-8235-97A4AB54B858}" type="parTrans" cxnId="{83CF6F04-B588-4F12-A506-828E10DBC53D}">
      <dgm:prSet/>
      <dgm:spPr/>
      <dgm:t>
        <a:bodyPr/>
        <a:lstStyle/>
        <a:p>
          <a:endParaRPr lang="sk-SK"/>
        </a:p>
      </dgm:t>
    </dgm:pt>
    <dgm:pt modelId="{FA7FB9DB-511C-4001-875A-46DE9C68FA56}" type="sibTrans" cxnId="{83CF6F04-B588-4F12-A506-828E10DBC53D}">
      <dgm:prSet/>
      <dgm:spPr/>
      <dgm:t>
        <a:bodyPr/>
        <a:lstStyle/>
        <a:p>
          <a:endParaRPr lang="sk-SK"/>
        </a:p>
      </dgm:t>
    </dgm:pt>
    <dgm:pt modelId="{821833FF-FEDF-479E-8772-0E7A6CD2A816}">
      <dgm:prSet custT="1"/>
      <dgm:spPr/>
      <dgm:t>
        <a:bodyPr/>
        <a:lstStyle/>
        <a:p>
          <a:pPr algn="just">
            <a:buFont typeface="Symbol" panose="05050102010706020507" pitchFamily="18" charset="2"/>
            <a:buChar char=""/>
          </a:pPr>
          <a:r>
            <a:rPr lang="hu-HU" sz="1600" dirty="0"/>
            <a:t>Állandó tájékoztató tábla: A 1303/2013EU rendeletnek megfelelően azon projektek esetében, amelyek építési vagy beruházási, vagy ingatlan vásárlási projektelemet tartalmaznak, a kisprojekt kedvezményezettnek kötelező jól látható helyen, jól olvasható tartalommal állandó tájékoztató tábla kihelyezése. A tájékoztató tábla költsége nem haladhatja meg megvalósítási helyszínenként a </a:t>
          </a:r>
          <a:r>
            <a:rPr lang="hu-HU" sz="1600" b="1" dirty="0"/>
            <a:t>bruttó 50 eurót</a:t>
          </a:r>
          <a:r>
            <a:rPr lang="hu-HU" sz="1600" dirty="0"/>
            <a:t>.</a:t>
          </a:r>
          <a:endParaRPr lang="sk-SK" sz="1600" kern="1200" dirty="0"/>
        </a:p>
      </dgm:t>
    </dgm:pt>
    <dgm:pt modelId="{FC4961C0-EBD1-44EE-83E3-309638ACC02E}" type="parTrans" cxnId="{75CFECB1-A4FB-43F2-B73D-6FB7DDFAEFD9}">
      <dgm:prSet/>
      <dgm:spPr/>
      <dgm:t>
        <a:bodyPr/>
        <a:lstStyle/>
        <a:p>
          <a:endParaRPr lang="sk-SK"/>
        </a:p>
      </dgm:t>
    </dgm:pt>
    <dgm:pt modelId="{3E47F57C-2544-4E64-9194-83B0D9AE8B10}" type="sibTrans" cxnId="{75CFECB1-A4FB-43F2-B73D-6FB7DDFAEFD9}">
      <dgm:prSet/>
      <dgm:spPr/>
      <dgm:t>
        <a:bodyPr/>
        <a:lstStyle/>
        <a:p>
          <a:endParaRPr lang="sk-SK"/>
        </a:p>
      </dgm:t>
    </dgm:pt>
    <dgm:pt modelId="{FF2DAB9F-0D26-46AB-9460-86FE472212E0}">
      <dgm:prSet custT="1"/>
      <dgm:spPr/>
      <dgm:t>
        <a:bodyPr/>
        <a:lstStyle/>
        <a:p>
          <a:pPr algn="just">
            <a:buFont typeface="Symbol" panose="05050102010706020507" pitchFamily="18" charset="2"/>
            <a:buChar char=""/>
          </a:pPr>
          <a:r>
            <a:rPr lang="hu-HU" sz="1600" dirty="0"/>
            <a:t>Nyilvános projektesemény: a költségek nem haladhatják megy a </a:t>
          </a:r>
          <a:r>
            <a:rPr lang="hu-HU" sz="1600" b="1" dirty="0"/>
            <a:t>bruttó 300 eurót </a:t>
          </a:r>
          <a:r>
            <a:rPr lang="hu-HU" sz="1600" dirty="0"/>
            <a:t>/ kedvezményezett</a:t>
          </a:r>
          <a:endParaRPr lang="sk-SK" sz="1600" dirty="0"/>
        </a:p>
      </dgm:t>
    </dgm:pt>
    <dgm:pt modelId="{4F0DF171-C173-4383-ACCB-02334D20BE6F}" type="parTrans" cxnId="{ABD200E5-0E34-4788-9043-A0F7C6BA39B9}">
      <dgm:prSet/>
      <dgm:spPr/>
      <dgm:t>
        <a:bodyPr/>
        <a:lstStyle/>
        <a:p>
          <a:endParaRPr lang="sk-SK"/>
        </a:p>
      </dgm:t>
    </dgm:pt>
    <dgm:pt modelId="{F69876B4-340C-4004-A8C1-5336A5F1E15F}" type="sibTrans" cxnId="{ABD200E5-0E34-4788-9043-A0F7C6BA39B9}">
      <dgm:prSet/>
      <dgm:spPr/>
      <dgm:t>
        <a:bodyPr/>
        <a:lstStyle/>
        <a:p>
          <a:endParaRPr lang="sk-SK"/>
        </a:p>
      </dgm:t>
    </dgm:pt>
    <dgm:pt modelId="{349362BA-D449-4C3F-900A-4D551F718773}" type="pres">
      <dgm:prSet presAssocID="{6CBAA5D7-0FDA-48EC-B45B-388429471016}" presName="linearFlow" presStyleCnt="0">
        <dgm:presLayoutVars>
          <dgm:dir/>
          <dgm:animLvl val="lvl"/>
          <dgm:resizeHandles val="exact"/>
        </dgm:presLayoutVars>
      </dgm:prSet>
      <dgm:spPr/>
    </dgm:pt>
    <dgm:pt modelId="{A03D6F9B-460C-4589-A446-551C7E61A1F8}" type="pres">
      <dgm:prSet presAssocID="{9B154A91-09AB-4E4A-8005-4C045CA6A5AB}" presName="composite" presStyleCnt="0"/>
      <dgm:spPr/>
    </dgm:pt>
    <dgm:pt modelId="{BACC24A1-1022-488D-B180-D9BEEAEB65C7}" type="pres">
      <dgm:prSet presAssocID="{9B154A91-09AB-4E4A-8005-4C045CA6A5AB}" presName="parentText" presStyleLbl="alignNode1" presStyleIdx="0" presStyleCnt="1" custLinFactNeighborX="1018" custLinFactNeighborY="237">
        <dgm:presLayoutVars>
          <dgm:chMax val="1"/>
          <dgm:bulletEnabled val="1"/>
        </dgm:presLayoutVars>
      </dgm:prSet>
      <dgm:spPr/>
    </dgm:pt>
    <dgm:pt modelId="{1EB0FF52-4019-4E32-B177-5C7062C7F2F9}" type="pres">
      <dgm:prSet presAssocID="{9B154A91-09AB-4E4A-8005-4C045CA6A5AB}" presName="descendantText" presStyleLbl="alignAcc1" presStyleIdx="0" presStyleCnt="1" custScaleY="198445">
        <dgm:presLayoutVars>
          <dgm:bulletEnabled val="1"/>
        </dgm:presLayoutVars>
      </dgm:prSet>
      <dgm:spPr/>
    </dgm:pt>
  </dgm:ptLst>
  <dgm:cxnLst>
    <dgm:cxn modelId="{83CF6F04-B588-4F12-A506-828E10DBC53D}" srcId="{9B154A91-09AB-4E4A-8005-4C045CA6A5AB}" destId="{846ABACC-1A78-4B7E-8693-C1EF732E5E9A}" srcOrd="3" destOrd="0" parTransId="{1F0D94CF-911E-4DE9-8235-97A4AB54B858}" sibTransId="{FA7FB9DB-511C-4001-875A-46DE9C68FA56}"/>
    <dgm:cxn modelId="{CA5C9A5C-4839-45C6-BF3B-044A1F015C1D}" type="presOf" srcId="{FF2DAB9F-0D26-46AB-9460-86FE472212E0}" destId="{1EB0FF52-4019-4E32-B177-5C7062C7F2F9}" srcOrd="0" destOrd="4" presId="urn:microsoft.com/office/officeart/2005/8/layout/chevron2"/>
    <dgm:cxn modelId="{9E66605D-E647-4DC3-9B60-A25337B545DD}" type="presOf" srcId="{1ED102BA-3942-46A9-8C11-D320B92DB74D}" destId="{1EB0FF52-4019-4E32-B177-5C7062C7F2F9}" srcOrd="0" destOrd="5" presId="urn:microsoft.com/office/officeart/2005/8/layout/chevron2"/>
    <dgm:cxn modelId="{1E3EBF54-0E3C-44AF-994C-6A4B174F339D}" srcId="{6CBAA5D7-0FDA-48EC-B45B-388429471016}" destId="{9B154A91-09AB-4E4A-8005-4C045CA6A5AB}" srcOrd="0" destOrd="0" parTransId="{8CF777CF-6618-4C32-B20E-D883EBF5473F}" sibTransId="{659A30E2-CFE3-48F1-89E6-E11CD8D88103}"/>
    <dgm:cxn modelId="{6E999C7E-7BE0-45BE-B4D8-A44AD355CEDB}" type="presOf" srcId="{9B154A91-09AB-4E4A-8005-4C045CA6A5AB}" destId="{BACC24A1-1022-488D-B180-D9BEEAEB65C7}" srcOrd="0" destOrd="0" presId="urn:microsoft.com/office/officeart/2005/8/layout/chevron2"/>
    <dgm:cxn modelId="{8604CA8A-D310-46E3-9F13-DAB049D7104C}" srcId="{9B154A91-09AB-4E4A-8005-4C045CA6A5AB}" destId="{A005A006-14CB-42CC-907B-86FC30042D45}" srcOrd="2" destOrd="0" parTransId="{8F60CBE3-AF04-42E6-B0E5-DD7EBC13862C}" sibTransId="{D1E61AF4-3843-4980-B73F-E7A50552314F}"/>
    <dgm:cxn modelId="{75CFECB1-A4FB-43F2-B73D-6FB7DDFAEFD9}" srcId="{9B154A91-09AB-4E4A-8005-4C045CA6A5AB}" destId="{821833FF-FEDF-479E-8772-0E7A6CD2A816}" srcOrd="1" destOrd="0" parTransId="{FC4961C0-EBD1-44EE-83E3-309638ACC02E}" sibTransId="{3E47F57C-2544-4E64-9194-83B0D9AE8B10}"/>
    <dgm:cxn modelId="{249778C5-DC1B-4860-8546-C279C9758E10}" type="presOf" srcId="{A005A006-14CB-42CC-907B-86FC30042D45}" destId="{1EB0FF52-4019-4E32-B177-5C7062C7F2F9}" srcOrd="0" destOrd="2" presId="urn:microsoft.com/office/officeart/2005/8/layout/chevron2"/>
    <dgm:cxn modelId="{796E99CB-12DA-4F1D-8AEF-6614B0088B14}" type="presOf" srcId="{6CBAA5D7-0FDA-48EC-B45B-388429471016}" destId="{349362BA-D449-4C3F-900A-4D551F718773}" srcOrd="0" destOrd="0" presId="urn:microsoft.com/office/officeart/2005/8/layout/chevron2"/>
    <dgm:cxn modelId="{F6D7A4E0-7E8D-4A68-BDE8-E6005D3AA639}" type="presOf" srcId="{821833FF-FEDF-479E-8772-0E7A6CD2A816}" destId="{1EB0FF52-4019-4E32-B177-5C7062C7F2F9}" srcOrd="0" destOrd="1" presId="urn:microsoft.com/office/officeart/2005/8/layout/chevron2"/>
    <dgm:cxn modelId="{1A44B9E2-3667-4BFE-89D9-8B3715C4A31C}" type="presOf" srcId="{C4177DD8-9AB6-40FA-9C41-AC32D84D3B7F}" destId="{1EB0FF52-4019-4E32-B177-5C7062C7F2F9}" srcOrd="0" destOrd="0" presId="urn:microsoft.com/office/officeart/2005/8/layout/chevron2"/>
    <dgm:cxn modelId="{ABD200E5-0E34-4788-9043-A0F7C6BA39B9}" srcId="{9B154A91-09AB-4E4A-8005-4C045CA6A5AB}" destId="{FF2DAB9F-0D26-46AB-9460-86FE472212E0}" srcOrd="4" destOrd="0" parTransId="{4F0DF171-C173-4383-ACCB-02334D20BE6F}" sibTransId="{F69876B4-340C-4004-A8C1-5336A5F1E15F}"/>
    <dgm:cxn modelId="{65C4AEEE-BC5D-479C-97CC-80336A968FA9}" type="presOf" srcId="{846ABACC-1A78-4B7E-8693-C1EF732E5E9A}" destId="{1EB0FF52-4019-4E32-B177-5C7062C7F2F9}" srcOrd="0" destOrd="3" presId="urn:microsoft.com/office/officeart/2005/8/layout/chevron2"/>
    <dgm:cxn modelId="{C39375F4-B0F1-4A37-A174-1F5AAD2F3AD3}" srcId="{9B154A91-09AB-4E4A-8005-4C045CA6A5AB}" destId="{1ED102BA-3942-46A9-8C11-D320B92DB74D}" srcOrd="5" destOrd="0" parTransId="{F5DF34D6-67FF-4C80-BE30-7B7B69AF0CF3}" sibTransId="{F623713B-88EF-41DE-A806-9BC432C7CCA9}"/>
    <dgm:cxn modelId="{54FEECF9-63AA-46ED-8442-19157F82A95A}" srcId="{9B154A91-09AB-4E4A-8005-4C045CA6A5AB}" destId="{C4177DD8-9AB6-40FA-9C41-AC32D84D3B7F}" srcOrd="0" destOrd="0" parTransId="{811DF1EF-0483-41F2-AD02-BFE8B4BAF9D9}" sibTransId="{DDB89115-4B46-41F5-BA27-0EAE462DED79}"/>
    <dgm:cxn modelId="{FBBAAA84-6590-4A1B-B120-5BD5D9D9CAE8}" type="presParOf" srcId="{349362BA-D449-4C3F-900A-4D551F718773}" destId="{A03D6F9B-460C-4589-A446-551C7E61A1F8}" srcOrd="0" destOrd="0" presId="urn:microsoft.com/office/officeart/2005/8/layout/chevron2"/>
    <dgm:cxn modelId="{A9A75751-BFF3-42DF-B85C-521CB0A73A3A}" type="presParOf" srcId="{A03D6F9B-460C-4589-A446-551C7E61A1F8}" destId="{BACC24A1-1022-488D-B180-D9BEEAEB65C7}" srcOrd="0" destOrd="0" presId="urn:microsoft.com/office/officeart/2005/8/layout/chevron2"/>
    <dgm:cxn modelId="{D253A864-F5B5-4313-9F5A-AB496F757026}" type="presParOf" srcId="{A03D6F9B-460C-4589-A446-551C7E61A1F8}" destId="{1EB0FF52-4019-4E32-B177-5C7062C7F2F9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CC24A1-1022-488D-B180-D9BEEAEB65C7}">
      <dsp:nvSpPr>
        <dsp:cNvPr id="0" name=""/>
        <dsp:cNvSpPr/>
      </dsp:nvSpPr>
      <dsp:spPr>
        <a:xfrm rot="5400000">
          <a:off x="-635831" y="2115425"/>
          <a:ext cx="4450294" cy="311520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000" kern="1200" dirty="0" err="1"/>
            <a:t>Nyilvánossági</a:t>
          </a:r>
          <a:r>
            <a:rPr lang="sk-SK" sz="2000" kern="1200" dirty="0"/>
            <a:t> </a:t>
          </a:r>
          <a:r>
            <a:rPr lang="sk-SK" sz="2000" kern="1200" dirty="0" err="1"/>
            <a:t>elemek</a:t>
          </a:r>
          <a:r>
            <a:rPr lang="sk-SK" sz="2000" kern="1200" dirty="0"/>
            <a:t> </a:t>
          </a:r>
          <a:r>
            <a:rPr lang="sk-SK" sz="2000" kern="1200" dirty="0" err="1"/>
            <a:t>jogosult</a:t>
          </a:r>
          <a:r>
            <a:rPr lang="sk-SK" sz="2000" kern="1200" dirty="0"/>
            <a:t> k</a:t>
          </a:r>
          <a:r>
            <a:rPr lang="hu-HU" sz="2000" kern="1200" dirty="0"/>
            <a:t>öltségei</a:t>
          </a:r>
          <a:endParaRPr lang="sk-SK" sz="2000" kern="1200" dirty="0"/>
        </a:p>
      </dsp:txBody>
      <dsp:txXfrm rot="-5400000">
        <a:off x="31713" y="3005484"/>
        <a:ext cx="3115206" cy="1335088"/>
      </dsp:txXfrm>
    </dsp:sp>
    <dsp:sp modelId="{1EB0FF52-4019-4E32-B177-5C7062C7F2F9}">
      <dsp:nvSpPr>
        <dsp:cNvPr id="0" name=""/>
        <dsp:cNvSpPr/>
      </dsp:nvSpPr>
      <dsp:spPr>
        <a:xfrm rot="5400000">
          <a:off x="3729637" y="-600951"/>
          <a:ext cx="5740401" cy="696926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hu-HU" sz="1600" kern="1200" dirty="0"/>
            <a:t>Projekt honlap (új, vagy meglévő fejlesztése): a költség nem haladhatja meg a </a:t>
          </a:r>
          <a:r>
            <a:rPr lang="hu-HU" sz="1600" b="1" kern="1200" dirty="0"/>
            <a:t>bruttó 500 eurót </a:t>
          </a:r>
          <a:r>
            <a:rPr lang="hu-HU" sz="1600" kern="1200" dirty="0"/>
            <a:t>és csak a vezető kisprojekt kedvezményezettek részére nyújtható költség. </a:t>
          </a:r>
          <a:endParaRPr lang="sk-SK" sz="1600" kern="1200" dirty="0"/>
        </a:p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hu-HU" sz="1600" dirty="0"/>
            <a:t>Állandó tájékoztató tábla: A 1303/2013EU rendeletnek megfelelően azon projektek esetében, amelyek építési vagy beruházási, vagy ingatlan vásárlási projektelemet tartalmaznak, a kisprojekt kedvezményezettnek kötelező jól látható helyen, jól olvasható tartalommal állandó tájékoztató tábla kihelyezése. A tájékoztató tábla költsége nem haladhatja meg megvalósítási helyszínenként a </a:t>
          </a:r>
          <a:r>
            <a:rPr lang="hu-HU" sz="1600" b="1" dirty="0"/>
            <a:t>bruttó 50 eurót</a:t>
          </a:r>
          <a:r>
            <a:rPr lang="hu-HU" sz="1600" dirty="0"/>
            <a:t>.</a:t>
          </a:r>
          <a:endParaRPr lang="sk-SK" sz="1600" kern="1200" dirty="0"/>
        </a:p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hu-HU" sz="1600" kern="1200" dirty="0"/>
            <a:t>Poszter: minimum A3-as méretben, megvalósítási helyszínenként maximum </a:t>
          </a:r>
          <a:r>
            <a:rPr lang="hu-HU" sz="1600" b="1" kern="1200" dirty="0"/>
            <a:t>bruttó 50 euróig </a:t>
          </a:r>
          <a:r>
            <a:rPr lang="hu-HU" sz="1600" kern="1200" dirty="0"/>
            <a:t>elszámolható.</a:t>
          </a:r>
          <a:endParaRPr lang="sk-SK" sz="1600" kern="1200" dirty="0"/>
        </a:p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hu-HU" sz="1600" kern="1200" dirty="0"/>
            <a:t>Promóciós csomag: a programterületen élők körében, a program népszerűsítését szolgáló, a program kötelező nyilvánossági elemeivel ellátott promóciós anyagok (pl. toll, jegyzettömb, cikkek személyes/irodai használatra, nyomtatott anyagok, </a:t>
          </a:r>
          <a:r>
            <a:rPr lang="hu-HU" sz="1600" kern="1200" dirty="0" err="1"/>
            <a:t>stb</a:t>
          </a:r>
          <a:r>
            <a:rPr lang="hu-HU" sz="1600" kern="1200" dirty="0"/>
            <a:t>). Minimum 50 terméket kell készíttetni, melynek költsége maximum </a:t>
          </a:r>
          <a:r>
            <a:rPr lang="hu-HU" sz="1600" b="1" kern="1200" dirty="0"/>
            <a:t>bruttó 1 000 euró/kisprojekt vezető kedvezményezett </a:t>
          </a:r>
          <a:r>
            <a:rPr lang="hu-HU" sz="1600" kern="1200" dirty="0"/>
            <a:t>(csak a vezető kisprojekt kedvezményezettek részére nyújtható költség).</a:t>
          </a:r>
          <a:endParaRPr lang="sk-SK" sz="1600" kern="1200" dirty="0"/>
        </a:p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hu-HU" sz="1600" kern="1200" dirty="0"/>
            <a:t>Nyilvános projektesemény: a költségek nem haladhatják megy a </a:t>
          </a:r>
          <a:r>
            <a:rPr lang="hu-HU" sz="1600" b="1" kern="1200" dirty="0"/>
            <a:t>bruttó 300 eurót </a:t>
          </a:r>
          <a:r>
            <a:rPr lang="hu-HU" sz="1600" kern="1200" dirty="0"/>
            <a:t>/ kedvezményezett</a:t>
          </a:r>
          <a:endParaRPr lang="sk-SK" sz="16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sk-SK" sz="1300" kern="1200" dirty="0"/>
        </a:p>
      </dsp:txBody>
      <dsp:txXfrm rot="-5400000">
        <a:off x="3115207" y="293702"/>
        <a:ext cx="6689040" cy="51799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>
            <a:extLst>
              <a:ext uri="{FF2B5EF4-FFF2-40B4-BE49-F238E27FC236}">
                <a16:creationId xmlns:a16="http://schemas.microsoft.com/office/drawing/2014/main" id="{06BE09DA-CE12-468D-BD1E-29B3DE6F36A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33C0F165-2080-4A4C-ACDF-B29ADE72028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FFFEAB-B90D-49E1-96EF-3A81F15F19FE}" type="datetimeFigureOut">
              <a:rPr lang="sk-SK" smtClean="0"/>
              <a:t>4.4.2019</a:t>
            </a:fld>
            <a:endParaRPr lang="sk-SK" dirty="0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B13874EF-BD64-4BE9-808D-46830D7DB5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5B572991-750E-48FA-9759-F2644AC9343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BC2E59-6DF0-4FDC-81D9-B2EBFD765259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266387698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9E7AB6-0EA5-450A-B54F-298B2AE424CB}" type="datetimeFigureOut">
              <a:rPr lang="sk-SK" smtClean="0"/>
              <a:t>4.4.2019</a:t>
            </a:fld>
            <a:endParaRPr lang="sk-SK" dirty="0"/>
          </a:p>
        </p:txBody>
      </p:sp>
      <p:sp>
        <p:nvSpPr>
          <p:cNvPr id="4" name="Zástupný objekt pre obrázok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 dirty="0"/>
          </a:p>
        </p:txBody>
      </p:sp>
      <p:sp>
        <p:nvSpPr>
          <p:cNvPr id="5" name="Zástupný objekt pre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4A1165-3F01-48B1-8220-AAE11D6E9438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833937717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/>
              <a:t>Kliknutím upravte štýl predlohy podnadpisu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77799-6EF0-472B-B54F-7632D7732EDC}" type="datetime1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Európske zoskupenie územnej spolupráce Via Carpatia s ručením obmedzeným, Nám. Maratónu mieru 1, 042 66 Košice</a:t>
            </a:r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7806685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FE247-9AE6-4AE0-830C-E80B666732E6}" type="datetime1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Európske zoskupenie územnej spolupráce Via Carpatia s ručením obmedzeným, Nám. Maratónu mieru 1, 042 66 Košice</a:t>
            </a:r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0577541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B7773-9FD2-495F-9681-303C1DE249BE}" type="datetime1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Európske zoskupenie územnej spolupráce Via Carpatia s ručením obmedzeným, Nám. Maratónu mieru 1, 042 66 Košice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8393526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33C1D-9CB4-4257-8C99-ED930ADA0E53}" type="datetime1">
              <a:rPr lang="en-US" smtClean="0"/>
              <a:t>4/4/2019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Európske zoskupenie územnej spolupráce Via Carpatia s ručením obmedzeným, Nám. Maratónu mieru 1, 042 66 Košice</a:t>
            </a:r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5552918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95B12-AA8C-4591-86B3-0F3AE83B56F4}" type="datetime1">
              <a:rPr lang="en-US" smtClean="0"/>
              <a:t>4/4/2019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Európske zoskupenie územnej spolupráce Via Carpatia s ručením obmedzeným, Nám. Maratónu mieru 1, 042 66 Košice</a:t>
            </a:r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1776223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7AB4F-5F14-446F-93A6-058730217912}" type="datetime1">
              <a:rPr lang="en-US" smtClean="0"/>
              <a:t>4/4/2019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Európske zoskupenie územnej spolupráce Via Carpatia s ručením obmedzeným, Nám. Maratónu mieru 1, 042 66 Košice</a:t>
            </a:r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6455540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B7509-40E2-4EED-8B94-D95B3026FBF9}" type="datetime1">
              <a:rPr lang="en-US" smtClean="0"/>
              <a:t>4/4/2019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Európske zoskupenie územnej spolupráce Via Carpatia s ručením obmedzeným, Nám. Maratónu mieru 1, 042 66 Košice</a:t>
            </a:r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120562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44B6D-D7E4-40EF-9DEE-521B666C92B1}" type="datetime1">
              <a:rPr lang="en-US" smtClean="0"/>
              <a:t>4/4/2019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Európske zoskupenie územnej spolupráce Via Carpatia s ručením obmedzeným, Nám. Maratónu mieru 1, 042 66 Košice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941242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D2324-2673-434B-BA95-FC73DA9B5330}" type="datetime1">
              <a:rPr lang="en-US" smtClean="0"/>
              <a:t>4/4/2019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Európske zoskupenie územnej spolupráce Via Carpatia s ručením obmedzeným, Nám. Maratónu mieru 1, 042 66 Košice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4066583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84242-6BAE-4FA7-8466-0112193D573E}" type="datetime1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Európske zoskupenie územnej spolupráce Via Carpatia s ručením obmedzeným, Nám. Maratónu mieru 1, 042 66 Košice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856167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D2422-40C7-4395-A41C-B93A3D4CF757}" type="datetime1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Európske zoskupenie územnej spolupráce Via Carpatia s ručením obmedzeným, Nám. Maratónu mieru 1, 042 66 Košice</a:t>
            </a:r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65088959"/>
      </p:ext>
    </p:extLst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C492D-9065-400D-BC3D-A0EE03F4987E}" type="datetime1">
              <a:rPr lang="en-US" smtClean="0"/>
              <a:t>4/4/2019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Európske zoskupenie územnej spolupráce Via Carpatia s ručením obmedzeným, Nám. Maratónu mieru 1, 042 66 Košice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9019745"/>
      </p:ext>
    </p:extLst>
  </p:cSld>
  <p:clrMapOvr>
    <a:masterClrMapping/>
  </p:clrMapOvr>
  <p:hf sldNum="0"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 ponu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C492D-9065-400D-BC3D-A0EE03F4987E}" type="datetime1">
              <a:rPr lang="en-US" smtClean="0"/>
              <a:t>4/4/2019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Európske zoskupenie územnej spolupráce Via Carpatia s ručením obmedzeným, Nám. Maratónu mieru 1, 042 66 Košice</a:t>
            </a:r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09461463"/>
      </p:ext>
    </p:extLst>
  </p:cSld>
  <p:clrMapOvr>
    <a:masterClrMapping/>
  </p:clrMapOvr>
  <p:hf sldNum="0"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lebo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C492D-9065-400D-BC3D-A0EE03F4987E}" type="datetime1">
              <a:rPr lang="en-US" smtClean="0"/>
              <a:t>4/4/2019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Európske zoskupenie územnej spolupráce Via Carpatia s ručením obmedzeným, Nám. Maratónu mieru 1, 042 66 Košice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1383923"/>
      </p:ext>
    </p:extLst>
  </p:cSld>
  <p:clrMapOvr>
    <a:masterClrMapping/>
  </p:clrMapOvr>
  <p:hf sldNum="0"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8AB94-66D5-4E4C-9850-142ECAB380E0}" type="datetime1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Európske zoskupenie územnej spolupráce Via Carpatia s ručením obmedzeným, Nám. Maratónu mieru 1, 042 66 Košice</a:t>
            </a:r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7000451"/>
      </p:ext>
    </p:extLst>
  </p:cSld>
  <p:clrMapOvr>
    <a:masterClrMapping/>
  </p:clrMapOvr>
  <p:transition spd="slow"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42F3E-A1F6-47E6-88A7-AD5038663955}" type="datetime1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Európske zoskupenie územnej spolupráce Via Carpatia s ručením obmedzeným, Nám. Maratónu mieru 1, 042 66 Košice</a:t>
            </a:r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1772168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2C492D-9065-400D-BC3D-A0EE03F4987E}" type="datetime1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Európske zoskupenie územnej spolupráce Via Carpatia s ručením obmedzeným, Nám. Maratónu mieru 1, 042 66 Košice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8106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</p:sldLayoutIdLst>
  <p:transition spd="slow">
    <p:wipe/>
  </p:transition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cb.europa.eu/stats/policy_and_exchange_rates/euro_reference_exchange_rates/html/index.en.html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26F9945-445E-4292-A2FB-F893224E8F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2822" y="325287"/>
            <a:ext cx="9531547" cy="1831906"/>
          </a:xfrm>
        </p:spPr>
        <p:txBody>
          <a:bodyPr>
            <a:normAutofit fontScale="90000"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sk-SK" b="1" dirty="0" err="1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Szeminárium</a:t>
            </a:r>
            <a:r>
              <a:rPr lang="sk-SK" b="1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 a </a:t>
            </a:r>
            <a:r>
              <a:rPr lang="sk-SK" b="1" dirty="0" err="1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Vezet</a:t>
            </a:r>
            <a:r>
              <a:rPr lang="hu-HU" b="1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ő kedvezményezettek számára</a:t>
            </a:r>
            <a:endParaRPr lang="sk-SK" b="1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05DADBEA-75FE-4FDB-95BE-6ECA7EE2C7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0346" y="3200407"/>
            <a:ext cx="8576500" cy="1096899"/>
          </a:xfrm>
        </p:spPr>
        <p:txBody>
          <a:bodyPr>
            <a:normAutofit fontScale="92500"/>
          </a:bodyPr>
          <a:lstStyle/>
          <a:p>
            <a:pPr algn="ctr"/>
            <a:r>
              <a:rPr lang="sk-SK" sz="2800" b="1" dirty="0" err="1">
                <a:solidFill>
                  <a:srgbClr val="0070C0"/>
                </a:solidFill>
              </a:rPr>
              <a:t>Kisprojekt</a:t>
            </a:r>
            <a:r>
              <a:rPr lang="sk-SK" sz="2800" b="1" dirty="0">
                <a:solidFill>
                  <a:srgbClr val="0070C0"/>
                </a:solidFill>
              </a:rPr>
              <a:t> </a:t>
            </a:r>
            <a:r>
              <a:rPr lang="sk-SK" sz="2800" b="1" dirty="0" err="1">
                <a:solidFill>
                  <a:srgbClr val="0070C0"/>
                </a:solidFill>
              </a:rPr>
              <a:t>Alap</a:t>
            </a:r>
            <a:endParaRPr lang="sk-SK" sz="2800" b="1" dirty="0">
              <a:solidFill>
                <a:srgbClr val="0070C0"/>
              </a:solidFill>
            </a:endParaRPr>
          </a:p>
          <a:p>
            <a:pPr algn="ctr"/>
            <a:r>
              <a:rPr lang="sk-SK" sz="2800" b="1" dirty="0">
                <a:solidFill>
                  <a:srgbClr val="0070C0"/>
                </a:solidFill>
              </a:rPr>
              <a:t>Interreg V-A </a:t>
            </a:r>
            <a:r>
              <a:rPr lang="sk-SK" sz="2800" b="1" dirty="0" err="1">
                <a:solidFill>
                  <a:srgbClr val="0070C0"/>
                </a:solidFill>
              </a:rPr>
              <a:t>Szlovákia-Magyarország</a:t>
            </a:r>
            <a:r>
              <a:rPr lang="sk-SK" sz="2800" b="1" dirty="0">
                <a:solidFill>
                  <a:srgbClr val="0070C0"/>
                </a:solidFill>
              </a:rPr>
              <a:t> 2014 - 2020</a:t>
            </a:r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F226138F-3DA1-4D7B-9DB4-E024545365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1531" y="4605587"/>
            <a:ext cx="1096899" cy="1096899"/>
          </a:xfrm>
          <a:prstGeom prst="rect">
            <a:avLst/>
          </a:prstGeom>
        </p:spPr>
      </p:pic>
      <p:pic>
        <p:nvPicPr>
          <p:cNvPr id="7" name="Obrázok 6">
            <a:extLst>
              <a:ext uri="{FF2B5EF4-FFF2-40B4-BE49-F238E27FC236}">
                <a16:creationId xmlns:a16="http://schemas.microsoft.com/office/drawing/2014/main" id="{E9A5088B-05E3-46C4-BF2C-2CFE573491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1173" y="4725333"/>
            <a:ext cx="3440113" cy="848749"/>
          </a:xfrm>
          <a:prstGeom prst="rect">
            <a:avLst/>
          </a:prstGeom>
        </p:spPr>
      </p:pic>
      <p:sp>
        <p:nvSpPr>
          <p:cNvPr id="8" name="BlokTextu 7">
            <a:extLst>
              <a:ext uri="{FF2B5EF4-FFF2-40B4-BE49-F238E27FC236}">
                <a16:creationId xmlns:a16="http://schemas.microsoft.com/office/drawing/2014/main" id="{3E53EF72-3E26-4ADC-B418-0F2E2E57AC4F}"/>
              </a:ext>
            </a:extLst>
          </p:cNvPr>
          <p:cNvSpPr txBox="1"/>
          <p:nvPr/>
        </p:nvSpPr>
        <p:spPr>
          <a:xfrm>
            <a:off x="2573278" y="6010767"/>
            <a:ext cx="2873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err="1">
                <a:solidFill>
                  <a:srgbClr val="0070C0"/>
                </a:solidFill>
              </a:rPr>
              <a:t>Partnerségek</a:t>
            </a:r>
            <a:r>
              <a:rPr lang="sk-SK" dirty="0">
                <a:solidFill>
                  <a:srgbClr val="0070C0"/>
                </a:solidFill>
              </a:rPr>
              <a:t> </a:t>
            </a:r>
            <a:r>
              <a:rPr lang="sk-SK" dirty="0" err="1">
                <a:solidFill>
                  <a:srgbClr val="0070C0"/>
                </a:solidFill>
              </a:rPr>
              <a:t>építése</a:t>
            </a:r>
            <a:endParaRPr lang="sk-SK" dirty="0">
              <a:solidFill>
                <a:srgbClr val="0070C0"/>
              </a:solidFill>
            </a:endParaRPr>
          </a:p>
        </p:txBody>
      </p:sp>
      <p:sp>
        <p:nvSpPr>
          <p:cNvPr id="9" name="BlokTextu 8">
            <a:extLst>
              <a:ext uri="{FF2B5EF4-FFF2-40B4-BE49-F238E27FC236}">
                <a16:creationId xmlns:a16="http://schemas.microsoft.com/office/drawing/2014/main" id="{B3C3C075-1E28-42AB-8596-80B427796D72}"/>
              </a:ext>
            </a:extLst>
          </p:cNvPr>
          <p:cNvSpPr txBox="1"/>
          <p:nvPr/>
        </p:nvSpPr>
        <p:spPr>
          <a:xfrm>
            <a:off x="7156480" y="5985563"/>
            <a:ext cx="33723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 err="1">
                <a:solidFill>
                  <a:schemeClr val="accent2">
                    <a:lumMod val="75000"/>
                  </a:schemeClr>
                </a:solidFill>
              </a:rPr>
              <a:t>Kassa</a:t>
            </a:r>
            <a:r>
              <a:rPr lang="sk-SK" b="1" dirty="0">
                <a:solidFill>
                  <a:schemeClr val="accent2">
                    <a:lumMod val="75000"/>
                  </a:schemeClr>
                </a:solidFill>
              </a:rPr>
              <a:t>, 2019. </a:t>
            </a:r>
            <a:r>
              <a:rPr lang="sk-SK" b="1" dirty="0" err="1">
                <a:solidFill>
                  <a:schemeClr val="accent2">
                    <a:lumMod val="75000"/>
                  </a:schemeClr>
                </a:solidFill>
              </a:rPr>
              <a:t>április</a:t>
            </a:r>
            <a:r>
              <a:rPr lang="sk-SK" b="1" dirty="0">
                <a:solidFill>
                  <a:schemeClr val="accent2">
                    <a:lumMod val="75000"/>
                  </a:schemeClr>
                </a:solidFill>
              </a:rPr>
              <a:t> 4.</a:t>
            </a:r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52A028F5-3BE5-4390-A869-2F1F39C32706}"/>
              </a:ext>
            </a:extLst>
          </p:cNvPr>
          <p:cNvSpPr txBox="1"/>
          <p:nvPr/>
        </p:nvSpPr>
        <p:spPr>
          <a:xfrm>
            <a:off x="1454012" y="2371206"/>
            <a:ext cx="9630562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sk-SK" sz="3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Elszámolási</a:t>
            </a:r>
            <a:r>
              <a:rPr lang="sk-SK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sk-SK" sz="3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segédlet</a:t>
            </a:r>
            <a:endParaRPr lang="sk-SK" sz="3600" b="1" dirty="0">
              <a:ln w="9525">
                <a:solidFill>
                  <a:schemeClr val="bg1"/>
                </a:solidFill>
                <a:prstDash val="solid"/>
              </a:ln>
              <a:solidFill>
                <a:srgbClr val="0070C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59906574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1">
            <a:extLst>
              <a:ext uri="{FF2B5EF4-FFF2-40B4-BE49-F238E27FC236}">
                <a16:creationId xmlns:a16="http://schemas.microsoft.com/office/drawing/2014/main" id="{E093825E-7D28-477E-A198-3ABAA9D80DED}"/>
              </a:ext>
            </a:extLst>
          </p:cNvPr>
          <p:cNvSpPr txBox="1">
            <a:spLocks/>
          </p:cNvSpPr>
          <p:nvPr/>
        </p:nvSpPr>
        <p:spPr>
          <a:xfrm>
            <a:off x="2338353" y="250072"/>
            <a:ext cx="8483445" cy="815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k-SK" sz="2800" b="1" u="sng" dirty="0" err="1">
                <a:solidFill>
                  <a:schemeClr val="accent2">
                    <a:lumMod val="75000"/>
                  </a:schemeClr>
                </a:solidFill>
              </a:rPr>
              <a:t>Általános</a:t>
            </a:r>
            <a:r>
              <a:rPr lang="sk-SK" sz="2800" b="1" u="sng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sk-SK" sz="2800" b="1" u="sng" dirty="0" err="1">
                <a:solidFill>
                  <a:schemeClr val="accent2">
                    <a:lumMod val="75000"/>
                  </a:schemeClr>
                </a:solidFill>
              </a:rPr>
              <a:t>elszámolhatósági</a:t>
            </a:r>
            <a:r>
              <a:rPr lang="sk-SK" sz="2800" b="1" u="sng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sk-SK" sz="2800" b="1" u="sng" dirty="0" err="1">
                <a:solidFill>
                  <a:schemeClr val="accent2">
                    <a:lumMod val="75000"/>
                  </a:schemeClr>
                </a:solidFill>
              </a:rPr>
              <a:t>követelmények</a:t>
            </a:r>
            <a:r>
              <a:rPr lang="sk-SK" sz="2800" b="1" u="sng" dirty="0">
                <a:solidFill>
                  <a:schemeClr val="accent2">
                    <a:lumMod val="75000"/>
                  </a:schemeClr>
                </a:solidFill>
              </a:rPr>
              <a:t>:</a:t>
            </a:r>
          </a:p>
        </p:txBody>
      </p:sp>
      <p:sp>
        <p:nvSpPr>
          <p:cNvPr id="12" name="BlokTextu 11">
            <a:extLst>
              <a:ext uri="{FF2B5EF4-FFF2-40B4-BE49-F238E27FC236}">
                <a16:creationId xmlns:a16="http://schemas.microsoft.com/office/drawing/2014/main" id="{D2A31EB7-E097-47A7-B8BA-667BAD5FB493}"/>
              </a:ext>
            </a:extLst>
          </p:cNvPr>
          <p:cNvSpPr txBox="1"/>
          <p:nvPr/>
        </p:nvSpPr>
        <p:spPr>
          <a:xfrm>
            <a:off x="2338353" y="1519235"/>
            <a:ext cx="8483445" cy="369331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sk-SK" dirty="0"/>
              <a:t>KPA MB </a:t>
            </a:r>
            <a:r>
              <a:rPr lang="sk-SK" dirty="0" err="1"/>
              <a:t>által</a:t>
            </a:r>
            <a:r>
              <a:rPr lang="sk-SK" dirty="0"/>
              <a:t> </a:t>
            </a:r>
            <a:r>
              <a:rPr lang="sk-SK" dirty="0" err="1"/>
              <a:t>jóváhagyott</a:t>
            </a:r>
            <a:r>
              <a:rPr lang="sk-SK" dirty="0"/>
              <a:t> </a:t>
            </a:r>
            <a:r>
              <a:rPr lang="sk-SK" dirty="0" err="1"/>
              <a:t>költségvetésben</a:t>
            </a:r>
            <a:r>
              <a:rPr lang="sk-SK" dirty="0"/>
              <a:t> </a:t>
            </a:r>
            <a:r>
              <a:rPr lang="sk-SK" dirty="0" err="1"/>
              <a:t>rögzített</a:t>
            </a:r>
            <a:r>
              <a:rPr lang="sk-SK" dirty="0"/>
              <a:t> </a:t>
            </a:r>
            <a:r>
              <a:rPr lang="sk-SK" dirty="0" err="1"/>
              <a:t>költségek</a:t>
            </a:r>
            <a:endParaRPr lang="sk-SK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sk-SK" dirty="0" err="1"/>
              <a:t>Megfelelnek</a:t>
            </a:r>
            <a:r>
              <a:rPr lang="sk-SK" dirty="0"/>
              <a:t> a </a:t>
            </a:r>
            <a:r>
              <a:rPr lang="sk-SK" dirty="0" err="1"/>
              <a:t>gazdaságosság</a:t>
            </a:r>
            <a:r>
              <a:rPr lang="sk-SK" dirty="0"/>
              <a:t>, </a:t>
            </a:r>
            <a:r>
              <a:rPr lang="sk-SK" dirty="0" err="1"/>
              <a:t>költséghatékonyság</a:t>
            </a:r>
            <a:r>
              <a:rPr lang="sk-SK" dirty="0"/>
              <a:t> </a:t>
            </a:r>
            <a:r>
              <a:rPr lang="sk-SK" dirty="0" err="1"/>
              <a:t>elveinek</a:t>
            </a:r>
            <a:r>
              <a:rPr lang="sk-SK" dirty="0"/>
              <a:t>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sk-SK" dirty="0" err="1"/>
              <a:t>Közvetlenül</a:t>
            </a:r>
            <a:r>
              <a:rPr lang="sk-SK" dirty="0"/>
              <a:t> a </a:t>
            </a:r>
            <a:r>
              <a:rPr lang="sk-SK" dirty="0" err="1"/>
              <a:t>projekthez</a:t>
            </a:r>
            <a:r>
              <a:rPr lang="sk-SK" dirty="0"/>
              <a:t> </a:t>
            </a:r>
            <a:r>
              <a:rPr lang="sk-SK" dirty="0" err="1"/>
              <a:t>kapcsolódó</a:t>
            </a:r>
            <a:r>
              <a:rPr lang="sk-SK" dirty="0"/>
              <a:t> </a:t>
            </a:r>
            <a:r>
              <a:rPr lang="sk-SK" dirty="0" err="1"/>
              <a:t>költségek</a:t>
            </a:r>
            <a:endParaRPr lang="sk-SK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sk-SK" dirty="0" err="1"/>
              <a:t>Egyéb</a:t>
            </a:r>
            <a:r>
              <a:rPr lang="sk-SK" dirty="0"/>
              <a:t> EU-s, </a:t>
            </a:r>
            <a:r>
              <a:rPr lang="sk-SK" dirty="0" err="1"/>
              <a:t>vagy</a:t>
            </a:r>
            <a:r>
              <a:rPr lang="sk-SK" dirty="0"/>
              <a:t> </a:t>
            </a:r>
            <a:r>
              <a:rPr lang="sk-SK" dirty="0" err="1"/>
              <a:t>harmadik</a:t>
            </a:r>
            <a:r>
              <a:rPr lang="sk-SK" dirty="0"/>
              <a:t> </a:t>
            </a:r>
            <a:r>
              <a:rPr lang="sk-SK" dirty="0" err="1"/>
              <a:t>fél</a:t>
            </a:r>
            <a:r>
              <a:rPr lang="sk-SK" dirty="0"/>
              <a:t> </a:t>
            </a:r>
            <a:r>
              <a:rPr lang="sk-SK" dirty="0" err="1"/>
              <a:t>által</a:t>
            </a:r>
            <a:r>
              <a:rPr lang="sk-SK" dirty="0"/>
              <a:t> </a:t>
            </a:r>
            <a:r>
              <a:rPr lang="sk-SK" dirty="0" err="1"/>
              <a:t>nem</a:t>
            </a:r>
            <a:r>
              <a:rPr lang="sk-SK" dirty="0"/>
              <a:t> </a:t>
            </a:r>
            <a:r>
              <a:rPr lang="sk-SK" dirty="0" err="1"/>
              <a:t>finanszírozott</a:t>
            </a:r>
            <a:r>
              <a:rPr lang="sk-SK" dirty="0"/>
              <a:t> </a:t>
            </a:r>
            <a:r>
              <a:rPr lang="sk-SK" dirty="0" err="1"/>
              <a:t>költségek</a:t>
            </a:r>
            <a:endParaRPr lang="sk-SK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sk-SK" dirty="0"/>
              <a:t>A KPA </a:t>
            </a:r>
            <a:r>
              <a:rPr lang="sk-SK" dirty="0" err="1"/>
              <a:t>támogatásra</a:t>
            </a:r>
            <a:r>
              <a:rPr lang="sk-SK" dirty="0"/>
              <a:t> </a:t>
            </a:r>
            <a:r>
              <a:rPr lang="sk-SK" dirty="0" err="1"/>
              <a:t>jogosult</a:t>
            </a:r>
            <a:r>
              <a:rPr lang="sk-SK" dirty="0"/>
              <a:t> </a:t>
            </a:r>
            <a:r>
              <a:rPr lang="sk-SK" dirty="0" err="1"/>
              <a:t>területén</a:t>
            </a:r>
            <a:r>
              <a:rPr lang="sk-SK" dirty="0"/>
              <a:t> </a:t>
            </a:r>
            <a:r>
              <a:rPr lang="sk-SK" dirty="0" err="1"/>
              <a:t>merültek</a:t>
            </a:r>
            <a:r>
              <a:rPr lang="sk-SK" dirty="0"/>
              <a:t> </a:t>
            </a:r>
            <a:r>
              <a:rPr lang="sk-SK" dirty="0" err="1"/>
              <a:t>fel</a:t>
            </a:r>
            <a:endParaRPr lang="sk-SK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sk-SK" dirty="0" err="1"/>
              <a:t>Számlákkal</a:t>
            </a:r>
            <a:r>
              <a:rPr lang="sk-SK" dirty="0"/>
              <a:t> </a:t>
            </a:r>
            <a:r>
              <a:rPr lang="sk-SK" dirty="0" err="1"/>
              <a:t>alátámasztott</a:t>
            </a:r>
            <a:r>
              <a:rPr lang="sk-SK" dirty="0"/>
              <a:t> </a:t>
            </a:r>
            <a:r>
              <a:rPr lang="sk-SK" dirty="0" err="1"/>
              <a:t>költségek</a:t>
            </a:r>
            <a:endParaRPr lang="sk-SK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sk-SK" dirty="0" err="1"/>
              <a:t>Elszámolható</a:t>
            </a:r>
            <a:r>
              <a:rPr lang="sk-SK" dirty="0"/>
              <a:t> </a:t>
            </a:r>
            <a:r>
              <a:rPr lang="sk-SK" dirty="0" err="1"/>
              <a:t>költségek</a:t>
            </a:r>
            <a:r>
              <a:rPr lang="sk-SK" dirty="0"/>
              <a:t> </a:t>
            </a:r>
            <a:r>
              <a:rPr lang="sk-SK" dirty="0" err="1"/>
              <a:t>listáján</a:t>
            </a:r>
            <a:r>
              <a:rPr lang="sk-SK" dirty="0"/>
              <a:t> </a:t>
            </a:r>
            <a:r>
              <a:rPr lang="sk-SK" dirty="0" err="1"/>
              <a:t>szereplő</a:t>
            </a:r>
            <a:r>
              <a:rPr lang="sk-SK" dirty="0"/>
              <a:t> </a:t>
            </a:r>
            <a:r>
              <a:rPr lang="sk-SK" dirty="0" err="1"/>
              <a:t>költségek</a:t>
            </a:r>
            <a:endParaRPr lang="sk-SK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sk-SK" dirty="0" err="1"/>
              <a:t>Elszámolhatósági</a:t>
            </a:r>
            <a:r>
              <a:rPr lang="sk-SK" dirty="0"/>
              <a:t> </a:t>
            </a:r>
            <a:r>
              <a:rPr lang="sk-SK" dirty="0" err="1"/>
              <a:t>időszakon</a:t>
            </a:r>
            <a:r>
              <a:rPr lang="sk-SK" dirty="0"/>
              <a:t> </a:t>
            </a:r>
            <a:r>
              <a:rPr lang="sk-SK" dirty="0" err="1"/>
              <a:t>belül</a:t>
            </a:r>
            <a:r>
              <a:rPr lang="sk-SK" dirty="0"/>
              <a:t> </a:t>
            </a:r>
            <a:r>
              <a:rPr lang="sk-SK" dirty="0" err="1"/>
              <a:t>felmerült</a:t>
            </a:r>
            <a:r>
              <a:rPr lang="sk-SK" dirty="0"/>
              <a:t> </a:t>
            </a:r>
            <a:r>
              <a:rPr lang="sk-SK" dirty="0" err="1"/>
              <a:t>költségek</a:t>
            </a:r>
            <a:endParaRPr lang="sk-SK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sk-SK" dirty="0" err="1"/>
              <a:t>Pénzügyi</a:t>
            </a:r>
            <a:r>
              <a:rPr lang="sk-SK" dirty="0"/>
              <a:t> </a:t>
            </a:r>
            <a:r>
              <a:rPr lang="sk-SK" dirty="0" err="1"/>
              <a:t>hozzájárulás</a:t>
            </a:r>
            <a:r>
              <a:rPr lang="sk-SK" dirty="0"/>
              <a:t> </a:t>
            </a:r>
            <a:r>
              <a:rPr lang="sk-SK" dirty="0" err="1"/>
              <a:t>folyósításáról</a:t>
            </a:r>
            <a:r>
              <a:rPr lang="sk-SK" dirty="0"/>
              <a:t> </a:t>
            </a:r>
            <a:r>
              <a:rPr lang="sk-SK" dirty="0" err="1"/>
              <a:t>szóló</a:t>
            </a:r>
            <a:r>
              <a:rPr lang="sk-SK" dirty="0"/>
              <a:t> </a:t>
            </a:r>
            <a:r>
              <a:rPr lang="sk-SK" dirty="0" err="1"/>
              <a:t>szerződésben</a:t>
            </a:r>
            <a:r>
              <a:rPr lang="sk-SK" dirty="0"/>
              <a:t> </a:t>
            </a:r>
            <a:r>
              <a:rPr lang="sk-SK" dirty="0" err="1"/>
              <a:t>rögzített</a:t>
            </a:r>
            <a:r>
              <a:rPr lang="sk-SK" dirty="0"/>
              <a:t> </a:t>
            </a:r>
            <a:r>
              <a:rPr lang="sk-SK" dirty="0" err="1"/>
              <a:t>költségek</a:t>
            </a:r>
            <a:endParaRPr lang="sk-SK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sk-SK" dirty="0" err="1"/>
              <a:t>Szokásos</a:t>
            </a:r>
            <a:r>
              <a:rPr lang="sk-SK" dirty="0"/>
              <a:t> </a:t>
            </a:r>
            <a:r>
              <a:rPr lang="sk-SK" dirty="0" err="1"/>
              <a:t>piaci</a:t>
            </a:r>
            <a:r>
              <a:rPr lang="sk-SK" dirty="0"/>
              <a:t> </a:t>
            </a:r>
            <a:r>
              <a:rPr lang="sk-SK" dirty="0" err="1"/>
              <a:t>árat</a:t>
            </a:r>
            <a:r>
              <a:rPr lang="sk-SK" dirty="0"/>
              <a:t> </a:t>
            </a:r>
            <a:r>
              <a:rPr lang="sk-SK" dirty="0" err="1"/>
              <a:t>vagy</a:t>
            </a:r>
            <a:r>
              <a:rPr lang="sk-SK" dirty="0"/>
              <a:t> a </a:t>
            </a:r>
            <a:r>
              <a:rPr lang="sk-SK" dirty="0" err="1"/>
              <a:t>közbeszerzési</a:t>
            </a:r>
            <a:r>
              <a:rPr lang="sk-SK" dirty="0"/>
              <a:t> </a:t>
            </a:r>
            <a:r>
              <a:rPr lang="sk-SK" dirty="0" err="1"/>
              <a:t>szerződésben</a:t>
            </a:r>
            <a:r>
              <a:rPr lang="sk-SK" dirty="0"/>
              <a:t> </a:t>
            </a:r>
            <a:r>
              <a:rPr lang="sk-SK" dirty="0" err="1"/>
              <a:t>rögzített</a:t>
            </a:r>
            <a:r>
              <a:rPr lang="sk-SK" dirty="0"/>
              <a:t> </a:t>
            </a:r>
            <a:r>
              <a:rPr lang="sk-SK" dirty="0" err="1"/>
              <a:t>költséget</a:t>
            </a:r>
            <a:r>
              <a:rPr lang="sk-SK" dirty="0"/>
              <a:t> </a:t>
            </a:r>
            <a:r>
              <a:rPr lang="sk-SK" dirty="0" err="1"/>
              <a:t>meg</a:t>
            </a:r>
            <a:r>
              <a:rPr lang="sk-SK" dirty="0"/>
              <a:t> </a:t>
            </a:r>
            <a:r>
              <a:rPr lang="sk-SK" dirty="0" err="1"/>
              <a:t>nem</a:t>
            </a:r>
            <a:r>
              <a:rPr lang="sk-SK" dirty="0"/>
              <a:t> </a:t>
            </a:r>
            <a:r>
              <a:rPr lang="sk-SK" dirty="0" err="1"/>
              <a:t>haladó</a:t>
            </a:r>
            <a:r>
              <a:rPr lang="sk-SK" dirty="0"/>
              <a:t> </a:t>
            </a:r>
            <a:r>
              <a:rPr lang="sk-SK" dirty="0" err="1"/>
              <a:t>költségek</a:t>
            </a:r>
            <a:endParaRPr lang="sk-SK" dirty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590763505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0A222E8-06FF-4EDF-9E3A-370C9D319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3463" y="332766"/>
            <a:ext cx="4414783" cy="599010"/>
          </a:xfr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k-SK" sz="2000" b="1" u="sng" dirty="0" err="1">
                <a:solidFill>
                  <a:schemeClr val="accent2">
                    <a:lumMod val="75000"/>
                  </a:schemeClr>
                </a:solidFill>
              </a:rPr>
              <a:t>Elszámolhatóság</a:t>
            </a:r>
            <a:r>
              <a:rPr lang="sk-SK" sz="2000" b="1" u="sng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sk-SK" sz="2000" b="1" u="sng" dirty="0" err="1">
                <a:solidFill>
                  <a:schemeClr val="accent2">
                    <a:lumMod val="75000"/>
                  </a:schemeClr>
                </a:solidFill>
              </a:rPr>
              <a:t>területi</a:t>
            </a:r>
            <a:r>
              <a:rPr lang="sk-SK" sz="2000" b="1" u="sng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sk-SK" sz="2000" b="1" u="sng" dirty="0" err="1">
                <a:solidFill>
                  <a:schemeClr val="accent2">
                    <a:lumMod val="75000"/>
                  </a:schemeClr>
                </a:solidFill>
              </a:rPr>
              <a:t>hatálya</a:t>
            </a:r>
            <a:endParaRPr lang="sk-SK" sz="2000" b="1" u="sng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766116E3-E316-44B1-A208-3CCAA20311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3463" y="1765789"/>
            <a:ext cx="4414783" cy="3300566"/>
          </a:xfrm>
          <a:solidFill>
            <a:schemeClr val="accent2">
              <a:lumMod val="20000"/>
              <a:lumOff val="8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dirty="0"/>
              <a:t>     </a:t>
            </a:r>
            <a:r>
              <a:rPr lang="sk-SK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Szlovák</a:t>
            </a:r>
            <a:r>
              <a:rPr lang="sk-SK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Köztársaság</a:t>
            </a:r>
            <a:r>
              <a:rPr lang="sk-SK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k-SK" dirty="0"/>
              <a:t>Košický samosprávny kraj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k-SK" dirty="0"/>
              <a:t>Banskobystrický  samosprávny kraj </a:t>
            </a:r>
          </a:p>
          <a:p>
            <a:pPr marL="0" indent="0">
              <a:buNone/>
            </a:pPr>
            <a:r>
              <a:rPr lang="sk-SK" dirty="0"/>
              <a:t>     </a:t>
            </a:r>
            <a:r>
              <a:rPr lang="sk-SK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Magyarország</a:t>
            </a:r>
            <a:endParaRPr lang="sk-SK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sk-SK" dirty="0"/>
              <a:t>Borsod-Abaúj-Zemplén megye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k-SK" dirty="0"/>
              <a:t>Heves megye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k-SK" dirty="0"/>
              <a:t>Nógrád megye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k-SK" dirty="0"/>
              <a:t>Szabolcs-Szatmár-Bereg megye  </a:t>
            </a:r>
          </a:p>
          <a:p>
            <a:pPr marL="0" indent="0">
              <a:buNone/>
            </a:pPr>
            <a:endParaRPr lang="sk-SK" dirty="0"/>
          </a:p>
        </p:txBody>
      </p:sp>
      <p:sp>
        <p:nvSpPr>
          <p:cNvPr id="5" name="Šípka: nahor 4">
            <a:extLst>
              <a:ext uri="{FF2B5EF4-FFF2-40B4-BE49-F238E27FC236}">
                <a16:creationId xmlns:a16="http://schemas.microsoft.com/office/drawing/2014/main" id="{14A6BB51-4194-464A-9FE2-B719CEC93D5E}"/>
              </a:ext>
            </a:extLst>
          </p:cNvPr>
          <p:cNvSpPr/>
          <p:nvPr/>
        </p:nvSpPr>
        <p:spPr>
          <a:xfrm rot="10800000">
            <a:off x="3556037" y="931776"/>
            <a:ext cx="377505" cy="687897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id="{49F5FCE7-EA06-4389-818B-B8A0DA51F62D}"/>
              </a:ext>
            </a:extLst>
          </p:cNvPr>
          <p:cNvSpPr txBox="1">
            <a:spLocks/>
          </p:cNvSpPr>
          <p:nvPr/>
        </p:nvSpPr>
        <p:spPr>
          <a:xfrm>
            <a:off x="6973857" y="332766"/>
            <a:ext cx="4121169" cy="5990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 anchor="t">
            <a:normAutofit fontScale="92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k-SK" sz="2000" b="1" u="sng" dirty="0" err="1">
                <a:solidFill>
                  <a:schemeClr val="accent2">
                    <a:lumMod val="75000"/>
                  </a:schemeClr>
                </a:solidFill>
              </a:rPr>
              <a:t>Elszámolhatóság</a:t>
            </a:r>
            <a:r>
              <a:rPr lang="sk-SK" sz="2000" b="1" u="sng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sk-SK" sz="2000" b="1" u="sng" dirty="0" err="1">
                <a:solidFill>
                  <a:schemeClr val="accent2">
                    <a:lumMod val="75000"/>
                  </a:schemeClr>
                </a:solidFill>
              </a:rPr>
              <a:t>időbeli</a:t>
            </a:r>
            <a:r>
              <a:rPr lang="sk-SK" sz="2000" b="1" u="sng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sk-SK" sz="2000" b="1" u="sng" dirty="0" err="1">
                <a:solidFill>
                  <a:schemeClr val="accent2">
                    <a:lumMod val="75000"/>
                  </a:schemeClr>
                </a:solidFill>
              </a:rPr>
              <a:t>hatálya</a:t>
            </a:r>
            <a:endParaRPr lang="sk-SK" sz="2000" b="1" u="sng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Zástupný objekt pre obsah 2">
            <a:extLst>
              <a:ext uri="{FF2B5EF4-FFF2-40B4-BE49-F238E27FC236}">
                <a16:creationId xmlns:a16="http://schemas.microsoft.com/office/drawing/2014/main" id="{4A46590D-9F41-4316-823D-3BA13FF39B4B}"/>
              </a:ext>
            </a:extLst>
          </p:cNvPr>
          <p:cNvSpPr txBox="1">
            <a:spLocks/>
          </p:cNvSpPr>
          <p:nvPr/>
        </p:nvSpPr>
        <p:spPr>
          <a:xfrm>
            <a:off x="6973857" y="1736003"/>
            <a:ext cx="4121169" cy="131245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ü"/>
            </a:pPr>
            <a:r>
              <a:rPr lang="sk-SK" dirty="0" err="1"/>
              <a:t>Azok</a:t>
            </a:r>
            <a:r>
              <a:rPr lang="sk-SK" dirty="0"/>
              <a:t> a </a:t>
            </a:r>
            <a:r>
              <a:rPr lang="sk-SK" dirty="0" err="1"/>
              <a:t>költségek</a:t>
            </a:r>
            <a:r>
              <a:rPr lang="sk-SK" dirty="0"/>
              <a:t> </a:t>
            </a:r>
            <a:r>
              <a:rPr lang="sk-SK" dirty="0" err="1"/>
              <a:t>elszámolhatók</a:t>
            </a:r>
            <a:r>
              <a:rPr lang="sk-SK" dirty="0"/>
              <a:t>, </a:t>
            </a:r>
            <a:r>
              <a:rPr lang="sk-SK" dirty="0" err="1"/>
              <a:t>melyek</a:t>
            </a:r>
            <a:r>
              <a:rPr lang="sk-SK" dirty="0"/>
              <a:t> a </a:t>
            </a:r>
            <a:r>
              <a:rPr lang="sk-SK" dirty="0" err="1"/>
              <a:t>projektzárási</a:t>
            </a:r>
            <a:r>
              <a:rPr lang="sk-SK" dirty="0"/>
              <a:t> </a:t>
            </a:r>
            <a:r>
              <a:rPr lang="sk-SK" dirty="0" err="1"/>
              <a:t>időpontot</a:t>
            </a:r>
            <a:r>
              <a:rPr lang="sk-SK" dirty="0"/>
              <a:t> </a:t>
            </a:r>
            <a:r>
              <a:rPr lang="sk-SK" dirty="0" err="1"/>
              <a:t>követő</a:t>
            </a:r>
            <a:r>
              <a:rPr lang="sk-SK" dirty="0"/>
              <a:t> 30 </a:t>
            </a:r>
            <a:r>
              <a:rPr lang="sk-SK" dirty="0" err="1"/>
              <a:t>naptári</a:t>
            </a:r>
            <a:r>
              <a:rPr lang="sk-SK" dirty="0"/>
              <a:t> </a:t>
            </a:r>
            <a:r>
              <a:rPr lang="sk-SK" dirty="0" err="1"/>
              <a:t>napon</a:t>
            </a:r>
            <a:r>
              <a:rPr lang="sk-SK" dirty="0"/>
              <a:t> </a:t>
            </a:r>
            <a:r>
              <a:rPr lang="sk-SK" dirty="0" err="1"/>
              <a:t>kerülnek</a:t>
            </a:r>
            <a:r>
              <a:rPr lang="sk-SK" dirty="0"/>
              <a:t> </a:t>
            </a:r>
            <a:r>
              <a:rPr lang="sk-SK" dirty="0" err="1"/>
              <a:t>kifizetésre</a:t>
            </a:r>
            <a:endParaRPr lang="sk-SK" dirty="0"/>
          </a:p>
          <a:p>
            <a:pPr marL="0" indent="0">
              <a:buFont typeface="Wingdings 3" charset="2"/>
              <a:buNone/>
            </a:pPr>
            <a:endParaRPr lang="sk-SK" dirty="0"/>
          </a:p>
        </p:txBody>
      </p:sp>
      <p:sp>
        <p:nvSpPr>
          <p:cNvPr id="8" name="Šípka: nahor 7">
            <a:extLst>
              <a:ext uri="{FF2B5EF4-FFF2-40B4-BE49-F238E27FC236}">
                <a16:creationId xmlns:a16="http://schemas.microsoft.com/office/drawing/2014/main" id="{E0D0EAE3-96E1-4DE6-8F9F-544C21A2DBE0}"/>
              </a:ext>
            </a:extLst>
          </p:cNvPr>
          <p:cNvSpPr/>
          <p:nvPr/>
        </p:nvSpPr>
        <p:spPr>
          <a:xfrm rot="10800000">
            <a:off x="8447211" y="1006762"/>
            <a:ext cx="377505" cy="687897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BlokTextu 8">
            <a:extLst>
              <a:ext uri="{FF2B5EF4-FFF2-40B4-BE49-F238E27FC236}">
                <a16:creationId xmlns:a16="http://schemas.microsoft.com/office/drawing/2014/main" id="{EC25854B-C902-4EB6-AAA3-526525601C3D}"/>
              </a:ext>
            </a:extLst>
          </p:cNvPr>
          <p:cNvSpPr txBox="1"/>
          <p:nvPr/>
        </p:nvSpPr>
        <p:spPr>
          <a:xfrm>
            <a:off x="2103463" y="5377343"/>
            <a:ext cx="9085277" cy="646331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sk-SK" b="1" dirty="0" err="1">
                <a:solidFill>
                  <a:schemeClr val="accent2">
                    <a:lumMod val="75000"/>
                  </a:schemeClr>
                </a:solidFill>
              </a:rPr>
              <a:t>Az</a:t>
            </a:r>
            <a:r>
              <a:rPr lang="sk-SK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sk-SK" b="1" dirty="0" err="1">
                <a:solidFill>
                  <a:schemeClr val="accent2">
                    <a:lumMod val="75000"/>
                  </a:schemeClr>
                </a:solidFill>
              </a:rPr>
              <a:t>Interreg</a:t>
            </a:r>
            <a:r>
              <a:rPr lang="sk-SK" b="1" dirty="0">
                <a:solidFill>
                  <a:schemeClr val="accent2">
                    <a:lumMod val="75000"/>
                  </a:schemeClr>
                </a:solidFill>
              </a:rPr>
              <a:t> V-A </a:t>
            </a:r>
            <a:r>
              <a:rPr lang="sk-SK" b="1" dirty="0" err="1">
                <a:solidFill>
                  <a:schemeClr val="accent2">
                    <a:lumMod val="75000"/>
                  </a:schemeClr>
                </a:solidFill>
              </a:rPr>
              <a:t>Szlovákia-Magyarország</a:t>
            </a:r>
            <a:r>
              <a:rPr lang="sk-SK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sk-SK" b="1" dirty="0" err="1">
                <a:solidFill>
                  <a:schemeClr val="accent2">
                    <a:lumMod val="75000"/>
                  </a:schemeClr>
                </a:solidFill>
              </a:rPr>
              <a:t>Együttműködési</a:t>
            </a:r>
            <a:r>
              <a:rPr lang="sk-SK" b="1" dirty="0">
                <a:solidFill>
                  <a:schemeClr val="accent2">
                    <a:lumMod val="75000"/>
                  </a:schemeClr>
                </a:solidFill>
              </a:rPr>
              <a:t> Program </a:t>
            </a:r>
            <a:r>
              <a:rPr lang="sk-SK" b="1" dirty="0" err="1">
                <a:solidFill>
                  <a:schemeClr val="accent2">
                    <a:lumMod val="75000"/>
                  </a:schemeClr>
                </a:solidFill>
              </a:rPr>
              <a:t>jogosult</a:t>
            </a:r>
            <a:r>
              <a:rPr lang="sk-SK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sk-SK" b="1" dirty="0" err="1">
                <a:solidFill>
                  <a:schemeClr val="accent2">
                    <a:lumMod val="75000"/>
                  </a:schemeClr>
                </a:solidFill>
              </a:rPr>
              <a:t>területén</a:t>
            </a:r>
            <a:r>
              <a:rPr lang="sk-SK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sk-SK" b="1" dirty="0" err="1">
                <a:solidFill>
                  <a:schemeClr val="accent2">
                    <a:lumMod val="75000"/>
                  </a:schemeClr>
                </a:solidFill>
              </a:rPr>
              <a:t>kívül</a:t>
            </a:r>
            <a:r>
              <a:rPr lang="sk-SK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sk-SK" b="1" dirty="0" err="1">
                <a:solidFill>
                  <a:schemeClr val="accent2">
                    <a:lumMod val="75000"/>
                  </a:schemeClr>
                </a:solidFill>
              </a:rPr>
              <a:t>felmerült</a:t>
            </a:r>
            <a:r>
              <a:rPr lang="sk-SK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sk-SK" b="1" dirty="0" err="1">
                <a:solidFill>
                  <a:schemeClr val="accent2">
                    <a:lumMod val="75000"/>
                  </a:schemeClr>
                </a:solidFill>
              </a:rPr>
              <a:t>költségek</a:t>
            </a:r>
            <a:r>
              <a:rPr lang="sk-SK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sk-SK" b="1" dirty="0" err="1">
                <a:solidFill>
                  <a:schemeClr val="accent2">
                    <a:lumMod val="75000"/>
                  </a:schemeClr>
                </a:solidFill>
              </a:rPr>
              <a:t>nem</a:t>
            </a:r>
            <a:r>
              <a:rPr lang="sk-SK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sk-SK" b="1" dirty="0" err="1">
                <a:solidFill>
                  <a:schemeClr val="accent2">
                    <a:lumMod val="75000"/>
                  </a:schemeClr>
                </a:solidFill>
              </a:rPr>
              <a:t>jogosultak</a:t>
            </a:r>
            <a:endParaRPr lang="sk-SK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9915566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0A88247-1CE0-4B0C-B606-D79F725E96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12305" y="2077119"/>
            <a:ext cx="7351742" cy="2484716"/>
          </a:xfrm>
          <a:solidFill>
            <a:schemeClr val="accent2">
              <a:lumMod val="20000"/>
              <a:lumOff val="80000"/>
            </a:schemeClr>
          </a:solidFill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sk-SK" sz="2000" b="1" u="sng" dirty="0" err="1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Elkülönített</a:t>
            </a:r>
            <a:r>
              <a:rPr lang="sk-SK" sz="2000" b="1" u="sng" dirty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sk-SK" sz="2000" b="1" u="sng" dirty="0" err="1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számviteli</a:t>
            </a:r>
            <a:r>
              <a:rPr lang="sk-SK" sz="2000" b="1" u="sng" dirty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sk-SK" sz="2000" b="1" u="sng" dirty="0" err="1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nyilvántartás</a:t>
            </a:r>
            <a:r>
              <a:rPr lang="sk-SK" sz="2000" b="1" u="sng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 </a:t>
            </a:r>
          </a:p>
          <a:p>
            <a:pPr marL="0" indent="0">
              <a:spcBef>
                <a:spcPct val="0"/>
              </a:spcBef>
              <a:buNone/>
            </a:pPr>
            <a:endParaRPr lang="sk-SK" sz="20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sk-SK" sz="2000" dirty="0"/>
              <a:t>A </a:t>
            </a:r>
            <a:r>
              <a:rPr lang="sk-SK" sz="2000" dirty="0" err="1"/>
              <a:t>kisprojekt</a:t>
            </a:r>
            <a:r>
              <a:rPr lang="sk-SK" sz="2000" dirty="0"/>
              <a:t> </a:t>
            </a:r>
            <a:r>
              <a:rPr lang="sk-SK" sz="2000" dirty="0" err="1"/>
              <a:t>kedvezményezett</a:t>
            </a:r>
            <a:r>
              <a:rPr lang="sk-SK" sz="2000" dirty="0"/>
              <a:t> </a:t>
            </a:r>
            <a:r>
              <a:rPr lang="sk-SK" sz="2000" dirty="0" err="1"/>
              <a:t>köteles</a:t>
            </a:r>
            <a:r>
              <a:rPr lang="sk-SK" sz="2000" dirty="0"/>
              <a:t> </a:t>
            </a:r>
            <a:r>
              <a:rPr lang="sk-SK" sz="2000" dirty="0" err="1"/>
              <a:t>az</a:t>
            </a:r>
            <a:r>
              <a:rPr lang="sk-SK" sz="2000" dirty="0"/>
              <a:t> </a:t>
            </a:r>
            <a:r>
              <a:rPr lang="sk-SK" sz="2000" dirty="0" err="1"/>
              <a:t>általa</a:t>
            </a:r>
            <a:r>
              <a:rPr lang="sk-SK" sz="2000" dirty="0"/>
              <a:t> </a:t>
            </a:r>
            <a:r>
              <a:rPr lang="sk-SK" sz="2000" dirty="0" err="1"/>
              <a:t>megvalósított</a:t>
            </a:r>
            <a:r>
              <a:rPr lang="sk-SK" sz="2000" dirty="0"/>
              <a:t> </a:t>
            </a:r>
            <a:r>
              <a:rPr lang="sk-SK" sz="2000" dirty="0" err="1"/>
              <a:t>projektrész</a:t>
            </a:r>
            <a:r>
              <a:rPr lang="sk-SK" sz="2000" dirty="0"/>
              <a:t> </a:t>
            </a:r>
            <a:r>
              <a:rPr lang="sk-SK" sz="2000" dirty="0" err="1"/>
              <a:t>összes</a:t>
            </a:r>
            <a:r>
              <a:rPr lang="sk-SK" sz="2000" dirty="0"/>
              <a:t> </a:t>
            </a:r>
            <a:r>
              <a:rPr lang="sk-SK" sz="2000" dirty="0" err="1"/>
              <a:t>költségére</a:t>
            </a:r>
            <a:r>
              <a:rPr lang="sk-SK" sz="2000" dirty="0"/>
              <a:t> </a:t>
            </a:r>
            <a:r>
              <a:rPr lang="sk-SK" sz="2000" dirty="0" err="1"/>
              <a:t>és</a:t>
            </a:r>
            <a:r>
              <a:rPr lang="sk-SK" sz="2000" dirty="0"/>
              <a:t> a </a:t>
            </a:r>
            <a:r>
              <a:rPr lang="sk-SK" sz="2000" dirty="0" err="1"/>
              <a:t>folyósított</a:t>
            </a:r>
            <a:r>
              <a:rPr lang="sk-SK" sz="2000" dirty="0"/>
              <a:t> </a:t>
            </a:r>
            <a:r>
              <a:rPr lang="sk-SK" sz="2000" dirty="0" err="1"/>
              <a:t>támogatásra</a:t>
            </a:r>
            <a:r>
              <a:rPr lang="sk-SK" sz="2000" dirty="0"/>
              <a:t> </a:t>
            </a:r>
            <a:r>
              <a:rPr lang="sk-SK" sz="2000" dirty="0" err="1"/>
              <a:t>vonatkozóan</a:t>
            </a:r>
            <a:r>
              <a:rPr lang="sk-SK" sz="2000" dirty="0"/>
              <a:t> </a:t>
            </a:r>
            <a:r>
              <a:rPr lang="sk-SK" sz="2000" dirty="0" err="1"/>
              <a:t>tételes</a:t>
            </a:r>
            <a:r>
              <a:rPr lang="sk-SK" sz="2000" dirty="0"/>
              <a:t> </a:t>
            </a:r>
            <a:r>
              <a:rPr lang="sk-SK" sz="2000" dirty="0" err="1"/>
              <a:t>és</a:t>
            </a:r>
            <a:r>
              <a:rPr lang="sk-SK" sz="2000" dirty="0"/>
              <a:t> </a:t>
            </a:r>
            <a:r>
              <a:rPr lang="sk-SK" sz="2000" dirty="0" err="1"/>
              <a:t>az</a:t>
            </a:r>
            <a:r>
              <a:rPr lang="sk-SK" sz="2000" dirty="0"/>
              <a:t> </a:t>
            </a:r>
            <a:r>
              <a:rPr lang="sk-SK" sz="2000" dirty="0" err="1"/>
              <a:t>ellenőrzés</a:t>
            </a:r>
            <a:r>
              <a:rPr lang="sk-SK" sz="2000" dirty="0"/>
              <a:t> </a:t>
            </a:r>
            <a:r>
              <a:rPr lang="sk-SK" sz="2000" dirty="0" err="1"/>
              <a:t>céljára</a:t>
            </a:r>
            <a:r>
              <a:rPr lang="sk-SK" sz="2000" dirty="0"/>
              <a:t> </a:t>
            </a:r>
            <a:r>
              <a:rPr lang="sk-SK" sz="2000" dirty="0" err="1"/>
              <a:t>elkülönített</a:t>
            </a:r>
            <a:r>
              <a:rPr lang="sk-SK" sz="2000" dirty="0"/>
              <a:t> </a:t>
            </a:r>
            <a:r>
              <a:rPr lang="sk-SK" sz="2000" dirty="0" err="1"/>
              <a:t>számviteli</a:t>
            </a:r>
            <a:r>
              <a:rPr lang="sk-SK" sz="2000" dirty="0"/>
              <a:t> </a:t>
            </a:r>
            <a:r>
              <a:rPr lang="sk-SK" sz="2000" dirty="0" err="1"/>
              <a:t>nyilvántartást</a:t>
            </a:r>
            <a:r>
              <a:rPr lang="sk-SK" sz="2000" dirty="0"/>
              <a:t> </a:t>
            </a:r>
            <a:r>
              <a:rPr lang="sk-SK" sz="2000" dirty="0" err="1"/>
              <a:t>vezetni</a:t>
            </a:r>
            <a:r>
              <a:rPr lang="sk-SK" sz="2000" dirty="0"/>
              <a:t> </a:t>
            </a:r>
          </a:p>
        </p:txBody>
      </p:sp>
      <p:pic>
        <p:nvPicPr>
          <p:cNvPr id="7" name="Obrázok 6">
            <a:extLst>
              <a:ext uri="{FF2B5EF4-FFF2-40B4-BE49-F238E27FC236}">
                <a16:creationId xmlns:a16="http://schemas.microsoft.com/office/drawing/2014/main" id="{0E88E37A-EDC8-4452-B587-2C57853CCE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786" y="2519400"/>
            <a:ext cx="1573923" cy="1600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430452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37988197-1640-4625-83E9-E9B28C7356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1511" y="212521"/>
            <a:ext cx="8915400" cy="2597791"/>
          </a:xfrm>
          <a:solidFill>
            <a:schemeClr val="accent2">
              <a:lumMod val="20000"/>
              <a:lumOff val="80000"/>
            </a:schemeClr>
          </a:solidFill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sk-SK" sz="2000" b="1" u="sng" dirty="0" err="1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Egyszerűsített</a:t>
            </a:r>
            <a:r>
              <a:rPr lang="sk-SK" sz="2000" b="1" u="sng" dirty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sk-SK" sz="2000" b="1" u="sng" dirty="0" err="1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költségelszámolás</a:t>
            </a:r>
            <a:endParaRPr lang="sk-SK" sz="2000" b="1" u="sng" dirty="0">
              <a:solidFill>
                <a:schemeClr val="accent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marL="0" indent="0">
              <a:buNone/>
            </a:pPr>
            <a:r>
              <a:rPr lang="sk-SK" b="1" dirty="0" err="1"/>
              <a:t>Egyszerűsített</a:t>
            </a:r>
            <a:r>
              <a:rPr lang="sk-SK" b="1" dirty="0"/>
              <a:t> </a:t>
            </a:r>
            <a:r>
              <a:rPr lang="sk-SK" b="1" dirty="0" err="1"/>
              <a:t>költségelszámolás</a:t>
            </a:r>
            <a:r>
              <a:rPr lang="sk-SK" b="1" dirty="0"/>
              <a:t> </a:t>
            </a:r>
            <a:r>
              <a:rPr lang="sk-SK" b="1" dirty="0" err="1"/>
              <a:t>típusai</a:t>
            </a:r>
            <a:r>
              <a:rPr lang="sk-SK" b="1" dirty="0"/>
              <a:t>:</a:t>
            </a:r>
          </a:p>
          <a:p>
            <a:pPr>
              <a:buFont typeface="+mj-lt"/>
              <a:buAutoNum type="arabicPeriod"/>
            </a:pPr>
            <a:r>
              <a:rPr lang="sk-SK" dirty="0" err="1"/>
              <a:t>százalékban</a:t>
            </a:r>
            <a:r>
              <a:rPr lang="sk-SK" dirty="0"/>
              <a:t> </a:t>
            </a:r>
            <a:r>
              <a:rPr lang="sk-SK" dirty="0" err="1"/>
              <a:t>meghatározott</a:t>
            </a:r>
            <a:r>
              <a:rPr lang="sk-SK" dirty="0"/>
              <a:t> </a:t>
            </a:r>
            <a:r>
              <a:rPr lang="sk-SK" dirty="0" err="1"/>
              <a:t>átalány</a:t>
            </a:r>
            <a:r>
              <a:rPr lang="sk-SK" dirty="0"/>
              <a:t> (</a:t>
            </a:r>
            <a:r>
              <a:rPr lang="sk-SK" dirty="0" err="1"/>
              <a:t>flat</a:t>
            </a:r>
            <a:r>
              <a:rPr lang="sk-SK" dirty="0"/>
              <a:t> rate) – </a:t>
            </a:r>
            <a:r>
              <a:rPr lang="sk-SK" dirty="0" err="1"/>
              <a:t>személyi</a:t>
            </a:r>
            <a:r>
              <a:rPr lang="sk-SK" dirty="0"/>
              <a:t> </a:t>
            </a:r>
            <a:r>
              <a:rPr lang="sk-SK" dirty="0" err="1"/>
              <a:t>költségek</a:t>
            </a:r>
            <a:r>
              <a:rPr lang="sk-SK" dirty="0"/>
              <a:t>; </a:t>
            </a:r>
            <a:r>
              <a:rPr lang="sk-SK" dirty="0" err="1"/>
              <a:t>irodai</a:t>
            </a:r>
            <a:r>
              <a:rPr lang="sk-SK" dirty="0"/>
              <a:t> </a:t>
            </a:r>
            <a:r>
              <a:rPr lang="sk-SK" dirty="0" err="1"/>
              <a:t>és</a:t>
            </a:r>
            <a:r>
              <a:rPr lang="sk-SK" dirty="0"/>
              <a:t> </a:t>
            </a:r>
            <a:r>
              <a:rPr lang="sk-SK" dirty="0" err="1"/>
              <a:t>adminisztratív</a:t>
            </a:r>
            <a:r>
              <a:rPr lang="sk-SK" dirty="0"/>
              <a:t> k</a:t>
            </a:r>
            <a:r>
              <a:rPr lang="hu-HU" dirty="0"/>
              <a:t>öltségek</a:t>
            </a:r>
          </a:p>
          <a:p>
            <a:pPr>
              <a:buFont typeface="+mj-lt"/>
              <a:buAutoNum type="arabicPeriod"/>
            </a:pPr>
            <a:r>
              <a:rPr lang="hu-HU" dirty="0"/>
              <a:t>lump sum (felső limitösszeggel meghatározott átalány), amely meghatározza a maximális elszámolható költséget.</a:t>
            </a:r>
          </a:p>
          <a:p>
            <a:pPr>
              <a:buFont typeface="+mj-lt"/>
              <a:buAutoNum type="arabicPeriod"/>
            </a:pPr>
            <a:endParaRPr lang="hu-HU" dirty="0"/>
          </a:p>
          <a:p>
            <a:pPr>
              <a:buFont typeface="+mj-lt"/>
              <a:buAutoNum type="arabicPeriod"/>
            </a:pPr>
            <a:endParaRPr lang="sk-SK" dirty="0"/>
          </a:p>
        </p:txBody>
      </p:sp>
      <p:sp>
        <p:nvSpPr>
          <p:cNvPr id="5" name="Zástupný objekt pre obsah 2">
            <a:extLst>
              <a:ext uri="{FF2B5EF4-FFF2-40B4-BE49-F238E27FC236}">
                <a16:creationId xmlns:a16="http://schemas.microsoft.com/office/drawing/2014/main" id="{F6BED071-BF63-44E0-9004-852691B41119}"/>
              </a:ext>
            </a:extLst>
          </p:cNvPr>
          <p:cNvSpPr txBox="1">
            <a:spLocks/>
          </p:cNvSpPr>
          <p:nvPr/>
        </p:nvSpPr>
        <p:spPr>
          <a:xfrm>
            <a:off x="1941511" y="3041009"/>
            <a:ext cx="8915400" cy="29487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Font typeface="Wingdings 3" charset="2"/>
              <a:buNone/>
            </a:pPr>
            <a:r>
              <a:rPr lang="sk-SK" sz="2000" b="1" u="sng" dirty="0" err="1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Elszámolható</a:t>
            </a:r>
            <a:r>
              <a:rPr lang="sk-SK" sz="2000" b="1" u="sng" dirty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sk-SK" sz="2000" b="1" u="sng" dirty="0" err="1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költségek</a:t>
            </a:r>
            <a:r>
              <a:rPr lang="sk-SK" sz="2000" b="1" u="sng" dirty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sk-SK" sz="2000" b="1" u="sng" dirty="0" err="1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kategóriái</a:t>
            </a:r>
            <a:r>
              <a:rPr lang="sk-SK" sz="2000" b="1" u="sng" dirty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:</a:t>
            </a:r>
          </a:p>
          <a:p>
            <a:pPr marL="0" indent="0">
              <a:spcBef>
                <a:spcPct val="0"/>
              </a:spcBef>
              <a:buFont typeface="Wingdings 3" charset="2"/>
              <a:buNone/>
            </a:pPr>
            <a:endParaRPr lang="sk-SK" sz="20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marL="457200" indent="-457200">
              <a:spcBef>
                <a:spcPct val="0"/>
              </a:spcBef>
              <a:buFont typeface="+mj-lt"/>
              <a:buAutoNum type="arabicParenR"/>
            </a:pPr>
            <a:r>
              <a:rPr lang="sk-SK" sz="2000" u="sng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Személyi</a:t>
            </a:r>
            <a:r>
              <a:rPr lang="sk-SK" sz="2000" u="sng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sk-SK" sz="2000" u="sng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költségek</a:t>
            </a:r>
            <a:endParaRPr lang="sk-SK" sz="2000" u="sng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marL="457200" indent="-457200">
              <a:spcBef>
                <a:spcPct val="0"/>
              </a:spcBef>
              <a:buFont typeface="+mj-lt"/>
              <a:buAutoNum type="arabicParenR"/>
            </a:pPr>
            <a:r>
              <a:rPr lang="sk-SK" sz="2000" u="sng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Irodai</a:t>
            </a:r>
            <a:r>
              <a:rPr lang="sk-SK" sz="2000" u="sng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sk-SK" sz="2000" u="sng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és</a:t>
            </a:r>
            <a:r>
              <a:rPr lang="sk-SK" sz="2000" u="sng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sk-SK" sz="2000" u="sng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adminisztratív</a:t>
            </a:r>
            <a:r>
              <a:rPr lang="sk-SK" sz="2000" u="sng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sk-SK" sz="2000" u="sng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költségek</a:t>
            </a:r>
            <a:endParaRPr lang="sk-SK" sz="2000" u="sng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marL="457200" indent="-457200">
              <a:spcBef>
                <a:spcPct val="0"/>
              </a:spcBef>
              <a:buFont typeface="+mj-lt"/>
              <a:buAutoNum type="arabicParenR"/>
            </a:pPr>
            <a:r>
              <a:rPr lang="sk-SK" sz="2000" u="sng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Utazási</a:t>
            </a:r>
            <a:r>
              <a:rPr lang="sk-SK" sz="2000" u="sng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- </a:t>
            </a:r>
            <a:r>
              <a:rPr lang="sk-SK" sz="2000" u="sng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és</a:t>
            </a:r>
            <a:r>
              <a:rPr lang="sk-SK" sz="2000" u="sng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sk-SK" sz="2000" u="sng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szállásköltségek</a:t>
            </a:r>
            <a:endParaRPr lang="sk-SK" sz="2000" u="sng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marL="457200" indent="-457200">
              <a:spcBef>
                <a:spcPct val="0"/>
              </a:spcBef>
              <a:buFont typeface="+mj-lt"/>
              <a:buAutoNum type="arabicParenR"/>
            </a:pPr>
            <a:r>
              <a:rPr lang="sk-SK" sz="2000" u="sng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Külső</a:t>
            </a:r>
            <a:r>
              <a:rPr lang="sk-SK" sz="2000" u="sng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sk-SK" sz="2000" u="sng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szakértők</a:t>
            </a:r>
            <a:r>
              <a:rPr lang="sk-SK" sz="2000" u="sng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sk-SK" sz="2000" u="sng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és</a:t>
            </a:r>
            <a:r>
              <a:rPr lang="sk-SK" sz="2000" u="sng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sk-SK" sz="2000" u="sng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szolgáltatók</a:t>
            </a:r>
            <a:r>
              <a:rPr lang="sk-SK" sz="2000" u="sng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sk-SK" sz="2000" u="sng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költségei</a:t>
            </a:r>
            <a:endParaRPr lang="sk-SK" sz="2000" u="sng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marL="457200" indent="-457200">
              <a:spcBef>
                <a:spcPct val="0"/>
              </a:spcBef>
              <a:buFont typeface="+mj-lt"/>
              <a:buAutoNum type="arabicParenR"/>
            </a:pPr>
            <a:r>
              <a:rPr lang="sk-SK" sz="2000" u="sng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Eszközök</a:t>
            </a:r>
            <a:r>
              <a:rPr lang="sk-SK" sz="2000" u="sng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sk-SK" sz="2000" u="sng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költségei</a:t>
            </a:r>
            <a:endParaRPr lang="sk-SK" sz="2000" u="sng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marL="457200" indent="-457200">
              <a:spcBef>
                <a:spcPct val="0"/>
              </a:spcBef>
              <a:buFont typeface="+mj-lt"/>
              <a:buAutoNum type="arabicParenR"/>
            </a:pPr>
            <a:r>
              <a:rPr lang="sk-SK" sz="2000" u="sng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Infrastruktúra</a:t>
            </a:r>
            <a:r>
              <a:rPr lang="sk-SK" sz="2000" u="sng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sk-SK" sz="2000" u="sng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és</a:t>
            </a:r>
            <a:r>
              <a:rPr lang="sk-SK" sz="2000" u="sng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sk-SK" sz="2000" u="sng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építési</a:t>
            </a:r>
            <a:r>
              <a:rPr lang="sk-SK" sz="2000" u="sng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sk-SK" sz="2000" u="sng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munkák</a:t>
            </a:r>
            <a:r>
              <a:rPr lang="sk-SK" sz="2000" u="sng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sk-SK" sz="2000" u="sng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költségei</a:t>
            </a:r>
            <a:endParaRPr lang="sk-SK" sz="2000" u="sng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marL="0" indent="0">
              <a:spcBef>
                <a:spcPct val="0"/>
              </a:spcBef>
              <a:buNone/>
            </a:pPr>
            <a:endParaRPr lang="sk-SK" sz="20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037414696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DF4AF2C9-FC95-4840-BB9D-62B2558940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5696" y="479482"/>
            <a:ext cx="8911687" cy="846806"/>
          </a:xfrm>
          <a:solidFill>
            <a:schemeClr val="accent5">
              <a:lumMod val="40000"/>
              <a:lumOff val="60000"/>
            </a:schemeClr>
          </a:solidFill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/>
          <a:lstStyle/>
          <a:p>
            <a:pPr algn="ctr"/>
            <a:r>
              <a:rPr lang="sk-SK" b="1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Személyi</a:t>
            </a:r>
            <a:r>
              <a:rPr lang="sk-SK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b="1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költségek</a:t>
            </a:r>
            <a:endParaRPr lang="sk-SK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9AE9912E-B9FB-4009-B34C-790CD6B295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1921" y="1933686"/>
            <a:ext cx="9639235" cy="4202122"/>
          </a:xfrm>
        </p:spPr>
        <p:txBody>
          <a:bodyPr>
            <a:normAutofit/>
          </a:bodyPr>
          <a:lstStyle/>
          <a:p>
            <a:pPr algn="just"/>
            <a:r>
              <a:rPr lang="hu-HU" dirty="0"/>
              <a:t>A kisprojekt kedvezményezett szervezet közvetlen alkalmazásában álló, projektmenedzsment feladatokat végző munkavállalókkal összefüggésben felmerült bér jellegű költségeket lehet elszámolni.</a:t>
            </a:r>
            <a:endParaRPr lang="sk-SK" dirty="0"/>
          </a:p>
          <a:p>
            <a:pPr algn="just"/>
            <a:r>
              <a:rPr lang="sk-SK" dirty="0" err="1"/>
              <a:t>Flat</a:t>
            </a:r>
            <a:r>
              <a:rPr lang="sk-SK" dirty="0"/>
              <a:t> rate </a:t>
            </a:r>
            <a:r>
              <a:rPr lang="sk-SK" dirty="0" err="1"/>
              <a:t>szabály</a:t>
            </a:r>
            <a:endParaRPr lang="sk-SK" dirty="0"/>
          </a:p>
          <a:p>
            <a:pPr algn="just"/>
            <a:r>
              <a:rPr lang="sk-SK" b="1" dirty="0"/>
              <a:t>a </a:t>
            </a:r>
            <a:r>
              <a:rPr lang="sk-SK" b="1" dirty="0" err="1"/>
              <a:t>közvetlen</a:t>
            </a:r>
            <a:r>
              <a:rPr lang="sk-SK" b="1" dirty="0"/>
              <a:t> </a:t>
            </a:r>
            <a:r>
              <a:rPr lang="sk-SK" b="1" dirty="0" err="1"/>
              <a:t>költségek</a:t>
            </a:r>
            <a:r>
              <a:rPr lang="sk-SK" b="1" dirty="0"/>
              <a:t> (</a:t>
            </a:r>
            <a:r>
              <a:rPr lang="sk-SK" b="1" dirty="0" err="1"/>
              <a:t>személyi</a:t>
            </a:r>
            <a:r>
              <a:rPr lang="sk-SK" b="1" dirty="0"/>
              <a:t> </a:t>
            </a:r>
            <a:r>
              <a:rPr lang="sk-SK" b="1" dirty="0" err="1"/>
              <a:t>költségeket</a:t>
            </a:r>
            <a:r>
              <a:rPr lang="sk-SK" b="1" dirty="0"/>
              <a:t> </a:t>
            </a:r>
            <a:r>
              <a:rPr lang="sk-SK" b="1" dirty="0" err="1"/>
              <a:t>és</a:t>
            </a:r>
            <a:r>
              <a:rPr lang="sk-SK" b="1" dirty="0"/>
              <a:t> </a:t>
            </a:r>
            <a:r>
              <a:rPr lang="sk-SK" b="1" dirty="0" err="1"/>
              <a:t>az</a:t>
            </a:r>
            <a:r>
              <a:rPr lang="sk-SK" b="1" dirty="0"/>
              <a:t> </a:t>
            </a:r>
            <a:r>
              <a:rPr lang="sk-SK" b="1" dirty="0" err="1"/>
              <a:t>irodai</a:t>
            </a:r>
            <a:r>
              <a:rPr lang="sk-SK" b="1" dirty="0"/>
              <a:t>/</a:t>
            </a:r>
            <a:r>
              <a:rPr lang="sk-SK" b="1" dirty="0" err="1"/>
              <a:t>adminisztratív</a:t>
            </a:r>
            <a:r>
              <a:rPr lang="sk-SK" b="1" dirty="0"/>
              <a:t> </a:t>
            </a:r>
            <a:r>
              <a:rPr lang="sk-SK" b="1" dirty="0" err="1"/>
              <a:t>költségeket</a:t>
            </a:r>
            <a:r>
              <a:rPr lang="sk-SK" b="1" dirty="0"/>
              <a:t> </a:t>
            </a:r>
            <a:r>
              <a:rPr lang="sk-SK" b="1" dirty="0" err="1"/>
              <a:t>leszámítva</a:t>
            </a:r>
            <a:r>
              <a:rPr lang="sk-SK" b="1" dirty="0"/>
              <a:t> </a:t>
            </a:r>
            <a:r>
              <a:rPr lang="sk-SK" b="1" dirty="0" err="1"/>
              <a:t>minden</a:t>
            </a:r>
            <a:r>
              <a:rPr lang="sk-SK" b="1" dirty="0"/>
              <a:t> </a:t>
            </a:r>
            <a:r>
              <a:rPr lang="sk-SK" b="1" dirty="0" err="1"/>
              <a:t>egyéb</a:t>
            </a:r>
            <a:r>
              <a:rPr lang="sk-SK" b="1" dirty="0"/>
              <a:t> </a:t>
            </a:r>
            <a:r>
              <a:rPr lang="sk-SK" b="1" dirty="0" err="1"/>
              <a:t>költség</a:t>
            </a:r>
            <a:r>
              <a:rPr lang="sk-SK" b="1" dirty="0"/>
              <a:t> ide </a:t>
            </a:r>
            <a:r>
              <a:rPr lang="sk-SK" b="1" dirty="0" err="1"/>
              <a:t>tartozik</a:t>
            </a:r>
            <a:r>
              <a:rPr lang="sk-SK" b="1" dirty="0"/>
              <a:t>) 20%-a</a:t>
            </a:r>
          </a:p>
          <a:p>
            <a:pPr algn="just"/>
            <a:r>
              <a:rPr lang="sk-SK" dirty="0" err="1"/>
              <a:t>Amennyiben</a:t>
            </a:r>
            <a:r>
              <a:rPr lang="sk-SK" dirty="0"/>
              <a:t> a </a:t>
            </a:r>
            <a:r>
              <a:rPr lang="sk-SK" dirty="0" err="1"/>
              <a:t>személyi</a:t>
            </a:r>
            <a:r>
              <a:rPr lang="sk-SK" dirty="0"/>
              <a:t> </a:t>
            </a:r>
            <a:r>
              <a:rPr lang="sk-SK" dirty="0" err="1"/>
              <a:t>költség</a:t>
            </a:r>
            <a:r>
              <a:rPr lang="sk-SK" dirty="0"/>
              <a:t> </a:t>
            </a:r>
            <a:r>
              <a:rPr lang="sk-SK" dirty="0" err="1"/>
              <a:t>kalkuláció</a:t>
            </a:r>
            <a:r>
              <a:rPr lang="sk-SK" dirty="0"/>
              <a:t> </a:t>
            </a:r>
            <a:r>
              <a:rPr lang="sk-SK" dirty="0" err="1"/>
              <a:t>alapját</a:t>
            </a:r>
            <a:r>
              <a:rPr lang="sk-SK" dirty="0"/>
              <a:t> </a:t>
            </a:r>
            <a:r>
              <a:rPr lang="sk-SK" dirty="0" err="1"/>
              <a:t>képező</a:t>
            </a:r>
            <a:r>
              <a:rPr lang="sk-SK" dirty="0"/>
              <a:t> </a:t>
            </a:r>
            <a:r>
              <a:rPr lang="sk-SK" dirty="0" err="1"/>
              <a:t>közvetlen</a:t>
            </a:r>
            <a:r>
              <a:rPr lang="sk-SK" dirty="0"/>
              <a:t> </a:t>
            </a:r>
            <a:r>
              <a:rPr lang="sk-SK" dirty="0" err="1"/>
              <a:t>költségről</a:t>
            </a:r>
            <a:r>
              <a:rPr lang="sk-SK" dirty="0"/>
              <a:t> </a:t>
            </a:r>
            <a:r>
              <a:rPr lang="sk-SK" dirty="0" err="1"/>
              <a:t>kiderül</a:t>
            </a:r>
            <a:r>
              <a:rPr lang="sk-SK" dirty="0"/>
              <a:t>, </a:t>
            </a:r>
            <a:r>
              <a:rPr lang="sk-SK" dirty="0" err="1"/>
              <a:t>hogy</a:t>
            </a:r>
            <a:r>
              <a:rPr lang="sk-SK" dirty="0"/>
              <a:t> </a:t>
            </a:r>
            <a:r>
              <a:rPr lang="sk-SK" dirty="0" err="1"/>
              <a:t>nem</a:t>
            </a:r>
            <a:r>
              <a:rPr lang="sk-SK" dirty="0"/>
              <a:t> </a:t>
            </a:r>
            <a:r>
              <a:rPr lang="sk-SK" dirty="0" err="1"/>
              <a:t>számolható</a:t>
            </a:r>
            <a:r>
              <a:rPr lang="sk-SK" dirty="0"/>
              <a:t> </a:t>
            </a:r>
            <a:r>
              <a:rPr lang="sk-SK" dirty="0" err="1"/>
              <a:t>el</a:t>
            </a:r>
            <a:r>
              <a:rPr lang="sk-SK" dirty="0"/>
              <a:t>, </a:t>
            </a:r>
            <a:r>
              <a:rPr lang="sk-SK" dirty="0" err="1"/>
              <a:t>úgy</a:t>
            </a:r>
            <a:r>
              <a:rPr lang="sk-SK" dirty="0"/>
              <a:t> </a:t>
            </a:r>
            <a:r>
              <a:rPr lang="sk-SK" dirty="0" err="1"/>
              <a:t>az</a:t>
            </a:r>
            <a:r>
              <a:rPr lang="sk-SK" dirty="0"/>
              <a:t> </a:t>
            </a:r>
            <a:r>
              <a:rPr lang="sk-SK" dirty="0" err="1"/>
              <a:t>annak</a:t>
            </a:r>
            <a:r>
              <a:rPr lang="sk-SK" dirty="0"/>
              <a:t> </a:t>
            </a:r>
            <a:r>
              <a:rPr lang="sk-SK" dirty="0" err="1"/>
              <a:t>alapján</a:t>
            </a:r>
            <a:r>
              <a:rPr lang="sk-SK" dirty="0"/>
              <a:t> </a:t>
            </a:r>
            <a:r>
              <a:rPr lang="sk-SK" dirty="0" err="1"/>
              <a:t>meghatározott</a:t>
            </a:r>
            <a:r>
              <a:rPr lang="sk-SK" dirty="0"/>
              <a:t> </a:t>
            </a:r>
            <a:r>
              <a:rPr lang="sk-SK" dirty="0" err="1"/>
              <a:t>személyi</a:t>
            </a:r>
            <a:r>
              <a:rPr lang="sk-SK" dirty="0"/>
              <a:t> </a:t>
            </a:r>
            <a:r>
              <a:rPr lang="sk-SK" dirty="0" err="1"/>
              <a:t>költséget</a:t>
            </a:r>
            <a:r>
              <a:rPr lang="sk-SK" dirty="0"/>
              <a:t> </a:t>
            </a:r>
            <a:r>
              <a:rPr lang="sk-SK" dirty="0" err="1"/>
              <a:t>újra</a:t>
            </a:r>
            <a:r>
              <a:rPr lang="sk-SK" dirty="0"/>
              <a:t> </a:t>
            </a:r>
            <a:r>
              <a:rPr lang="sk-SK" dirty="0" err="1"/>
              <a:t>kell</a:t>
            </a:r>
            <a:r>
              <a:rPr lang="sk-SK" dirty="0"/>
              <a:t> </a:t>
            </a:r>
            <a:r>
              <a:rPr lang="sk-SK" dirty="0" err="1"/>
              <a:t>kalkulálni</a:t>
            </a:r>
            <a:r>
              <a:rPr lang="sk-SK" dirty="0"/>
              <a:t> </a:t>
            </a:r>
            <a:r>
              <a:rPr lang="sk-SK" dirty="0" err="1"/>
              <a:t>és</a:t>
            </a:r>
            <a:r>
              <a:rPr lang="sk-SK" dirty="0"/>
              <a:t> </a:t>
            </a:r>
            <a:r>
              <a:rPr lang="sk-SK" dirty="0" err="1"/>
              <a:t>annak</a:t>
            </a:r>
            <a:r>
              <a:rPr lang="sk-SK" dirty="0"/>
              <a:t> </a:t>
            </a:r>
            <a:r>
              <a:rPr lang="sk-SK" dirty="0" err="1"/>
              <a:t>megfelelően</a:t>
            </a:r>
            <a:r>
              <a:rPr lang="sk-SK" dirty="0"/>
              <a:t> </a:t>
            </a:r>
            <a:r>
              <a:rPr lang="sk-SK" dirty="0" err="1"/>
              <a:t>csökkenteni</a:t>
            </a:r>
            <a:r>
              <a:rPr lang="sk-SK" dirty="0"/>
              <a:t> </a:t>
            </a:r>
            <a:r>
              <a:rPr lang="sk-SK" dirty="0" err="1"/>
              <a:t>kell</a:t>
            </a:r>
            <a:r>
              <a:rPr lang="sk-SK" dirty="0"/>
              <a:t>.</a:t>
            </a:r>
          </a:p>
          <a:p>
            <a:pPr algn="just"/>
            <a:r>
              <a:rPr lang="hu-HU" b="1" dirty="0"/>
              <a:t>Ebben az esetben a költségek felmerülését nem kell dokumentumokkal alátámasztani.</a:t>
            </a:r>
            <a:endParaRPr lang="en-US" dirty="0"/>
          </a:p>
          <a:p>
            <a:pPr marL="0" indent="0">
              <a:buNone/>
            </a:pPr>
            <a:endParaRPr lang="sk-SK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43001033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>
            <a:extLst>
              <a:ext uri="{FF2B5EF4-FFF2-40B4-BE49-F238E27FC236}">
                <a16:creationId xmlns:a16="http://schemas.microsoft.com/office/drawing/2014/main" id="{7DA760CA-E89C-4EB2-8022-9E0EB5C5A31E}"/>
              </a:ext>
            </a:extLst>
          </p:cNvPr>
          <p:cNvSpPr txBox="1">
            <a:spLocks/>
          </p:cNvSpPr>
          <p:nvPr/>
        </p:nvSpPr>
        <p:spPr>
          <a:xfrm>
            <a:off x="2109054" y="254201"/>
            <a:ext cx="8883829" cy="52476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k-SK" sz="2400" b="1" u="sng" dirty="0" err="1"/>
              <a:t>Jogosult</a:t>
            </a:r>
            <a:r>
              <a:rPr lang="sk-SK" sz="2400" b="1" u="sng" dirty="0"/>
              <a:t> </a:t>
            </a:r>
            <a:r>
              <a:rPr lang="sk-SK" sz="2400" b="1" u="sng" dirty="0" err="1"/>
              <a:t>kiadások</a:t>
            </a:r>
            <a:endParaRPr lang="sk-SK" sz="2400" b="1" u="sng" dirty="0"/>
          </a:p>
          <a:p>
            <a:endParaRPr lang="sk-SK" sz="2400" b="1" u="sng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</a:rPr>
              <a:t>rögzítve vannak a munkaszerződésben, kinevezésben (továbbiakban munkaügyi dokumentumokban) vagy jogszabályban, illetve kapcsolódnak az adott munkavállaló munkaköri leírásában felsorolt tevékenységekhez,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</a:rPr>
              <a:t>elszámolható a munkavállaló közvetlen bruttó bére és a munkáltatónál felmerült és általa fizetett, a munkabérekhez kapcsolódó minden más közvetlen költség,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</a:rPr>
              <a:t>a juttatásoknak és járulékoknak kapcsolódniuk kell a bérhez és számszerűen szerepelniük kell a bérjegyzéken,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</a:rPr>
              <a:t>a bérek, bérjellegű kifizetések összhangban vannak a jogszabályokkal és a kisprojekt kedvezményezett belső szabályozásával,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</a:rPr>
              <a:t>túlóra elszámolható, amennyiben a nemzeti szabályozással és a kisprojekt kedvezményezett standard gyakorlatával összhangban van,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</a:rPr>
              <a:t>az </a:t>
            </a:r>
            <a:r>
              <a:rPr lang="hu-HU" sz="1800" dirty="0" err="1">
                <a:solidFill>
                  <a:schemeClr val="tx1"/>
                </a:solidFill>
              </a:rPr>
              <a:t>ad-hoc</a:t>
            </a:r>
            <a:r>
              <a:rPr lang="hu-HU" sz="1800" dirty="0">
                <a:solidFill>
                  <a:schemeClr val="tx1"/>
                </a:solidFill>
              </a:rPr>
              <a:t> jellegű juttatások, fizetésemelések vagy bónuszok nem elszámolhatók.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sk-SK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4162245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BBEAC6A7-D4FA-42CF-BAB8-2879A23C0F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77484" y="1378592"/>
            <a:ext cx="8915400" cy="822168"/>
          </a:xfrm>
        </p:spPr>
        <p:txBody>
          <a:bodyPr/>
          <a:lstStyle/>
          <a:p>
            <a:r>
              <a:rPr lang="sk-SK" dirty="0" err="1"/>
              <a:t>Irodai</a:t>
            </a:r>
            <a:r>
              <a:rPr lang="sk-SK" dirty="0"/>
              <a:t> </a:t>
            </a:r>
            <a:r>
              <a:rPr lang="sk-SK" dirty="0" err="1"/>
              <a:t>és</a:t>
            </a:r>
            <a:r>
              <a:rPr lang="sk-SK" dirty="0"/>
              <a:t> </a:t>
            </a:r>
            <a:r>
              <a:rPr lang="sk-SK" dirty="0" err="1"/>
              <a:t>adminisztratív</a:t>
            </a:r>
            <a:r>
              <a:rPr lang="sk-SK" dirty="0"/>
              <a:t> </a:t>
            </a:r>
            <a:r>
              <a:rPr lang="sk-SK" dirty="0" err="1"/>
              <a:t>költségek</a:t>
            </a:r>
            <a:r>
              <a:rPr lang="sk-SK" dirty="0"/>
              <a:t> a </a:t>
            </a:r>
            <a:r>
              <a:rPr lang="sk-SK" dirty="0" err="1"/>
              <a:t>flat</a:t>
            </a:r>
            <a:r>
              <a:rPr lang="sk-SK" dirty="0"/>
              <a:t> rate </a:t>
            </a:r>
            <a:r>
              <a:rPr lang="sk-SK" dirty="0" err="1"/>
              <a:t>szabály</a:t>
            </a:r>
            <a:r>
              <a:rPr lang="sk-SK" dirty="0"/>
              <a:t> </a:t>
            </a:r>
            <a:r>
              <a:rPr lang="sk-SK" dirty="0" err="1"/>
              <a:t>alapján</a:t>
            </a:r>
            <a:r>
              <a:rPr lang="sk-SK" dirty="0"/>
              <a:t> </a:t>
            </a:r>
            <a:r>
              <a:rPr lang="sk-SK" dirty="0" err="1"/>
              <a:t>számolhatók</a:t>
            </a:r>
            <a:r>
              <a:rPr lang="sk-SK" dirty="0"/>
              <a:t> </a:t>
            </a:r>
            <a:r>
              <a:rPr lang="sk-SK" dirty="0" err="1"/>
              <a:t>el</a:t>
            </a:r>
            <a:r>
              <a:rPr lang="sk-SK" dirty="0"/>
              <a:t>, </a:t>
            </a:r>
            <a:r>
              <a:rPr lang="sk-SK" dirty="0" err="1"/>
              <a:t>amelynek</a:t>
            </a:r>
            <a:r>
              <a:rPr lang="sk-SK" dirty="0"/>
              <a:t> </a:t>
            </a:r>
            <a:r>
              <a:rPr lang="sk-SK" dirty="0" err="1"/>
              <a:t>nagysága</a:t>
            </a:r>
            <a:r>
              <a:rPr lang="sk-SK" dirty="0"/>
              <a:t> a </a:t>
            </a:r>
            <a:r>
              <a:rPr lang="sk-SK" dirty="0" err="1"/>
              <a:t>projektben</a:t>
            </a:r>
            <a:r>
              <a:rPr lang="sk-SK" dirty="0"/>
              <a:t> </a:t>
            </a:r>
            <a:r>
              <a:rPr lang="sk-SK" dirty="0" err="1"/>
              <a:t>elszámolt</a:t>
            </a:r>
            <a:r>
              <a:rPr lang="sk-SK" dirty="0"/>
              <a:t> </a:t>
            </a:r>
            <a:r>
              <a:rPr lang="sk-SK" b="1" dirty="0" err="1"/>
              <a:t>személyi</a:t>
            </a:r>
            <a:r>
              <a:rPr lang="sk-SK" b="1" dirty="0"/>
              <a:t> </a:t>
            </a:r>
            <a:r>
              <a:rPr lang="sk-SK" b="1" dirty="0" err="1"/>
              <a:t>költségek</a:t>
            </a:r>
            <a:r>
              <a:rPr lang="sk-SK" b="1" dirty="0"/>
              <a:t> 15%-a</a:t>
            </a:r>
          </a:p>
          <a:p>
            <a:endParaRPr lang="sk-SK" b="1" dirty="0"/>
          </a:p>
          <a:p>
            <a:endParaRPr lang="sk-SK" b="1" dirty="0"/>
          </a:p>
          <a:p>
            <a:endParaRPr lang="sk-SK" dirty="0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4870C2A5-CDAB-475B-A230-D63917FDF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9626" y="452310"/>
            <a:ext cx="8911687" cy="846806"/>
          </a:xfrm>
          <a:solidFill>
            <a:schemeClr val="accent5">
              <a:lumMod val="40000"/>
              <a:lumOff val="60000"/>
            </a:schemeClr>
          </a:solidFill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sk-SK" b="1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Irodai</a:t>
            </a:r>
            <a:r>
              <a:rPr lang="sk-SK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b="1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és</a:t>
            </a:r>
            <a:r>
              <a:rPr lang="sk-SK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b="1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adminisztratív</a:t>
            </a:r>
            <a:r>
              <a:rPr lang="sk-SK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b="1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költségek</a:t>
            </a:r>
            <a:endParaRPr lang="sk-SK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id="{97E7109A-3FB2-4B7D-9BE6-7C2964032A81}"/>
              </a:ext>
            </a:extLst>
          </p:cNvPr>
          <p:cNvSpPr txBox="1">
            <a:spLocks/>
          </p:cNvSpPr>
          <p:nvPr/>
        </p:nvSpPr>
        <p:spPr>
          <a:xfrm>
            <a:off x="2063554" y="2200760"/>
            <a:ext cx="8883829" cy="416335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 anchor="t">
            <a:normAutofit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hu-HU" sz="1600" b="1" dirty="0">
                <a:solidFill>
                  <a:schemeClr val="tx1"/>
                </a:solidFill>
              </a:rPr>
              <a:t>Jogosult költségek:</a:t>
            </a:r>
          </a:p>
          <a:p>
            <a:r>
              <a:rPr lang="hu-HU" sz="1600" dirty="0">
                <a:solidFill>
                  <a:schemeClr val="tx1"/>
                </a:solidFill>
              </a:rPr>
              <a:t>a)    irodabérleti díja; </a:t>
            </a:r>
          </a:p>
          <a:p>
            <a:r>
              <a:rPr lang="hu-HU" sz="1600" dirty="0">
                <a:solidFill>
                  <a:schemeClr val="tx1"/>
                </a:solidFill>
              </a:rPr>
              <a:t>b)	azon épületekhez kapcsolódó biztosítási díjak és adók, ahol a munkatársak 		dolgoznak, valamint az irodai felszereléshez kapcsolódó ilyen jelegű díjak (pl. tűzkár-,	illetve lopás elleni biztosítás); </a:t>
            </a:r>
          </a:p>
          <a:p>
            <a:r>
              <a:rPr lang="hu-HU" sz="1600" dirty="0">
                <a:solidFill>
                  <a:schemeClr val="tx1"/>
                </a:solidFill>
              </a:rPr>
              <a:t>c)	rezsiköltség (pl. áram, fűtés, víz); </a:t>
            </a:r>
          </a:p>
          <a:p>
            <a:r>
              <a:rPr lang="hu-HU" sz="1600" dirty="0">
                <a:solidFill>
                  <a:schemeClr val="tx1"/>
                </a:solidFill>
              </a:rPr>
              <a:t>d)	irodaszerek; </a:t>
            </a:r>
          </a:p>
          <a:p>
            <a:r>
              <a:rPr lang="hu-HU" sz="1600" dirty="0">
                <a:solidFill>
                  <a:schemeClr val="tx1"/>
                </a:solidFill>
              </a:rPr>
              <a:t>e)	általános könyvelés a kisprojekt kedvezményezett szervezet keretében; </a:t>
            </a:r>
          </a:p>
          <a:p>
            <a:r>
              <a:rPr lang="hu-HU" sz="1600" dirty="0">
                <a:solidFill>
                  <a:schemeClr val="tx1"/>
                </a:solidFill>
              </a:rPr>
              <a:t>f)	archiválás, </a:t>
            </a:r>
            <a:r>
              <a:rPr lang="hu-HU" sz="1600" dirty="0" err="1">
                <a:solidFill>
                  <a:schemeClr val="tx1"/>
                </a:solidFill>
              </a:rPr>
              <a:t>irattározás</a:t>
            </a:r>
            <a:r>
              <a:rPr lang="hu-HU" sz="1600" dirty="0">
                <a:solidFill>
                  <a:schemeClr val="tx1"/>
                </a:solidFill>
              </a:rPr>
              <a:t>; </a:t>
            </a:r>
          </a:p>
          <a:p>
            <a:r>
              <a:rPr lang="hu-HU" sz="1600" dirty="0">
                <a:solidFill>
                  <a:schemeClr val="tx1"/>
                </a:solidFill>
              </a:rPr>
              <a:t>g)	karbantartás, takarítás és javítás; </a:t>
            </a:r>
          </a:p>
          <a:p>
            <a:r>
              <a:rPr lang="hu-HU" sz="1600" dirty="0">
                <a:solidFill>
                  <a:schemeClr val="tx1"/>
                </a:solidFill>
              </a:rPr>
              <a:t>h)	védelem, biztonság; </a:t>
            </a:r>
          </a:p>
          <a:p>
            <a:r>
              <a:rPr lang="hu-HU" sz="1600" dirty="0">
                <a:solidFill>
                  <a:schemeClr val="tx1"/>
                </a:solidFill>
              </a:rPr>
              <a:t>i)	informatikai rendszerek (működési/ügyviteli célú, általános jellegű informatikai 		szolgáltatások, amelyek a projekt végrehajtáshoz kapcsolódnak); </a:t>
            </a:r>
          </a:p>
          <a:p>
            <a:r>
              <a:rPr lang="hu-HU" sz="1600" dirty="0">
                <a:solidFill>
                  <a:schemeClr val="tx1"/>
                </a:solidFill>
              </a:rPr>
              <a:t>j)	kommunikáció (pl. telefon, fax, internet, postai szolgáltatások, névjegykártyák); </a:t>
            </a:r>
          </a:p>
          <a:p>
            <a:r>
              <a:rPr lang="hu-HU" sz="1600" dirty="0">
                <a:solidFill>
                  <a:schemeClr val="tx1"/>
                </a:solidFill>
              </a:rPr>
              <a:t>k)	kizárólag a projekt megvalósítását szolgáló számlák megnyitásához és 	fenntartásához kapcsolódó bankköltség, amennyiben valamely projekt 	végrehajtásához külön számla megnyitása szükséges; </a:t>
            </a:r>
          </a:p>
          <a:p>
            <a:r>
              <a:rPr lang="hu-HU" sz="1600" dirty="0">
                <a:solidFill>
                  <a:schemeClr val="tx1"/>
                </a:solidFill>
              </a:rPr>
              <a:t>l)	nemzetközi pénzügyi tranzakciók díja.</a:t>
            </a:r>
          </a:p>
        </p:txBody>
      </p:sp>
    </p:spTree>
    <p:extLst>
      <p:ext uri="{BB962C8B-B14F-4D97-AF65-F5344CB8AC3E}">
        <p14:creationId xmlns:p14="http://schemas.microsoft.com/office/powerpoint/2010/main" val="2178502129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0661E52-B6C5-4A34-999D-E232B538E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13678" y="2049710"/>
            <a:ext cx="8979206" cy="3143075"/>
          </a:xfrm>
        </p:spPr>
        <p:txBody>
          <a:bodyPr>
            <a:normAutofit lnSpcReduction="10000"/>
          </a:bodyPr>
          <a:lstStyle/>
          <a:p>
            <a:r>
              <a:rPr lang="hu-HU" sz="2000" dirty="0"/>
              <a:t>Az utazási- és szállásköltségek körébe a kisprojekt kedvezményezett munkatársainak a projekt megvalósításához szükséges kiküldetések kapcsán felmerült ilyen jellegű költsége tartozik.</a:t>
            </a:r>
            <a:endParaRPr lang="sk-SK" sz="2000" dirty="0"/>
          </a:p>
          <a:p>
            <a:pPr marL="0" indent="0">
              <a:buNone/>
            </a:pPr>
            <a:endParaRPr lang="sk-SK" sz="2000" dirty="0"/>
          </a:p>
          <a:p>
            <a:pPr algn="just"/>
            <a:r>
              <a:rPr lang="hu-HU" sz="2000" b="1" dirty="0">
                <a:solidFill>
                  <a:schemeClr val="accent2">
                    <a:lumMod val="75000"/>
                  </a:schemeClr>
                </a:solidFill>
              </a:rPr>
              <a:t>külső szakértők és szolgáltatók utazási- és szállásköltsége csak a külső szakértői és szolgáltatási költség kategóriában számolható el; A külső szakértők utazási és szállás költségeit (beleértve a fogyasztást is) a megbízási/vállalkozói szerződéseknek kell tartalmazniuk, és ezeket a külső szakértők és szolgáltatások költségsoron kell elszámolni.</a:t>
            </a:r>
            <a:endParaRPr lang="sk-SK" sz="2000" b="1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sk-SK" u="sng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sk-SK" dirty="0"/>
          </a:p>
          <a:p>
            <a:endParaRPr lang="sk-SK" dirty="0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64CB7EF9-E191-45AA-AF2F-2D7498FD4E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1197" y="519421"/>
            <a:ext cx="8911687" cy="846806"/>
          </a:xfrm>
          <a:solidFill>
            <a:schemeClr val="accent5">
              <a:lumMod val="40000"/>
              <a:lumOff val="60000"/>
            </a:schemeClr>
          </a:solidFill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sk-SK" b="1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Utazási</a:t>
            </a:r>
            <a:r>
              <a:rPr lang="sk-SK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b="1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és</a:t>
            </a:r>
            <a:r>
              <a:rPr lang="sk-SK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b="1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szállásköltségek</a:t>
            </a:r>
            <a:endParaRPr lang="sk-SK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81457196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lokTextu 6">
            <a:extLst>
              <a:ext uri="{FF2B5EF4-FFF2-40B4-BE49-F238E27FC236}">
                <a16:creationId xmlns:a16="http://schemas.microsoft.com/office/drawing/2014/main" id="{15C8C61A-3D1D-4C23-914E-30733F2DF78D}"/>
              </a:ext>
            </a:extLst>
          </p:cNvPr>
          <p:cNvSpPr txBox="1"/>
          <p:nvPr/>
        </p:nvSpPr>
        <p:spPr>
          <a:xfrm>
            <a:off x="1879133" y="4974672"/>
            <a:ext cx="8036653" cy="923330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just"/>
            <a:r>
              <a:rPr lang="sk-SK" b="1" dirty="0">
                <a:solidFill>
                  <a:schemeClr val="accent1">
                    <a:lumMod val="75000"/>
                  </a:schemeClr>
                </a:solidFill>
              </a:rPr>
              <a:t>A programter</a:t>
            </a:r>
            <a:r>
              <a:rPr lang="hu-HU" b="1" dirty="0">
                <a:solidFill>
                  <a:schemeClr val="accent1">
                    <a:lumMod val="75000"/>
                  </a:schemeClr>
                </a:solidFill>
              </a:rPr>
              <a:t>ületen kívül eső utazási költségek és szállásköltségek csak abban az esetben elszámolhatók, ha azokat a Monitoring Bizottság előzetesen jóváhagyta</a:t>
            </a:r>
            <a:endParaRPr lang="sk-SK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9" name="Obrázok 8">
            <a:extLst>
              <a:ext uri="{FF2B5EF4-FFF2-40B4-BE49-F238E27FC236}">
                <a16:creationId xmlns:a16="http://schemas.microsoft.com/office/drawing/2014/main" id="{4320EC3C-5033-466C-8706-E06730D1E6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09211" y="4856235"/>
            <a:ext cx="1024689" cy="1041767"/>
          </a:xfrm>
          <a:prstGeom prst="rect">
            <a:avLst/>
          </a:prstGeom>
        </p:spPr>
      </p:pic>
      <p:sp>
        <p:nvSpPr>
          <p:cNvPr id="8" name="Nadpis 1">
            <a:extLst>
              <a:ext uri="{FF2B5EF4-FFF2-40B4-BE49-F238E27FC236}">
                <a16:creationId xmlns:a16="http://schemas.microsoft.com/office/drawing/2014/main" id="{97E7109A-3FB2-4B7D-9BE6-7C2964032A81}"/>
              </a:ext>
            </a:extLst>
          </p:cNvPr>
          <p:cNvSpPr txBox="1">
            <a:spLocks/>
          </p:cNvSpPr>
          <p:nvPr/>
        </p:nvSpPr>
        <p:spPr>
          <a:xfrm>
            <a:off x="1879133" y="455073"/>
            <a:ext cx="9687225" cy="416335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hu-HU" sz="1800" b="1" dirty="0">
                <a:solidFill>
                  <a:schemeClr val="tx1"/>
                </a:solidFill>
              </a:rPr>
              <a:t>Jogosult költségek:</a:t>
            </a:r>
          </a:p>
          <a:p>
            <a:endParaRPr lang="hu-HU" sz="1600" b="1" dirty="0">
              <a:solidFill>
                <a:schemeClr val="tx1"/>
              </a:solidFill>
            </a:endParaRPr>
          </a:p>
          <a:p>
            <a:pPr lvl="0"/>
            <a:r>
              <a:rPr lang="hu-HU" sz="1800" b="1" dirty="0">
                <a:solidFill>
                  <a:schemeClr val="tx1"/>
                </a:solidFill>
              </a:rPr>
              <a:t>a)utazási költség, pl.:</a:t>
            </a:r>
          </a:p>
          <a:p>
            <a:pPr lvl="0"/>
            <a:endParaRPr lang="en-US" sz="1800" b="1" dirty="0">
              <a:solidFill>
                <a:schemeClr val="tx1"/>
              </a:solidFill>
            </a:endParaRPr>
          </a:p>
          <a:p>
            <a:pPr lvl="0"/>
            <a:r>
              <a:rPr lang="hu-HU" sz="1800" b="1" dirty="0">
                <a:solidFill>
                  <a:schemeClr val="tx1"/>
                </a:solidFill>
              </a:rPr>
              <a:t>	Közlekedési díjak (pl.: busz és vonatjegyek, taxi)</a:t>
            </a:r>
            <a:endParaRPr lang="en-US" sz="1800" b="1" dirty="0">
              <a:solidFill>
                <a:schemeClr val="tx1"/>
              </a:solidFill>
            </a:endParaRPr>
          </a:p>
          <a:p>
            <a:pPr lvl="0"/>
            <a:r>
              <a:rPr lang="hu-HU" sz="1800" b="1" dirty="0">
                <a:solidFill>
                  <a:schemeClr val="tx1"/>
                </a:solidFill>
              </a:rPr>
              <a:t>	Utas és gépjármű biztosítás</a:t>
            </a:r>
            <a:endParaRPr lang="en-US" sz="1800" b="1" dirty="0">
              <a:solidFill>
                <a:schemeClr val="tx1"/>
              </a:solidFill>
            </a:endParaRPr>
          </a:p>
          <a:p>
            <a:pPr lvl="0"/>
            <a:r>
              <a:rPr lang="hu-HU" sz="1800" b="1" dirty="0">
                <a:solidFill>
                  <a:schemeClr val="tx1"/>
                </a:solidFill>
              </a:rPr>
              <a:t>	Üzemanyag, gépkocsi elszámolás (elszámolása a NAV által meghatározott 	üzemanyag ár, fogyasztás, valamint általános személygépkocsi norma alapján)</a:t>
            </a:r>
            <a:endParaRPr lang="en-US" sz="1800" b="1" dirty="0">
              <a:solidFill>
                <a:schemeClr val="tx1"/>
              </a:solidFill>
            </a:endParaRPr>
          </a:p>
          <a:p>
            <a:pPr lvl="0"/>
            <a:r>
              <a:rPr lang="hu-HU" sz="1800" b="1" dirty="0">
                <a:solidFill>
                  <a:schemeClr val="tx1"/>
                </a:solidFill>
              </a:rPr>
              <a:t>	Autópálya díj, parkolási díj</a:t>
            </a:r>
          </a:p>
          <a:p>
            <a:pPr lvl="0"/>
            <a:endParaRPr lang="en-US" sz="1800" b="1" dirty="0">
              <a:solidFill>
                <a:schemeClr val="tx1"/>
              </a:solidFill>
            </a:endParaRPr>
          </a:p>
          <a:p>
            <a:r>
              <a:rPr lang="hu-HU" sz="1800" b="1" dirty="0">
                <a:solidFill>
                  <a:schemeClr val="tx1"/>
                </a:solidFill>
              </a:rPr>
              <a:t>b) szállásköltség</a:t>
            </a:r>
          </a:p>
          <a:p>
            <a:r>
              <a:rPr lang="hu-HU" sz="1800" b="1" dirty="0">
                <a:solidFill>
                  <a:schemeClr val="tx1"/>
                </a:solidFill>
              </a:rPr>
              <a:t> </a:t>
            </a:r>
            <a:endParaRPr lang="en-US" sz="1800" b="1" dirty="0">
              <a:solidFill>
                <a:schemeClr val="tx1"/>
              </a:solidFill>
            </a:endParaRPr>
          </a:p>
          <a:p>
            <a:r>
              <a:rPr lang="hu-HU" sz="1800" b="1" dirty="0">
                <a:solidFill>
                  <a:schemeClr val="tx1"/>
                </a:solidFill>
              </a:rPr>
              <a:t>c) napidíjak </a:t>
            </a:r>
            <a:endParaRPr lang="en-US" sz="1800" b="1" dirty="0">
              <a:solidFill>
                <a:schemeClr val="tx1"/>
              </a:solidFill>
            </a:endParaRPr>
          </a:p>
          <a:p>
            <a:endParaRPr lang="hu-HU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3808012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>
            <a:extLst>
              <a:ext uri="{FF2B5EF4-FFF2-40B4-BE49-F238E27FC236}">
                <a16:creationId xmlns:a16="http://schemas.microsoft.com/office/drawing/2014/main" id="{F2BF44C8-B188-41BF-8008-6943A343D74F}"/>
              </a:ext>
            </a:extLst>
          </p:cNvPr>
          <p:cNvSpPr txBox="1">
            <a:spLocks/>
          </p:cNvSpPr>
          <p:nvPr/>
        </p:nvSpPr>
        <p:spPr>
          <a:xfrm>
            <a:off x="1901771" y="737094"/>
            <a:ext cx="8861304" cy="518627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k-SK" sz="1800" b="1" u="sng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Elszámoláshoz</a:t>
            </a:r>
            <a:r>
              <a:rPr lang="sk-SK" sz="1800" b="1" u="sng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sk-SK" sz="1800" b="1" u="sng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szükséges</a:t>
            </a:r>
            <a:r>
              <a:rPr lang="sk-SK" sz="1800" b="1" u="sng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sk-SK" sz="1800" b="1" u="sng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dokumentumok</a:t>
            </a:r>
            <a:r>
              <a:rPr lang="sk-SK" sz="1800" b="1" u="sng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:</a:t>
            </a:r>
          </a:p>
          <a:p>
            <a:endParaRPr lang="sk-SK" sz="1800" dirty="0">
              <a:solidFill>
                <a:schemeClr val="tx1"/>
              </a:solidFill>
            </a:endParaRPr>
          </a:p>
          <a:p>
            <a:r>
              <a:rPr lang="sk-SK" sz="1800" dirty="0">
                <a:solidFill>
                  <a:schemeClr val="tx1"/>
                </a:solidFill>
              </a:rPr>
              <a:t>1.	</a:t>
            </a:r>
            <a:r>
              <a:rPr lang="sk-SK" sz="1800" dirty="0" err="1">
                <a:solidFill>
                  <a:schemeClr val="tx1"/>
                </a:solidFill>
              </a:rPr>
              <a:t>Kiküldetési</a:t>
            </a:r>
            <a:r>
              <a:rPr lang="sk-SK" sz="1800" dirty="0">
                <a:solidFill>
                  <a:schemeClr val="tx1"/>
                </a:solidFill>
              </a:rPr>
              <a:t> </a:t>
            </a:r>
            <a:r>
              <a:rPr lang="sk-SK" sz="1800" dirty="0" err="1">
                <a:solidFill>
                  <a:schemeClr val="tx1"/>
                </a:solidFill>
              </a:rPr>
              <a:t>rendelvény</a:t>
            </a:r>
            <a:endParaRPr lang="sk-SK" sz="1800" dirty="0">
              <a:solidFill>
                <a:schemeClr val="tx1"/>
              </a:solidFill>
            </a:endParaRPr>
          </a:p>
          <a:p>
            <a:r>
              <a:rPr lang="sk-SK" sz="1800" dirty="0">
                <a:solidFill>
                  <a:schemeClr val="tx1"/>
                </a:solidFill>
              </a:rPr>
              <a:t>2.	</a:t>
            </a:r>
            <a:r>
              <a:rPr lang="sk-SK" sz="1800" dirty="0" err="1">
                <a:solidFill>
                  <a:schemeClr val="tx1"/>
                </a:solidFill>
              </a:rPr>
              <a:t>Szolgálati</a:t>
            </a:r>
            <a:r>
              <a:rPr lang="sk-SK" sz="1800" dirty="0">
                <a:solidFill>
                  <a:schemeClr val="tx1"/>
                </a:solidFill>
              </a:rPr>
              <a:t> </a:t>
            </a:r>
            <a:r>
              <a:rPr lang="sk-SK" sz="1800" dirty="0" err="1">
                <a:solidFill>
                  <a:schemeClr val="tx1"/>
                </a:solidFill>
              </a:rPr>
              <a:t>út</a:t>
            </a:r>
            <a:r>
              <a:rPr lang="sk-SK" sz="1800" dirty="0">
                <a:solidFill>
                  <a:schemeClr val="tx1"/>
                </a:solidFill>
              </a:rPr>
              <a:t> / </a:t>
            </a:r>
            <a:r>
              <a:rPr lang="sk-SK" sz="1800" dirty="0" err="1">
                <a:solidFill>
                  <a:schemeClr val="tx1"/>
                </a:solidFill>
              </a:rPr>
              <a:t>kiküldetés</a:t>
            </a:r>
            <a:r>
              <a:rPr lang="sk-SK" sz="1800" dirty="0">
                <a:solidFill>
                  <a:schemeClr val="tx1"/>
                </a:solidFill>
              </a:rPr>
              <a:t> </a:t>
            </a:r>
            <a:r>
              <a:rPr lang="sk-SK" sz="1800" dirty="0" err="1">
                <a:solidFill>
                  <a:schemeClr val="tx1"/>
                </a:solidFill>
              </a:rPr>
              <a:t>elszámolása</a:t>
            </a:r>
            <a:r>
              <a:rPr lang="sk-SK" sz="1800" dirty="0">
                <a:solidFill>
                  <a:schemeClr val="tx1"/>
                </a:solidFill>
              </a:rPr>
              <a:t> (</a:t>
            </a:r>
            <a:r>
              <a:rPr lang="sk-SK" sz="1800" dirty="0" err="1">
                <a:solidFill>
                  <a:schemeClr val="tx1"/>
                </a:solidFill>
              </a:rPr>
              <a:t>külföldi</a:t>
            </a:r>
            <a:r>
              <a:rPr lang="sk-SK" sz="1800" dirty="0">
                <a:solidFill>
                  <a:schemeClr val="tx1"/>
                </a:solidFill>
              </a:rPr>
              <a:t> </a:t>
            </a:r>
            <a:r>
              <a:rPr lang="sk-SK" sz="1800" dirty="0" err="1">
                <a:solidFill>
                  <a:schemeClr val="tx1"/>
                </a:solidFill>
              </a:rPr>
              <a:t>utak</a:t>
            </a:r>
            <a:r>
              <a:rPr lang="sk-SK" sz="1800" dirty="0">
                <a:solidFill>
                  <a:schemeClr val="tx1"/>
                </a:solidFill>
              </a:rPr>
              <a:t> </a:t>
            </a:r>
            <a:r>
              <a:rPr lang="sk-SK" sz="1800" dirty="0" err="1">
                <a:solidFill>
                  <a:schemeClr val="tx1"/>
                </a:solidFill>
              </a:rPr>
              <a:t>esetében</a:t>
            </a:r>
            <a:r>
              <a:rPr lang="sk-SK" sz="1800" dirty="0">
                <a:solidFill>
                  <a:schemeClr val="tx1"/>
                </a:solidFill>
              </a:rPr>
              <a:t> </a:t>
            </a:r>
            <a:r>
              <a:rPr lang="sk-SK" sz="1800" dirty="0" err="1">
                <a:solidFill>
                  <a:schemeClr val="tx1"/>
                </a:solidFill>
              </a:rPr>
              <a:t>szükséges</a:t>
            </a:r>
            <a:r>
              <a:rPr lang="sk-SK" sz="1800" dirty="0">
                <a:solidFill>
                  <a:schemeClr val="tx1"/>
                </a:solidFill>
              </a:rPr>
              <a:t> 	</a:t>
            </a:r>
            <a:r>
              <a:rPr lang="sk-SK" sz="1800" dirty="0" err="1">
                <a:solidFill>
                  <a:schemeClr val="tx1"/>
                </a:solidFill>
              </a:rPr>
              <a:t>feltüntetni</a:t>
            </a:r>
            <a:r>
              <a:rPr lang="sk-SK" sz="1800" dirty="0">
                <a:solidFill>
                  <a:schemeClr val="tx1"/>
                </a:solidFill>
              </a:rPr>
              <a:t> a </a:t>
            </a:r>
            <a:r>
              <a:rPr lang="sk-SK" sz="1800" dirty="0" err="1">
                <a:solidFill>
                  <a:schemeClr val="tx1"/>
                </a:solidFill>
              </a:rPr>
              <a:t>határátlépés</a:t>
            </a:r>
            <a:r>
              <a:rPr lang="sk-SK" sz="1800" dirty="0">
                <a:solidFill>
                  <a:schemeClr val="tx1"/>
                </a:solidFill>
              </a:rPr>
              <a:t> </a:t>
            </a:r>
            <a:r>
              <a:rPr lang="sk-SK" sz="1800" dirty="0" err="1">
                <a:solidFill>
                  <a:schemeClr val="tx1"/>
                </a:solidFill>
              </a:rPr>
              <a:t>időpontját</a:t>
            </a:r>
            <a:r>
              <a:rPr lang="sk-SK" sz="1800" dirty="0">
                <a:solidFill>
                  <a:schemeClr val="tx1"/>
                </a:solidFill>
              </a:rPr>
              <a:t> </a:t>
            </a:r>
            <a:r>
              <a:rPr lang="sk-SK" sz="1800" dirty="0" err="1">
                <a:solidFill>
                  <a:schemeClr val="tx1"/>
                </a:solidFill>
              </a:rPr>
              <a:t>is</a:t>
            </a:r>
            <a:r>
              <a:rPr lang="sk-SK" sz="1800" dirty="0">
                <a:solidFill>
                  <a:schemeClr val="tx1"/>
                </a:solidFill>
              </a:rPr>
              <a:t>)</a:t>
            </a:r>
          </a:p>
          <a:p>
            <a:r>
              <a:rPr lang="sk-SK" sz="1800" dirty="0">
                <a:solidFill>
                  <a:schemeClr val="tx1"/>
                </a:solidFill>
              </a:rPr>
              <a:t>3.	A </a:t>
            </a:r>
            <a:r>
              <a:rPr lang="sk-SK" sz="1800" dirty="0" err="1">
                <a:solidFill>
                  <a:schemeClr val="tx1"/>
                </a:solidFill>
              </a:rPr>
              <a:t>felmerült</a:t>
            </a:r>
            <a:r>
              <a:rPr lang="sk-SK" sz="1800" dirty="0">
                <a:solidFill>
                  <a:schemeClr val="tx1"/>
                </a:solidFill>
              </a:rPr>
              <a:t> </a:t>
            </a:r>
            <a:r>
              <a:rPr lang="sk-SK" sz="1800" dirty="0" err="1">
                <a:solidFill>
                  <a:schemeClr val="tx1"/>
                </a:solidFill>
              </a:rPr>
              <a:t>költségek</a:t>
            </a:r>
            <a:r>
              <a:rPr lang="sk-SK" sz="1800" dirty="0">
                <a:solidFill>
                  <a:schemeClr val="tx1"/>
                </a:solidFill>
              </a:rPr>
              <a:t> </a:t>
            </a:r>
            <a:r>
              <a:rPr lang="sk-SK" sz="1800" dirty="0" err="1">
                <a:solidFill>
                  <a:schemeClr val="tx1"/>
                </a:solidFill>
              </a:rPr>
              <a:t>kifizetésének</a:t>
            </a:r>
            <a:r>
              <a:rPr lang="sk-SK" sz="1800" dirty="0">
                <a:solidFill>
                  <a:schemeClr val="tx1"/>
                </a:solidFill>
              </a:rPr>
              <a:t> </a:t>
            </a:r>
            <a:r>
              <a:rPr lang="sk-SK" sz="1800" dirty="0" err="1">
                <a:solidFill>
                  <a:schemeClr val="tx1"/>
                </a:solidFill>
              </a:rPr>
              <a:t>igazolása</a:t>
            </a:r>
            <a:r>
              <a:rPr lang="sk-SK" sz="1800" dirty="0">
                <a:solidFill>
                  <a:schemeClr val="tx1"/>
                </a:solidFill>
              </a:rPr>
              <a:t> (</a:t>
            </a:r>
            <a:r>
              <a:rPr lang="sk-SK" sz="1800" dirty="0" err="1">
                <a:solidFill>
                  <a:schemeClr val="tx1"/>
                </a:solidFill>
              </a:rPr>
              <a:t>bankszámlakivonat</a:t>
            </a:r>
            <a:r>
              <a:rPr lang="sk-SK" sz="1800" dirty="0">
                <a:solidFill>
                  <a:schemeClr val="tx1"/>
                </a:solidFill>
              </a:rPr>
              <a:t>, </a:t>
            </a:r>
            <a:r>
              <a:rPr lang="sk-SK" sz="1800" dirty="0" err="1">
                <a:solidFill>
                  <a:schemeClr val="tx1"/>
                </a:solidFill>
              </a:rPr>
              <a:t>pénztári</a:t>
            </a:r>
            <a:r>
              <a:rPr lang="sk-SK" sz="1800" dirty="0">
                <a:solidFill>
                  <a:schemeClr val="tx1"/>
                </a:solidFill>
              </a:rPr>
              <a:t> 	</a:t>
            </a:r>
            <a:r>
              <a:rPr lang="sk-SK" sz="1800" dirty="0" err="1">
                <a:solidFill>
                  <a:schemeClr val="tx1"/>
                </a:solidFill>
              </a:rPr>
              <a:t>kifizetés</a:t>
            </a:r>
            <a:r>
              <a:rPr lang="sk-SK" sz="1800" dirty="0">
                <a:solidFill>
                  <a:schemeClr val="tx1"/>
                </a:solidFill>
              </a:rPr>
              <a:t> </a:t>
            </a:r>
            <a:r>
              <a:rPr lang="sk-SK" sz="1800" dirty="0" err="1">
                <a:solidFill>
                  <a:schemeClr val="tx1"/>
                </a:solidFill>
              </a:rPr>
              <a:t>bizonylata</a:t>
            </a:r>
            <a:r>
              <a:rPr lang="sk-SK" sz="1800" dirty="0">
                <a:solidFill>
                  <a:schemeClr val="tx1"/>
                </a:solidFill>
              </a:rPr>
              <a:t>, </a:t>
            </a:r>
            <a:r>
              <a:rPr lang="sk-SK" sz="1800" dirty="0" err="1">
                <a:solidFill>
                  <a:schemeClr val="tx1"/>
                </a:solidFill>
              </a:rPr>
              <a:t>költségek</a:t>
            </a:r>
            <a:r>
              <a:rPr lang="sk-SK" sz="1800" dirty="0">
                <a:solidFill>
                  <a:schemeClr val="tx1"/>
                </a:solidFill>
              </a:rPr>
              <a:t> </a:t>
            </a:r>
            <a:r>
              <a:rPr lang="sk-SK" sz="1800" dirty="0" err="1">
                <a:solidFill>
                  <a:schemeClr val="tx1"/>
                </a:solidFill>
              </a:rPr>
              <a:t>munkavállaló</a:t>
            </a:r>
            <a:r>
              <a:rPr lang="sk-SK" sz="1800" dirty="0">
                <a:solidFill>
                  <a:schemeClr val="tx1"/>
                </a:solidFill>
              </a:rPr>
              <a:t> </a:t>
            </a:r>
            <a:r>
              <a:rPr lang="sk-SK" sz="1800" dirty="0" err="1">
                <a:solidFill>
                  <a:schemeClr val="tx1"/>
                </a:solidFill>
              </a:rPr>
              <a:t>részére</a:t>
            </a:r>
            <a:r>
              <a:rPr lang="sk-SK" sz="1800" dirty="0">
                <a:solidFill>
                  <a:schemeClr val="tx1"/>
                </a:solidFill>
              </a:rPr>
              <a:t> </a:t>
            </a:r>
            <a:r>
              <a:rPr lang="sk-SK" sz="1800" dirty="0" err="1">
                <a:solidFill>
                  <a:schemeClr val="tx1"/>
                </a:solidFill>
              </a:rPr>
              <a:t>történő</a:t>
            </a:r>
            <a:r>
              <a:rPr lang="sk-SK" sz="1800" dirty="0">
                <a:solidFill>
                  <a:schemeClr val="tx1"/>
                </a:solidFill>
              </a:rPr>
              <a:t> </a:t>
            </a:r>
            <a:r>
              <a:rPr lang="sk-SK" sz="1800" dirty="0" err="1">
                <a:solidFill>
                  <a:schemeClr val="tx1"/>
                </a:solidFill>
              </a:rPr>
              <a:t>kifizetésének</a:t>
            </a:r>
            <a:r>
              <a:rPr lang="sk-SK" sz="1800" dirty="0">
                <a:solidFill>
                  <a:schemeClr val="tx1"/>
                </a:solidFill>
              </a:rPr>
              <a:t> 	</a:t>
            </a:r>
            <a:r>
              <a:rPr lang="sk-SK" sz="1800" dirty="0" err="1">
                <a:solidFill>
                  <a:schemeClr val="tx1"/>
                </a:solidFill>
              </a:rPr>
              <a:t>igazolása</a:t>
            </a:r>
            <a:r>
              <a:rPr lang="sk-SK" sz="1800" dirty="0">
                <a:solidFill>
                  <a:schemeClr val="tx1"/>
                </a:solidFill>
              </a:rPr>
              <a:t>);</a:t>
            </a:r>
          </a:p>
          <a:p>
            <a:r>
              <a:rPr lang="sk-SK" sz="1800" dirty="0">
                <a:solidFill>
                  <a:schemeClr val="tx1"/>
                </a:solidFill>
              </a:rPr>
              <a:t>4.	</a:t>
            </a:r>
            <a:r>
              <a:rPr lang="sk-SK" sz="1800" dirty="0" err="1">
                <a:solidFill>
                  <a:schemeClr val="tx1"/>
                </a:solidFill>
              </a:rPr>
              <a:t>Olvasható</a:t>
            </a:r>
            <a:r>
              <a:rPr lang="sk-SK" sz="1800" dirty="0">
                <a:solidFill>
                  <a:schemeClr val="tx1"/>
                </a:solidFill>
              </a:rPr>
              <a:t> </a:t>
            </a:r>
            <a:r>
              <a:rPr lang="sk-SK" sz="1800" dirty="0" err="1">
                <a:solidFill>
                  <a:schemeClr val="tx1"/>
                </a:solidFill>
              </a:rPr>
              <a:t>menetjegyek</a:t>
            </a:r>
            <a:r>
              <a:rPr lang="sk-SK" sz="1800" dirty="0">
                <a:solidFill>
                  <a:schemeClr val="tx1"/>
                </a:solidFill>
              </a:rPr>
              <a:t> (</a:t>
            </a:r>
            <a:r>
              <a:rPr lang="sk-SK" sz="1800" dirty="0" err="1">
                <a:solidFill>
                  <a:schemeClr val="tx1"/>
                </a:solidFill>
              </a:rPr>
              <a:t>vonatjegy</a:t>
            </a:r>
            <a:r>
              <a:rPr lang="sk-SK" sz="1800" dirty="0">
                <a:solidFill>
                  <a:schemeClr val="tx1"/>
                </a:solidFill>
              </a:rPr>
              <a:t>, </a:t>
            </a:r>
            <a:r>
              <a:rPr lang="sk-SK" sz="1800" dirty="0" err="1">
                <a:solidFill>
                  <a:schemeClr val="tx1"/>
                </a:solidFill>
              </a:rPr>
              <a:t>buszjegy</a:t>
            </a:r>
            <a:r>
              <a:rPr lang="sk-SK" sz="1800" dirty="0">
                <a:solidFill>
                  <a:schemeClr val="tx1"/>
                </a:solidFill>
              </a:rPr>
              <a:t>, </a:t>
            </a:r>
            <a:r>
              <a:rPr lang="sk-SK" sz="1800" dirty="0" err="1">
                <a:solidFill>
                  <a:schemeClr val="tx1"/>
                </a:solidFill>
              </a:rPr>
              <a:t>stb</a:t>
            </a:r>
            <a:r>
              <a:rPr lang="sk-SK" sz="1800" dirty="0">
                <a:solidFill>
                  <a:schemeClr val="tx1"/>
                </a:solidFill>
              </a:rPr>
              <a:t>.)</a:t>
            </a:r>
          </a:p>
          <a:p>
            <a:r>
              <a:rPr lang="sk-SK" sz="1800" dirty="0">
                <a:solidFill>
                  <a:schemeClr val="tx1"/>
                </a:solidFill>
              </a:rPr>
              <a:t>5.	</a:t>
            </a:r>
            <a:r>
              <a:rPr lang="sk-SK" sz="1800" dirty="0" err="1">
                <a:solidFill>
                  <a:schemeClr val="tx1"/>
                </a:solidFill>
              </a:rPr>
              <a:t>Szállásról</a:t>
            </a:r>
            <a:r>
              <a:rPr lang="sk-SK" sz="1800" dirty="0">
                <a:solidFill>
                  <a:schemeClr val="tx1"/>
                </a:solidFill>
              </a:rPr>
              <a:t> </a:t>
            </a:r>
            <a:r>
              <a:rPr lang="sk-SK" sz="1800" dirty="0" err="1">
                <a:solidFill>
                  <a:schemeClr val="tx1"/>
                </a:solidFill>
              </a:rPr>
              <a:t>szóló</a:t>
            </a:r>
            <a:r>
              <a:rPr lang="sk-SK" sz="1800" dirty="0">
                <a:solidFill>
                  <a:schemeClr val="tx1"/>
                </a:solidFill>
              </a:rPr>
              <a:t> </a:t>
            </a:r>
            <a:r>
              <a:rPr lang="sk-SK" sz="1800" dirty="0" err="1">
                <a:solidFill>
                  <a:schemeClr val="tx1"/>
                </a:solidFill>
              </a:rPr>
              <a:t>igazolás</a:t>
            </a:r>
            <a:r>
              <a:rPr lang="sk-SK" sz="1800" dirty="0">
                <a:solidFill>
                  <a:schemeClr val="tx1"/>
                </a:solidFill>
              </a:rPr>
              <a:t> </a:t>
            </a:r>
            <a:r>
              <a:rPr lang="sk-SK" sz="1800" dirty="0" err="1">
                <a:solidFill>
                  <a:schemeClr val="tx1"/>
                </a:solidFill>
              </a:rPr>
              <a:t>és</a:t>
            </a:r>
            <a:r>
              <a:rPr lang="sk-SK" sz="1800" dirty="0">
                <a:solidFill>
                  <a:schemeClr val="tx1"/>
                </a:solidFill>
              </a:rPr>
              <a:t> </a:t>
            </a:r>
            <a:r>
              <a:rPr lang="sk-SK" sz="1800" dirty="0" err="1">
                <a:solidFill>
                  <a:schemeClr val="tx1"/>
                </a:solidFill>
              </a:rPr>
              <a:t>fizetési</a:t>
            </a:r>
            <a:r>
              <a:rPr lang="sk-SK" sz="1800" dirty="0">
                <a:solidFill>
                  <a:schemeClr val="tx1"/>
                </a:solidFill>
              </a:rPr>
              <a:t> </a:t>
            </a:r>
            <a:r>
              <a:rPr lang="sk-SK" sz="1800" dirty="0" err="1">
                <a:solidFill>
                  <a:schemeClr val="tx1"/>
                </a:solidFill>
              </a:rPr>
              <a:t>igazolás</a:t>
            </a:r>
            <a:endParaRPr lang="sk-SK" sz="1800" dirty="0">
              <a:solidFill>
                <a:schemeClr val="tx1"/>
              </a:solidFill>
            </a:endParaRPr>
          </a:p>
          <a:p>
            <a:r>
              <a:rPr lang="sk-SK" sz="1800" dirty="0">
                <a:solidFill>
                  <a:schemeClr val="tx1"/>
                </a:solidFill>
              </a:rPr>
              <a:t>6.	</a:t>
            </a:r>
            <a:r>
              <a:rPr lang="sk-SK" sz="1800" dirty="0" err="1">
                <a:solidFill>
                  <a:schemeClr val="tx1"/>
                </a:solidFill>
              </a:rPr>
              <a:t>Utazási</a:t>
            </a:r>
            <a:r>
              <a:rPr lang="sk-SK" sz="1800" dirty="0">
                <a:solidFill>
                  <a:schemeClr val="tx1"/>
                </a:solidFill>
              </a:rPr>
              <a:t> </a:t>
            </a:r>
            <a:r>
              <a:rPr lang="sk-SK" sz="1800" dirty="0" err="1">
                <a:solidFill>
                  <a:schemeClr val="tx1"/>
                </a:solidFill>
              </a:rPr>
              <a:t>biztosítás</a:t>
            </a:r>
            <a:r>
              <a:rPr lang="sk-SK" sz="1800" dirty="0">
                <a:solidFill>
                  <a:schemeClr val="tx1"/>
                </a:solidFill>
              </a:rPr>
              <a:t>, </a:t>
            </a:r>
            <a:r>
              <a:rPr lang="sk-SK" sz="1800" dirty="0" err="1">
                <a:solidFill>
                  <a:schemeClr val="tx1"/>
                </a:solidFill>
              </a:rPr>
              <a:t>fizetési</a:t>
            </a:r>
            <a:r>
              <a:rPr lang="sk-SK" sz="1800" dirty="0">
                <a:solidFill>
                  <a:schemeClr val="tx1"/>
                </a:solidFill>
              </a:rPr>
              <a:t> </a:t>
            </a:r>
            <a:r>
              <a:rPr lang="sk-SK" sz="1800" dirty="0" err="1">
                <a:solidFill>
                  <a:schemeClr val="tx1"/>
                </a:solidFill>
              </a:rPr>
              <a:t>igazolás</a:t>
            </a:r>
            <a:endParaRPr lang="sk-SK" sz="1800" dirty="0">
              <a:solidFill>
                <a:schemeClr val="tx1"/>
              </a:solidFill>
            </a:endParaRPr>
          </a:p>
          <a:p>
            <a:r>
              <a:rPr lang="sk-SK" sz="1800" dirty="0">
                <a:solidFill>
                  <a:schemeClr val="tx1"/>
                </a:solidFill>
              </a:rPr>
              <a:t>7.	</a:t>
            </a:r>
            <a:r>
              <a:rPr lang="sk-SK" sz="1800" dirty="0" err="1">
                <a:solidFill>
                  <a:schemeClr val="tx1"/>
                </a:solidFill>
              </a:rPr>
              <a:t>Úti</a:t>
            </a:r>
            <a:r>
              <a:rPr lang="sk-SK" sz="1800" dirty="0">
                <a:solidFill>
                  <a:schemeClr val="tx1"/>
                </a:solidFill>
              </a:rPr>
              <a:t> </a:t>
            </a:r>
            <a:r>
              <a:rPr lang="sk-SK" sz="1800" dirty="0" err="1">
                <a:solidFill>
                  <a:schemeClr val="tx1"/>
                </a:solidFill>
              </a:rPr>
              <a:t>jelentés</a:t>
            </a:r>
            <a:r>
              <a:rPr lang="sk-SK" sz="1800" dirty="0">
                <a:solidFill>
                  <a:schemeClr val="tx1"/>
                </a:solidFill>
              </a:rPr>
              <a:t> </a:t>
            </a:r>
            <a:r>
              <a:rPr lang="sk-SK" sz="1800" dirty="0" err="1">
                <a:solidFill>
                  <a:schemeClr val="tx1"/>
                </a:solidFill>
              </a:rPr>
              <a:t>az</a:t>
            </a:r>
            <a:r>
              <a:rPr lang="sk-SK" sz="1800" dirty="0">
                <a:solidFill>
                  <a:schemeClr val="tx1"/>
                </a:solidFill>
              </a:rPr>
              <a:t> </a:t>
            </a:r>
            <a:r>
              <a:rPr lang="sk-SK" sz="1800" dirty="0" err="1">
                <a:solidFill>
                  <a:schemeClr val="tx1"/>
                </a:solidFill>
              </a:rPr>
              <a:t>utazó</a:t>
            </a:r>
            <a:r>
              <a:rPr lang="sk-SK" sz="1800" dirty="0">
                <a:solidFill>
                  <a:schemeClr val="tx1"/>
                </a:solidFill>
              </a:rPr>
              <a:t> </a:t>
            </a:r>
            <a:r>
              <a:rPr lang="sk-SK" sz="1800" dirty="0" err="1">
                <a:solidFill>
                  <a:schemeClr val="tx1"/>
                </a:solidFill>
              </a:rPr>
              <a:t>személy</a:t>
            </a:r>
            <a:r>
              <a:rPr lang="sk-SK" sz="1800" dirty="0">
                <a:solidFill>
                  <a:schemeClr val="tx1"/>
                </a:solidFill>
              </a:rPr>
              <a:t> </a:t>
            </a:r>
            <a:r>
              <a:rPr lang="sk-SK" sz="1800" dirty="0" err="1">
                <a:solidFill>
                  <a:schemeClr val="tx1"/>
                </a:solidFill>
              </a:rPr>
              <a:t>által</a:t>
            </a:r>
            <a:r>
              <a:rPr lang="sk-SK" sz="1800" dirty="0">
                <a:solidFill>
                  <a:schemeClr val="tx1"/>
                </a:solidFill>
              </a:rPr>
              <a:t> </a:t>
            </a:r>
            <a:r>
              <a:rPr lang="sk-SK" sz="1800" dirty="0" err="1">
                <a:solidFill>
                  <a:schemeClr val="tx1"/>
                </a:solidFill>
              </a:rPr>
              <a:t>aláírva</a:t>
            </a:r>
            <a:r>
              <a:rPr lang="sk-SK" sz="1800" dirty="0">
                <a:solidFill>
                  <a:schemeClr val="tx1"/>
                </a:solidFill>
              </a:rPr>
              <a:t> (</a:t>
            </a:r>
            <a:r>
              <a:rPr lang="sk-SK" sz="1800" dirty="0" err="1">
                <a:solidFill>
                  <a:schemeClr val="tx1"/>
                </a:solidFill>
              </a:rPr>
              <a:t>belföldi</a:t>
            </a:r>
            <a:r>
              <a:rPr lang="sk-SK" sz="1800" dirty="0">
                <a:solidFill>
                  <a:schemeClr val="tx1"/>
                </a:solidFill>
              </a:rPr>
              <a:t> </a:t>
            </a:r>
            <a:r>
              <a:rPr lang="sk-SK" sz="1800" dirty="0" err="1">
                <a:solidFill>
                  <a:schemeClr val="tx1"/>
                </a:solidFill>
              </a:rPr>
              <a:t>és</a:t>
            </a:r>
            <a:r>
              <a:rPr lang="sk-SK" sz="1800" dirty="0">
                <a:solidFill>
                  <a:schemeClr val="tx1"/>
                </a:solidFill>
              </a:rPr>
              <a:t> </a:t>
            </a:r>
            <a:r>
              <a:rPr lang="sk-SK" sz="1800" dirty="0" err="1">
                <a:solidFill>
                  <a:schemeClr val="tx1"/>
                </a:solidFill>
              </a:rPr>
              <a:t>külföldi</a:t>
            </a:r>
            <a:r>
              <a:rPr lang="sk-SK" sz="1800" dirty="0">
                <a:solidFill>
                  <a:schemeClr val="tx1"/>
                </a:solidFill>
              </a:rPr>
              <a:t> </a:t>
            </a:r>
            <a:r>
              <a:rPr lang="sk-SK" sz="1800" dirty="0" err="1">
                <a:solidFill>
                  <a:schemeClr val="tx1"/>
                </a:solidFill>
              </a:rPr>
              <a:t>utaknál</a:t>
            </a:r>
            <a:r>
              <a:rPr lang="sk-SK" sz="1800" dirty="0">
                <a:solidFill>
                  <a:schemeClr val="tx1"/>
                </a:solidFill>
              </a:rPr>
              <a:t> </a:t>
            </a:r>
            <a:r>
              <a:rPr lang="sk-SK" sz="1800" dirty="0" err="1">
                <a:solidFill>
                  <a:schemeClr val="tx1"/>
                </a:solidFill>
              </a:rPr>
              <a:t>is</a:t>
            </a:r>
            <a:r>
              <a:rPr lang="sk-SK" sz="1800" dirty="0">
                <a:solidFill>
                  <a:schemeClr val="tx1"/>
                </a:solidFill>
              </a:rPr>
              <a:t> 	</a:t>
            </a:r>
            <a:r>
              <a:rPr lang="sk-SK" sz="1800" dirty="0" err="1">
                <a:solidFill>
                  <a:schemeClr val="tx1"/>
                </a:solidFill>
              </a:rPr>
              <a:t>csatolni</a:t>
            </a:r>
            <a:r>
              <a:rPr lang="sk-SK" sz="1800" dirty="0">
                <a:solidFill>
                  <a:schemeClr val="tx1"/>
                </a:solidFill>
              </a:rPr>
              <a:t> </a:t>
            </a:r>
            <a:r>
              <a:rPr lang="sk-SK" sz="1800" dirty="0" err="1">
                <a:solidFill>
                  <a:schemeClr val="tx1"/>
                </a:solidFill>
              </a:rPr>
              <a:t>kell</a:t>
            </a:r>
            <a:r>
              <a:rPr lang="sk-SK" sz="1800" dirty="0">
                <a:solidFill>
                  <a:schemeClr val="tx1"/>
                </a:solidFill>
              </a:rPr>
              <a:t>), </a:t>
            </a:r>
            <a:r>
              <a:rPr lang="sk-SK" sz="1800" dirty="0" err="1">
                <a:solidFill>
                  <a:schemeClr val="tx1"/>
                </a:solidFill>
              </a:rPr>
              <a:t>amely</a:t>
            </a:r>
            <a:r>
              <a:rPr lang="sk-SK" sz="1800" dirty="0">
                <a:solidFill>
                  <a:schemeClr val="tx1"/>
                </a:solidFill>
              </a:rPr>
              <a:t> </a:t>
            </a:r>
            <a:r>
              <a:rPr lang="sk-SK" sz="1800" dirty="0" err="1">
                <a:solidFill>
                  <a:schemeClr val="tx1"/>
                </a:solidFill>
              </a:rPr>
              <a:t>tartalmazza</a:t>
            </a:r>
            <a:r>
              <a:rPr lang="sk-SK" sz="1800" dirty="0">
                <a:solidFill>
                  <a:schemeClr val="tx1"/>
                </a:solidFill>
              </a:rPr>
              <a:t> a </a:t>
            </a:r>
            <a:r>
              <a:rPr lang="sk-SK" sz="1800" dirty="0" err="1">
                <a:solidFill>
                  <a:schemeClr val="tx1"/>
                </a:solidFill>
              </a:rPr>
              <a:t>meghívót</a:t>
            </a:r>
            <a:r>
              <a:rPr lang="sk-SK" sz="1800" dirty="0">
                <a:solidFill>
                  <a:schemeClr val="tx1"/>
                </a:solidFill>
              </a:rPr>
              <a:t> </a:t>
            </a:r>
            <a:r>
              <a:rPr lang="sk-SK" sz="1800" dirty="0" err="1">
                <a:solidFill>
                  <a:schemeClr val="tx1"/>
                </a:solidFill>
              </a:rPr>
              <a:t>és</a:t>
            </a:r>
            <a:r>
              <a:rPr lang="sk-SK" sz="1800" dirty="0">
                <a:solidFill>
                  <a:schemeClr val="tx1"/>
                </a:solidFill>
              </a:rPr>
              <a:t> a </a:t>
            </a:r>
            <a:r>
              <a:rPr lang="sk-SK" sz="1800" dirty="0" err="1">
                <a:solidFill>
                  <a:schemeClr val="tx1"/>
                </a:solidFill>
              </a:rPr>
              <a:t>programot</a:t>
            </a:r>
            <a:r>
              <a:rPr lang="sk-SK" sz="1800" dirty="0">
                <a:solidFill>
                  <a:schemeClr val="tx1"/>
                </a:solidFill>
              </a:rPr>
              <a:t>.                                                  </a:t>
            </a:r>
          </a:p>
          <a:p>
            <a:r>
              <a:rPr lang="sk-SK" sz="1800" dirty="0">
                <a:solidFill>
                  <a:schemeClr val="tx1"/>
                </a:solidFill>
              </a:rPr>
              <a:t>8.	</a:t>
            </a:r>
            <a:r>
              <a:rPr lang="sk-SK" sz="1800" dirty="0" err="1">
                <a:solidFill>
                  <a:schemeClr val="tx1"/>
                </a:solidFill>
              </a:rPr>
              <a:t>Munkáltató</a:t>
            </a:r>
            <a:r>
              <a:rPr lang="sk-SK" sz="1800" dirty="0">
                <a:solidFill>
                  <a:schemeClr val="tx1"/>
                </a:solidFill>
              </a:rPr>
              <a:t> </a:t>
            </a:r>
            <a:r>
              <a:rPr lang="sk-SK" sz="1800" dirty="0" err="1">
                <a:solidFill>
                  <a:schemeClr val="tx1"/>
                </a:solidFill>
              </a:rPr>
              <a:t>és</a:t>
            </a:r>
            <a:r>
              <a:rPr lang="sk-SK" sz="1800" dirty="0">
                <a:solidFill>
                  <a:schemeClr val="tx1"/>
                </a:solidFill>
              </a:rPr>
              <a:t> </a:t>
            </a:r>
            <a:r>
              <a:rPr lang="sk-SK" sz="1800" dirty="0" err="1">
                <a:solidFill>
                  <a:schemeClr val="tx1"/>
                </a:solidFill>
              </a:rPr>
              <a:t>munkavállaló</a:t>
            </a:r>
            <a:r>
              <a:rPr lang="sk-SK" sz="1800" dirty="0">
                <a:solidFill>
                  <a:schemeClr val="tx1"/>
                </a:solidFill>
              </a:rPr>
              <a:t> </a:t>
            </a:r>
            <a:r>
              <a:rPr lang="sk-SK" sz="1800" dirty="0" err="1">
                <a:solidFill>
                  <a:schemeClr val="tx1"/>
                </a:solidFill>
              </a:rPr>
              <a:t>közötti</a:t>
            </a:r>
            <a:r>
              <a:rPr lang="sk-SK" sz="1800" dirty="0">
                <a:solidFill>
                  <a:schemeClr val="tx1"/>
                </a:solidFill>
              </a:rPr>
              <a:t> </a:t>
            </a:r>
            <a:r>
              <a:rPr lang="sk-SK" sz="1800" dirty="0" err="1">
                <a:solidFill>
                  <a:schemeClr val="tx1"/>
                </a:solidFill>
              </a:rPr>
              <a:t>megállapodás</a:t>
            </a:r>
            <a:r>
              <a:rPr lang="sk-SK" sz="1800" dirty="0">
                <a:solidFill>
                  <a:schemeClr val="tx1"/>
                </a:solidFill>
              </a:rPr>
              <a:t> </a:t>
            </a:r>
            <a:r>
              <a:rPr lang="sk-SK" sz="1800" dirty="0" err="1">
                <a:solidFill>
                  <a:schemeClr val="tx1"/>
                </a:solidFill>
              </a:rPr>
              <a:t>saját</a:t>
            </a:r>
            <a:r>
              <a:rPr lang="sk-SK" sz="1800" dirty="0">
                <a:solidFill>
                  <a:schemeClr val="tx1"/>
                </a:solidFill>
              </a:rPr>
              <a:t> </a:t>
            </a:r>
            <a:r>
              <a:rPr lang="sk-SK" sz="1800" dirty="0" err="1">
                <a:solidFill>
                  <a:schemeClr val="tx1"/>
                </a:solidFill>
              </a:rPr>
              <a:t>gépkocsi</a:t>
            </a:r>
            <a:r>
              <a:rPr lang="sk-SK" sz="1800" dirty="0">
                <a:solidFill>
                  <a:schemeClr val="tx1"/>
                </a:solidFill>
              </a:rPr>
              <a:t> 	</a:t>
            </a:r>
            <a:r>
              <a:rPr lang="sk-SK" sz="1800" dirty="0" err="1">
                <a:solidFill>
                  <a:schemeClr val="tx1"/>
                </a:solidFill>
              </a:rPr>
              <a:t>használata</a:t>
            </a:r>
            <a:r>
              <a:rPr lang="sk-SK" sz="1800" dirty="0">
                <a:solidFill>
                  <a:schemeClr val="tx1"/>
                </a:solidFill>
              </a:rPr>
              <a:t> </a:t>
            </a:r>
            <a:r>
              <a:rPr lang="sk-SK" sz="1800" dirty="0" err="1">
                <a:solidFill>
                  <a:schemeClr val="tx1"/>
                </a:solidFill>
              </a:rPr>
              <a:t>esetén</a:t>
            </a:r>
            <a:endParaRPr lang="sk-SK" sz="1800" dirty="0">
              <a:solidFill>
                <a:schemeClr val="tx1"/>
              </a:solidFill>
            </a:endParaRPr>
          </a:p>
          <a:p>
            <a:r>
              <a:rPr lang="sk-SK" sz="1800" dirty="0">
                <a:solidFill>
                  <a:schemeClr val="tx1"/>
                </a:solidFill>
              </a:rPr>
              <a:t>9.	</a:t>
            </a:r>
            <a:r>
              <a:rPr lang="sk-SK" sz="1800" dirty="0" err="1">
                <a:solidFill>
                  <a:schemeClr val="tx1"/>
                </a:solidFill>
              </a:rPr>
              <a:t>gépkocsi</a:t>
            </a:r>
            <a:r>
              <a:rPr lang="sk-SK" sz="1800" dirty="0">
                <a:solidFill>
                  <a:schemeClr val="tx1"/>
                </a:solidFill>
              </a:rPr>
              <a:t> </a:t>
            </a:r>
            <a:r>
              <a:rPr lang="sk-SK" sz="1800" dirty="0" err="1">
                <a:solidFill>
                  <a:schemeClr val="tx1"/>
                </a:solidFill>
              </a:rPr>
              <a:t>elszámolás</a:t>
            </a:r>
            <a:r>
              <a:rPr lang="sk-SK" sz="1800" dirty="0">
                <a:solidFill>
                  <a:schemeClr val="tx1"/>
                </a:solidFill>
              </a:rPr>
              <a:t> (a </a:t>
            </a:r>
            <a:r>
              <a:rPr lang="sk-SK" sz="1800" dirty="0" err="1">
                <a:solidFill>
                  <a:schemeClr val="tx1"/>
                </a:solidFill>
              </a:rPr>
              <a:t>vezetői</a:t>
            </a:r>
            <a:r>
              <a:rPr lang="sk-SK" sz="1800" dirty="0">
                <a:solidFill>
                  <a:schemeClr val="tx1"/>
                </a:solidFill>
              </a:rPr>
              <a:t> </a:t>
            </a:r>
            <a:r>
              <a:rPr lang="sk-SK" sz="1800" dirty="0" err="1">
                <a:solidFill>
                  <a:schemeClr val="tx1"/>
                </a:solidFill>
              </a:rPr>
              <a:t>napló</a:t>
            </a:r>
            <a:r>
              <a:rPr lang="sk-SK" sz="1800" dirty="0">
                <a:solidFill>
                  <a:schemeClr val="tx1"/>
                </a:solidFill>
              </a:rPr>
              <a:t> </a:t>
            </a:r>
            <a:r>
              <a:rPr lang="sk-SK" sz="1800" dirty="0" err="1">
                <a:solidFill>
                  <a:schemeClr val="tx1"/>
                </a:solidFill>
              </a:rPr>
              <a:t>másolata</a:t>
            </a:r>
            <a:r>
              <a:rPr lang="sk-SK" sz="1800" dirty="0">
                <a:solidFill>
                  <a:schemeClr val="tx1"/>
                </a:solidFill>
              </a:rPr>
              <a:t>),</a:t>
            </a:r>
          </a:p>
          <a:p>
            <a:r>
              <a:rPr lang="sk-SK" sz="1800" dirty="0">
                <a:solidFill>
                  <a:schemeClr val="tx1"/>
                </a:solidFill>
              </a:rPr>
              <a:t>10.	</a:t>
            </a:r>
            <a:r>
              <a:rPr lang="sk-SK" sz="1800" dirty="0" err="1">
                <a:solidFill>
                  <a:schemeClr val="tx1"/>
                </a:solidFill>
              </a:rPr>
              <a:t>üzemanyag</a:t>
            </a:r>
            <a:r>
              <a:rPr lang="sk-SK" sz="1800" dirty="0">
                <a:solidFill>
                  <a:schemeClr val="tx1"/>
                </a:solidFill>
              </a:rPr>
              <a:t> </a:t>
            </a:r>
            <a:r>
              <a:rPr lang="sk-SK" sz="1800" dirty="0" err="1">
                <a:solidFill>
                  <a:schemeClr val="tx1"/>
                </a:solidFill>
              </a:rPr>
              <a:t>vásárlásának</a:t>
            </a:r>
            <a:r>
              <a:rPr lang="sk-SK" sz="1800" dirty="0">
                <a:solidFill>
                  <a:schemeClr val="tx1"/>
                </a:solidFill>
              </a:rPr>
              <a:t> </a:t>
            </a:r>
            <a:r>
              <a:rPr lang="sk-SK" sz="1800" dirty="0" err="1">
                <a:solidFill>
                  <a:schemeClr val="tx1"/>
                </a:solidFill>
              </a:rPr>
              <a:t>igazolása</a:t>
            </a:r>
            <a:r>
              <a:rPr lang="sk-SK" sz="1800" dirty="0">
                <a:solidFill>
                  <a:schemeClr val="tx1"/>
                </a:solidFill>
              </a:rPr>
              <a:t>,</a:t>
            </a:r>
          </a:p>
          <a:p>
            <a:r>
              <a:rPr lang="sk-SK" sz="1800" dirty="0">
                <a:solidFill>
                  <a:schemeClr val="tx1"/>
                </a:solidFill>
              </a:rPr>
              <a:t>11.	</a:t>
            </a:r>
            <a:r>
              <a:rPr lang="sk-SK" sz="1800" dirty="0" err="1">
                <a:solidFill>
                  <a:schemeClr val="tx1"/>
                </a:solidFill>
              </a:rPr>
              <a:t>Vezetői</a:t>
            </a:r>
            <a:r>
              <a:rPr lang="sk-SK" sz="1800" dirty="0">
                <a:solidFill>
                  <a:schemeClr val="tx1"/>
                </a:solidFill>
              </a:rPr>
              <a:t> </a:t>
            </a:r>
            <a:r>
              <a:rPr lang="sk-SK" sz="1800" dirty="0" err="1">
                <a:solidFill>
                  <a:schemeClr val="tx1"/>
                </a:solidFill>
              </a:rPr>
              <a:t>napló</a:t>
            </a:r>
            <a:endParaRPr lang="sk-SK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3098909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E4CAE750-C15F-48C1-9FDD-FBC9DF5363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70012" y="2024632"/>
            <a:ext cx="8915400" cy="3097974"/>
          </a:xfrm>
        </p:spPr>
        <p:txBody>
          <a:bodyPr>
            <a:normAutofit/>
          </a:bodyPr>
          <a:lstStyle/>
          <a:p>
            <a:endParaRPr lang="sk-SK" dirty="0"/>
          </a:p>
          <a:p>
            <a:pPr algn="just"/>
            <a:r>
              <a:rPr lang="hu-HU" dirty="0"/>
              <a:t>A külső szakértői és szolgáltatási költségek szerződés vagy írásbeli megállapodás alapján, és számla, illetve a teljesítésigazolás ellenében azon külső szakértők és szolgáltatók részére fizetett díj, akik alvállalkozókként kaptak megbízást bizonyos, a projekt végrehajtásához kapcsolódó feladatok, illetve tevékenységek elvégzésére.</a:t>
            </a:r>
            <a:endParaRPr lang="sk-SK" dirty="0"/>
          </a:p>
          <a:p>
            <a:pPr marL="0" indent="0">
              <a:buNone/>
            </a:pPr>
            <a:endParaRPr lang="sk-SK" dirty="0"/>
          </a:p>
          <a:p>
            <a:pPr marL="0" indent="0">
              <a:buNone/>
            </a:pPr>
            <a:endParaRPr lang="sk-SK" dirty="0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A7ACA123-8B1B-4066-ABA3-D2660AFD7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0012" y="425893"/>
            <a:ext cx="9423415" cy="862133"/>
          </a:xfrm>
          <a:solidFill>
            <a:schemeClr val="accent5">
              <a:lumMod val="40000"/>
              <a:lumOff val="60000"/>
            </a:schemeClr>
          </a:solidFill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hu-HU" b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Külső </a:t>
            </a:r>
            <a:r>
              <a:rPr lang="hu-HU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szakértők és szolgáltatók költségei</a:t>
            </a:r>
            <a:endParaRPr lang="sk-SK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95771759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>
            <a:extLst>
              <a:ext uri="{FF2B5EF4-FFF2-40B4-BE49-F238E27FC236}">
                <a16:creationId xmlns:a16="http://schemas.microsoft.com/office/drawing/2014/main" id="{E4C4585F-46E8-4A92-8EB6-7954D5D769A3}"/>
              </a:ext>
            </a:extLst>
          </p:cNvPr>
          <p:cNvSpPr txBox="1">
            <a:spLocks/>
          </p:cNvSpPr>
          <p:nvPr/>
        </p:nvSpPr>
        <p:spPr>
          <a:xfrm>
            <a:off x="1654085" y="357067"/>
            <a:ext cx="9554689" cy="577874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glow rad="1397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k-SK" sz="1900" b="1" u="sng" dirty="0" err="1">
                <a:solidFill>
                  <a:schemeClr val="tx1"/>
                </a:solidFill>
              </a:rPr>
              <a:t>Jogosult</a:t>
            </a:r>
            <a:r>
              <a:rPr lang="sk-SK" sz="1900" b="1" u="sng" dirty="0">
                <a:solidFill>
                  <a:schemeClr val="tx1"/>
                </a:solidFill>
              </a:rPr>
              <a:t> </a:t>
            </a:r>
            <a:r>
              <a:rPr lang="sk-SK" sz="1900" b="1" u="sng" dirty="0" err="1">
                <a:solidFill>
                  <a:schemeClr val="tx1"/>
                </a:solidFill>
              </a:rPr>
              <a:t>költségek</a:t>
            </a:r>
            <a:endParaRPr lang="sk-SK" sz="1900" b="1" u="sng" dirty="0">
              <a:solidFill>
                <a:schemeClr val="tx1"/>
              </a:solidFill>
            </a:endParaRPr>
          </a:p>
          <a:p>
            <a:endParaRPr lang="sk-SK" sz="1900" b="1" u="sng" dirty="0">
              <a:solidFill>
                <a:schemeClr val="tx1"/>
              </a:solidFill>
            </a:endParaRPr>
          </a:p>
          <a:p>
            <a:endParaRPr lang="sk-SK" sz="1900" b="1" u="sng" dirty="0">
              <a:solidFill>
                <a:schemeClr val="tx1"/>
              </a:solidFill>
            </a:endParaRPr>
          </a:p>
          <a:p>
            <a:pPr marL="342900" indent="-342900">
              <a:buAutoNum type="arabicPeriod"/>
            </a:pPr>
            <a:r>
              <a:rPr lang="hu-HU" sz="1800" dirty="0"/>
              <a:t>tanulmányok, kutatások vagy felmérések készítése;</a:t>
            </a:r>
          </a:p>
          <a:p>
            <a:pPr marL="342900" indent="-342900">
              <a:buAutoNum type="arabicPeriod"/>
            </a:pPr>
            <a:endParaRPr lang="hu-HU" sz="1800" dirty="0"/>
          </a:p>
          <a:p>
            <a:pPr marL="342900" indent="-342900">
              <a:buAutoNum type="arabicPeriod"/>
            </a:pPr>
            <a:r>
              <a:rPr lang="hu-HU" sz="1800" dirty="0"/>
              <a:t>képzések (pl. helyszín és oktatók biztosítása</a:t>
            </a:r>
            <a:r>
              <a:rPr lang="sk-SK" sz="1800" dirty="0"/>
              <a:t>);</a:t>
            </a:r>
          </a:p>
          <a:p>
            <a:pPr marL="342900" indent="-342900">
              <a:buAutoNum type="arabicPeriod"/>
            </a:pPr>
            <a:endParaRPr lang="sk-SK" sz="1800" dirty="0"/>
          </a:p>
          <a:p>
            <a:pPr marL="342900" indent="-342900">
              <a:buAutoNum type="arabicPeriod"/>
            </a:pPr>
            <a:r>
              <a:rPr lang="hu-HU" sz="1800" dirty="0"/>
              <a:t>előadók, oktatók és szakértők tiszteletdíjával kapcsolatos költségek;</a:t>
            </a:r>
          </a:p>
          <a:p>
            <a:pPr marL="342900" indent="-342900">
              <a:buAutoNum type="arabicPeriod"/>
            </a:pPr>
            <a:endParaRPr lang="sk-SK" sz="1800" dirty="0"/>
          </a:p>
          <a:p>
            <a:pPr marL="342900" indent="-342900">
              <a:buAutoNum type="arabicPeriod"/>
            </a:pPr>
            <a:r>
              <a:rPr lang="hu-HU" sz="1800" dirty="0"/>
              <a:t>fordítás és tolmácsolás; </a:t>
            </a:r>
            <a:r>
              <a:rPr lang="sk-SK" sz="1800" dirty="0" err="1"/>
              <a:t>nem</a:t>
            </a:r>
            <a:r>
              <a:rPr lang="sk-SK" sz="1800" dirty="0"/>
              <a:t> </a:t>
            </a:r>
            <a:r>
              <a:rPr lang="sk-SK" sz="1800" dirty="0" err="1"/>
              <a:t>haladhatják</a:t>
            </a:r>
            <a:r>
              <a:rPr lang="sk-SK" sz="1800" dirty="0"/>
              <a:t> </a:t>
            </a:r>
            <a:r>
              <a:rPr lang="sk-SK" sz="1800" dirty="0" err="1"/>
              <a:t>meg</a:t>
            </a:r>
            <a:r>
              <a:rPr lang="sk-SK" sz="1800" dirty="0"/>
              <a:t> a </a:t>
            </a:r>
            <a:r>
              <a:rPr lang="sk-SK" sz="1800" dirty="0" err="1"/>
              <a:t>bruttó</a:t>
            </a:r>
            <a:r>
              <a:rPr lang="sk-SK" sz="1800" dirty="0"/>
              <a:t> 500 </a:t>
            </a:r>
            <a:r>
              <a:rPr lang="sk-SK" sz="1800" dirty="0" err="1"/>
              <a:t>eurót</a:t>
            </a:r>
            <a:r>
              <a:rPr lang="sk-SK" sz="1800" dirty="0"/>
              <a:t> </a:t>
            </a:r>
            <a:r>
              <a:rPr lang="sk-SK" sz="1800" dirty="0" err="1"/>
              <a:t>egy</a:t>
            </a:r>
            <a:r>
              <a:rPr lang="sk-SK" sz="1800" dirty="0"/>
              <a:t> </a:t>
            </a:r>
            <a:r>
              <a:rPr lang="sk-SK" sz="1800" dirty="0" err="1"/>
              <a:t>projektpartnerre</a:t>
            </a:r>
            <a:r>
              <a:rPr lang="sk-SK" sz="1800" dirty="0"/>
              <a:t> </a:t>
            </a:r>
            <a:r>
              <a:rPr lang="sk-SK" sz="1800" dirty="0" err="1"/>
              <a:t>számítva</a:t>
            </a:r>
            <a:r>
              <a:rPr lang="sk-SK" sz="1800" dirty="0"/>
              <a:t>;</a:t>
            </a:r>
          </a:p>
          <a:p>
            <a:pPr marL="342900" indent="-342900">
              <a:buAutoNum type="arabicPeriod"/>
            </a:pPr>
            <a:endParaRPr lang="sk-SK" sz="1800" dirty="0"/>
          </a:p>
          <a:p>
            <a:pPr marL="342900" indent="-342900">
              <a:buAutoNum type="arabicPeriod"/>
            </a:pPr>
            <a:r>
              <a:rPr lang="hu-HU" sz="1800" dirty="0"/>
              <a:t>a projekt céljának szempontjából releváns weboldalak és IT rendszerek, modulok implementálása, fejlesztése, módosítása és frissítése;</a:t>
            </a:r>
          </a:p>
          <a:p>
            <a:pPr marL="342900" indent="-342900">
              <a:buAutoNum type="arabicPeriod"/>
            </a:pPr>
            <a:endParaRPr lang="hu-HU" sz="1800" dirty="0"/>
          </a:p>
          <a:p>
            <a:pPr marL="342900" indent="-342900">
              <a:buAutoNum type="arabicPeriod"/>
            </a:pPr>
            <a:r>
              <a:rPr lang="hu-HU" sz="1800" dirty="0"/>
              <a:t>valamilyen tevékenységhez vagy együttműködési </a:t>
            </a:r>
            <a:r>
              <a:rPr lang="hu-HU" sz="1800" dirty="0" err="1"/>
              <a:t>programmhoz</a:t>
            </a:r>
            <a:r>
              <a:rPr lang="hu-HU" sz="1800" dirty="0"/>
              <a:t> mint olyanhoz kapcsolódó promóció, kommunikáció, PR vagy tájékoztatási feladatok elvégzése; </a:t>
            </a:r>
            <a:endParaRPr lang="sk-SK" sz="1800" dirty="0"/>
          </a:p>
          <a:p>
            <a:r>
              <a:rPr lang="sk-SK" sz="1800" dirty="0">
                <a:solidFill>
                  <a:schemeClr val="tx1"/>
                </a:solidFill>
              </a:rPr>
              <a:t> </a:t>
            </a:r>
          </a:p>
          <a:p>
            <a:endParaRPr lang="sk-SK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2082288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0A2B57AD-8492-47D7-BEA0-B5A20396A4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Európske zoskupenie územnej spolupráce Via Carpatia s ručením obmedzeným, Nám. Maratónu mieru 1, 042 66 Košice</a:t>
            </a:r>
            <a:endParaRPr lang="en-US" dirty="0"/>
          </a:p>
        </p:txBody>
      </p:sp>
      <p:sp>
        <p:nvSpPr>
          <p:cNvPr id="5" name="Obdĺžnik 4">
            <a:extLst>
              <a:ext uri="{FF2B5EF4-FFF2-40B4-BE49-F238E27FC236}">
                <a16:creationId xmlns:a16="http://schemas.microsoft.com/office/drawing/2014/main" id="{575A0D74-C06A-4178-BE4E-0401C591D38F}"/>
              </a:ext>
            </a:extLst>
          </p:cNvPr>
          <p:cNvSpPr/>
          <p:nvPr/>
        </p:nvSpPr>
        <p:spPr>
          <a:xfrm>
            <a:off x="1982789" y="25167"/>
            <a:ext cx="8679809" cy="675569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just"/>
            <a:r>
              <a:rPr lang="hu-HU" sz="1600" dirty="0">
                <a:solidFill>
                  <a:schemeClr val="accent1">
                    <a:lumMod val="75000"/>
                  </a:schemeClr>
                </a:solidFill>
              </a:rPr>
              <a:t>7. közbeszerzési eljárással kapcsolatos szolgáltatások </a:t>
            </a:r>
            <a:r>
              <a:rPr lang="sk-SK" sz="1600" dirty="0">
                <a:solidFill>
                  <a:schemeClr val="accent1">
                    <a:lumMod val="75000"/>
                  </a:schemeClr>
                </a:solidFill>
              </a:rPr>
              <a:t>a </a:t>
            </a:r>
            <a:r>
              <a:rPr lang="sk-SK" sz="1600" dirty="0" err="1">
                <a:solidFill>
                  <a:schemeClr val="accent1">
                    <a:lumMod val="75000"/>
                  </a:schemeClr>
                </a:solidFill>
              </a:rPr>
              <a:t>közbeszerzési</a:t>
            </a:r>
            <a:r>
              <a:rPr lang="sk-SK" sz="1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sk-SK" sz="1600" dirty="0" err="1">
                <a:solidFill>
                  <a:schemeClr val="accent1">
                    <a:lumMod val="75000"/>
                  </a:schemeClr>
                </a:solidFill>
              </a:rPr>
              <a:t>törvény</a:t>
            </a:r>
            <a:r>
              <a:rPr lang="sk-SK" sz="1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sk-SK" sz="1600" dirty="0" err="1">
                <a:solidFill>
                  <a:schemeClr val="accent1">
                    <a:lumMod val="75000"/>
                  </a:schemeClr>
                </a:solidFill>
              </a:rPr>
              <a:t>hatálya</a:t>
            </a:r>
            <a:r>
              <a:rPr lang="sk-SK" sz="1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sk-SK" sz="1600" dirty="0" err="1">
                <a:solidFill>
                  <a:schemeClr val="accent1">
                    <a:lumMod val="75000"/>
                  </a:schemeClr>
                </a:solidFill>
              </a:rPr>
              <a:t>alá</a:t>
            </a:r>
            <a:r>
              <a:rPr lang="sk-SK" sz="1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sk-SK" sz="1600" dirty="0" err="1">
                <a:solidFill>
                  <a:schemeClr val="accent1">
                    <a:lumMod val="75000"/>
                  </a:schemeClr>
                </a:solidFill>
              </a:rPr>
              <a:t>tartozó</a:t>
            </a:r>
            <a:r>
              <a:rPr lang="sk-SK" sz="1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sk-SK" sz="1600" dirty="0" err="1">
                <a:solidFill>
                  <a:schemeClr val="accent1">
                    <a:lumMod val="75000"/>
                  </a:schemeClr>
                </a:solidFill>
              </a:rPr>
              <a:t>összeg</a:t>
            </a:r>
            <a:r>
              <a:rPr lang="sk-SK" sz="1600" dirty="0">
                <a:solidFill>
                  <a:schemeClr val="accent1">
                    <a:lumMod val="75000"/>
                  </a:schemeClr>
                </a:solidFill>
              </a:rPr>
              <a:t> (a </a:t>
            </a:r>
            <a:r>
              <a:rPr lang="sk-SK" sz="1600" dirty="0" err="1">
                <a:solidFill>
                  <a:schemeClr val="accent1">
                    <a:lumMod val="75000"/>
                  </a:schemeClr>
                </a:solidFill>
              </a:rPr>
              <a:t>megrendelés</a:t>
            </a:r>
            <a:r>
              <a:rPr lang="sk-SK" sz="1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sk-SK" sz="1600" dirty="0" err="1">
                <a:solidFill>
                  <a:schemeClr val="accent1">
                    <a:lumMod val="75000"/>
                  </a:schemeClr>
                </a:solidFill>
              </a:rPr>
              <a:t>értékének</a:t>
            </a:r>
            <a:r>
              <a:rPr lang="sk-SK" sz="1600" dirty="0">
                <a:solidFill>
                  <a:schemeClr val="accent1">
                    <a:lumMod val="75000"/>
                  </a:schemeClr>
                </a:solidFill>
              </a:rPr>
              <a:t>) </a:t>
            </a:r>
            <a:r>
              <a:rPr lang="hu-HU" sz="1600" dirty="0">
                <a:solidFill>
                  <a:schemeClr val="accent1">
                    <a:lumMod val="75000"/>
                  </a:schemeClr>
                </a:solidFill>
              </a:rPr>
              <a:t>legfeljebb 1,5%-os arányban;</a:t>
            </a:r>
          </a:p>
          <a:p>
            <a:pPr algn="just"/>
            <a:endParaRPr lang="sk-SK" sz="1600" dirty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r>
              <a:rPr lang="sk-SK" sz="1600" dirty="0">
                <a:solidFill>
                  <a:schemeClr val="accent1">
                    <a:lumMod val="75000"/>
                  </a:schemeClr>
                </a:solidFill>
              </a:rPr>
              <a:t>8. </a:t>
            </a:r>
            <a:r>
              <a:rPr lang="hu-HU" sz="1600" dirty="0">
                <a:solidFill>
                  <a:schemeClr val="accent1">
                    <a:lumMod val="75000"/>
                  </a:schemeClr>
                </a:solidFill>
              </a:rPr>
              <a:t>az események, rendezvények vagy találkozók megszervezésével vagy megvalósításával kapcsolatos szolgáltatások (ideértve a terembérleti díjakat, vendéglátást, étkeztetést, tolmácsolást, fordítást, program biztosítását);</a:t>
            </a:r>
          </a:p>
          <a:p>
            <a:pPr algn="just"/>
            <a:endParaRPr lang="sk-SK" sz="1600" dirty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r>
              <a:rPr lang="sk-SK" sz="1600" dirty="0">
                <a:solidFill>
                  <a:schemeClr val="accent1">
                    <a:lumMod val="75000"/>
                  </a:schemeClr>
                </a:solidFill>
              </a:rPr>
              <a:t>9. </a:t>
            </a:r>
            <a:r>
              <a:rPr lang="hu-HU" sz="1600" dirty="0">
                <a:solidFill>
                  <a:schemeClr val="accent1">
                    <a:lumMod val="75000"/>
                  </a:schemeClr>
                </a:solidFill>
              </a:rPr>
              <a:t>rendezvényeken való részvétel (pl. regisztrációs díj); </a:t>
            </a:r>
          </a:p>
          <a:p>
            <a:pPr algn="just"/>
            <a:endParaRPr lang="sk-SK" sz="1600" dirty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r>
              <a:rPr lang="sk-SK" sz="1600" dirty="0">
                <a:solidFill>
                  <a:schemeClr val="accent1">
                    <a:lumMod val="75000"/>
                  </a:schemeClr>
                </a:solidFill>
              </a:rPr>
              <a:t>10. </a:t>
            </a:r>
            <a:r>
              <a:rPr lang="hu-HU" sz="1600" dirty="0">
                <a:solidFill>
                  <a:schemeClr val="accent1">
                    <a:lumMod val="75000"/>
                  </a:schemeClr>
                </a:solidFill>
              </a:rPr>
              <a:t>szellemi tulajdonjogok; </a:t>
            </a:r>
          </a:p>
          <a:p>
            <a:pPr algn="just"/>
            <a:endParaRPr lang="sk-SK" sz="1600" dirty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r>
              <a:rPr lang="sk-SK" sz="1600" dirty="0">
                <a:solidFill>
                  <a:schemeClr val="accent1">
                    <a:lumMod val="75000"/>
                  </a:schemeClr>
                </a:solidFill>
              </a:rPr>
              <a:t>11. </a:t>
            </a:r>
            <a:r>
              <a:rPr lang="hu-HU" sz="1600" dirty="0">
                <a:solidFill>
                  <a:schemeClr val="accent1">
                    <a:lumMod val="75000"/>
                  </a:schemeClr>
                </a:solidFill>
              </a:rPr>
              <a:t>külső szakértők, előadók és szolgáltatók utazási- és szállásköltsége </a:t>
            </a:r>
            <a:r>
              <a:rPr lang="sk-SK" sz="1600" dirty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sk-SK" sz="1600" dirty="0" err="1">
                <a:solidFill>
                  <a:schemeClr val="accent1">
                    <a:lumMod val="75000"/>
                  </a:schemeClr>
                </a:solidFill>
              </a:rPr>
              <a:t>amennyiben</a:t>
            </a:r>
            <a:r>
              <a:rPr lang="sk-SK" sz="1600" dirty="0">
                <a:solidFill>
                  <a:schemeClr val="accent1">
                    <a:lumMod val="75000"/>
                  </a:schemeClr>
                </a:solidFill>
              </a:rPr>
              <a:t> a </a:t>
            </a:r>
            <a:r>
              <a:rPr lang="sk-SK" sz="1600" dirty="0" err="1">
                <a:solidFill>
                  <a:schemeClr val="accent1">
                    <a:lumMod val="75000"/>
                  </a:schemeClr>
                </a:solidFill>
              </a:rPr>
              <a:t>velük</a:t>
            </a:r>
            <a:r>
              <a:rPr lang="sk-SK" sz="1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sk-SK" sz="1600" dirty="0" err="1">
                <a:solidFill>
                  <a:schemeClr val="accent1">
                    <a:lumMod val="75000"/>
                  </a:schemeClr>
                </a:solidFill>
              </a:rPr>
              <a:t>kötött</a:t>
            </a:r>
            <a:r>
              <a:rPr lang="sk-SK" sz="1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sk-SK" sz="1600" dirty="0" err="1">
                <a:solidFill>
                  <a:schemeClr val="accent1">
                    <a:lumMod val="75000"/>
                  </a:schemeClr>
                </a:solidFill>
              </a:rPr>
              <a:t>szerződés</a:t>
            </a:r>
            <a:r>
              <a:rPr lang="sk-SK" sz="1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sk-SK" sz="1600" dirty="0" err="1">
                <a:solidFill>
                  <a:schemeClr val="accent1">
                    <a:lumMod val="75000"/>
                  </a:schemeClr>
                </a:solidFill>
              </a:rPr>
              <a:t>tartalmaz</a:t>
            </a:r>
            <a:r>
              <a:rPr lang="sk-SK" sz="1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sk-SK" sz="1600" dirty="0" err="1">
                <a:solidFill>
                  <a:schemeClr val="accent1">
                    <a:lumMod val="75000"/>
                  </a:schemeClr>
                </a:solidFill>
              </a:rPr>
              <a:t>olyan</a:t>
            </a:r>
            <a:r>
              <a:rPr lang="sk-SK" sz="1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sk-SK" sz="1600" dirty="0" err="1">
                <a:solidFill>
                  <a:schemeClr val="accent1">
                    <a:lumMod val="75000"/>
                  </a:schemeClr>
                </a:solidFill>
              </a:rPr>
              <a:t>kitételt</a:t>
            </a:r>
            <a:r>
              <a:rPr lang="sk-SK" sz="1600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sk-SK" sz="1600" dirty="0" err="1">
                <a:solidFill>
                  <a:schemeClr val="accent1">
                    <a:lumMod val="75000"/>
                  </a:schemeClr>
                </a:solidFill>
              </a:rPr>
              <a:t>hogy</a:t>
            </a:r>
            <a:r>
              <a:rPr lang="sk-SK" sz="1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sk-SK" sz="1600" dirty="0" err="1">
                <a:solidFill>
                  <a:schemeClr val="accent1">
                    <a:lumMod val="75000"/>
                  </a:schemeClr>
                </a:solidFill>
              </a:rPr>
              <a:t>tiszteletdíjuk</a:t>
            </a:r>
            <a:r>
              <a:rPr lang="sk-SK" sz="1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sk-SK" sz="1600" dirty="0" err="1">
                <a:solidFill>
                  <a:schemeClr val="accent1">
                    <a:lumMod val="75000"/>
                  </a:schemeClr>
                </a:solidFill>
              </a:rPr>
              <a:t>nem</a:t>
            </a:r>
            <a:r>
              <a:rPr lang="sk-SK" sz="1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sk-SK" sz="1600" dirty="0" err="1">
                <a:solidFill>
                  <a:schemeClr val="accent1">
                    <a:lumMod val="75000"/>
                  </a:schemeClr>
                </a:solidFill>
              </a:rPr>
              <a:t>foglalja</a:t>
            </a:r>
            <a:r>
              <a:rPr lang="sk-SK" sz="1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sk-SK" sz="1600" dirty="0" err="1">
                <a:solidFill>
                  <a:schemeClr val="accent1">
                    <a:lumMod val="75000"/>
                  </a:schemeClr>
                </a:solidFill>
              </a:rPr>
              <a:t>magába</a:t>
            </a:r>
            <a:r>
              <a:rPr lang="sk-SK" sz="1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sk-SK" sz="1600" dirty="0" err="1">
                <a:solidFill>
                  <a:schemeClr val="accent1">
                    <a:lumMod val="75000"/>
                  </a:schemeClr>
                </a:solidFill>
              </a:rPr>
              <a:t>az</a:t>
            </a:r>
            <a:r>
              <a:rPr lang="sk-SK" sz="1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sk-SK" sz="1600" dirty="0" err="1">
                <a:solidFill>
                  <a:schemeClr val="accent1">
                    <a:lumMod val="75000"/>
                  </a:schemeClr>
                </a:solidFill>
              </a:rPr>
              <a:t>utazási</a:t>
            </a:r>
            <a:r>
              <a:rPr lang="sk-SK" sz="1600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sk-SK" sz="1600" dirty="0" err="1">
                <a:solidFill>
                  <a:schemeClr val="accent1">
                    <a:lumMod val="75000"/>
                  </a:schemeClr>
                </a:solidFill>
              </a:rPr>
              <a:t>stb</a:t>
            </a:r>
            <a:r>
              <a:rPr lang="sk-SK" sz="1600" dirty="0">
                <a:solidFill>
                  <a:schemeClr val="accent1">
                    <a:lumMod val="75000"/>
                  </a:schemeClr>
                </a:solidFill>
              </a:rPr>
              <a:t>. </a:t>
            </a:r>
            <a:r>
              <a:rPr lang="sk-SK" sz="1600" dirty="0" err="1">
                <a:solidFill>
                  <a:schemeClr val="accent1">
                    <a:lumMod val="75000"/>
                  </a:schemeClr>
                </a:solidFill>
              </a:rPr>
              <a:t>költségeket</a:t>
            </a:r>
            <a:r>
              <a:rPr lang="sk-SK" sz="1600" dirty="0">
                <a:solidFill>
                  <a:schemeClr val="accent1">
                    <a:lumMod val="75000"/>
                  </a:schemeClr>
                </a:solidFill>
              </a:rPr>
              <a:t>)</a:t>
            </a:r>
            <a:r>
              <a:rPr lang="hu-HU" sz="1600" dirty="0">
                <a:solidFill>
                  <a:schemeClr val="accent1">
                    <a:lumMod val="75000"/>
                  </a:schemeClr>
                </a:solidFill>
              </a:rPr>
              <a:t>; </a:t>
            </a:r>
          </a:p>
          <a:p>
            <a:pPr algn="just"/>
            <a:endParaRPr lang="sk-SK" sz="1600" dirty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r>
              <a:rPr lang="sk-SK" sz="1600" dirty="0">
                <a:solidFill>
                  <a:schemeClr val="accent1">
                    <a:lumMod val="75000"/>
                  </a:schemeClr>
                </a:solidFill>
              </a:rPr>
              <a:t>12. </a:t>
            </a:r>
            <a:r>
              <a:rPr lang="hu-HU" sz="1600" dirty="0">
                <a:solidFill>
                  <a:schemeClr val="accent1">
                    <a:lumMod val="75000"/>
                  </a:schemeClr>
                </a:solidFill>
              </a:rPr>
              <a:t>Jogi szaktanácsadás és közjegyzői szolgáltatások, műszaki és pénzügyi szakértők munkadíja, egyéb szaktanácsadás és könyvviteli szolgáltatások;</a:t>
            </a:r>
          </a:p>
          <a:p>
            <a:pPr algn="just"/>
            <a:endParaRPr lang="sk-SK" sz="1600" dirty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r>
              <a:rPr lang="hu-HU" sz="1600" dirty="0">
                <a:solidFill>
                  <a:schemeClr val="accent1">
                    <a:lumMod val="75000"/>
                  </a:schemeClr>
                </a:solidFill>
              </a:rPr>
              <a:t>13. A projekt végrehajtása érdekében más speciális feladatot ellátó szakértők és szolgáltatást nyújtók költségei;</a:t>
            </a:r>
          </a:p>
          <a:p>
            <a:pPr algn="just"/>
            <a:endParaRPr lang="sk-SK" sz="1600" dirty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r>
              <a:rPr lang="sk-SK" sz="1600" dirty="0">
                <a:solidFill>
                  <a:schemeClr val="accent1">
                    <a:lumMod val="75000"/>
                  </a:schemeClr>
                </a:solidFill>
              </a:rPr>
              <a:t>14. </a:t>
            </a:r>
            <a:r>
              <a:rPr lang="hu-HU" sz="1600" dirty="0">
                <a:solidFill>
                  <a:schemeClr val="accent1">
                    <a:lumMod val="75000"/>
                  </a:schemeClr>
                </a:solidFill>
              </a:rPr>
              <a:t>egyéb szakértői vélemény vagy szolgáltatás;</a:t>
            </a:r>
          </a:p>
          <a:p>
            <a:pPr algn="just"/>
            <a:endParaRPr lang="sk-SK" sz="1600" dirty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r>
              <a:rPr lang="sk-SK" sz="1600" dirty="0">
                <a:solidFill>
                  <a:schemeClr val="accent1">
                    <a:lumMod val="75000"/>
                  </a:schemeClr>
                </a:solidFill>
              </a:rPr>
              <a:t>15. </a:t>
            </a:r>
            <a:r>
              <a:rPr lang="hu-HU" sz="1600" dirty="0">
                <a:solidFill>
                  <a:schemeClr val="accent1">
                    <a:lumMod val="75000"/>
                  </a:schemeClr>
                </a:solidFill>
              </a:rPr>
              <a:t>népszerűsítő és kommunikációs tevékenységek, az adott projekttel kapcsolatos reklám és információk (a projekttel kapcsolatos ingyenesen terjesztett tájékoztató és népszerűsítő anyagok csak 20 EUR/ db összegig elszámolhatók).</a:t>
            </a:r>
            <a:endParaRPr lang="sk-SK" sz="16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sk-SK" sz="1700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8580590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lokTextu 4">
            <a:extLst>
              <a:ext uri="{FF2B5EF4-FFF2-40B4-BE49-F238E27FC236}">
                <a16:creationId xmlns:a16="http://schemas.microsoft.com/office/drawing/2014/main" id="{ED44F359-5472-4967-8C2E-37B96EEF2AF1}"/>
              </a:ext>
            </a:extLst>
          </p:cNvPr>
          <p:cNvSpPr txBox="1"/>
          <p:nvPr/>
        </p:nvSpPr>
        <p:spPr>
          <a:xfrm>
            <a:off x="2435277" y="323534"/>
            <a:ext cx="7828518" cy="621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sk-SK" b="1" u="sng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rPr>
              <a:t>Elszámoláshoz</a:t>
            </a:r>
            <a:r>
              <a:rPr lang="sk-SK" b="1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sk-SK" b="1" u="sng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rPr>
              <a:t>sz</a:t>
            </a:r>
            <a:r>
              <a:rPr lang="hu-HU" b="1" u="sng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rPr>
              <a:t>ükséges</a:t>
            </a:r>
            <a:r>
              <a:rPr lang="hu-HU" b="1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rPr>
              <a:t> dokumentáció</a:t>
            </a:r>
            <a:r>
              <a:rPr lang="sk-SK" b="1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rPr>
              <a:t>:</a:t>
            </a:r>
          </a:p>
          <a:p>
            <a:pPr>
              <a:lnSpc>
                <a:spcPct val="80000"/>
              </a:lnSpc>
              <a:spcBef>
                <a:spcPct val="0"/>
              </a:spcBef>
            </a:pPr>
            <a:endParaRPr lang="sk-SK" sz="1600" b="1" u="sng" dirty="0">
              <a:solidFill>
                <a:schemeClr val="accent1">
                  <a:lumMod val="60000"/>
                  <a:lumOff val="40000"/>
                </a:schemeClr>
              </a:solidFill>
              <a:latin typeface="+mj-lt"/>
              <a:ea typeface="+mj-ea"/>
              <a:cs typeface="+mj-cs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hu-HU" sz="1600" dirty="0"/>
              <a:t>Záradékolt számla vagy egyéb azzal egyenértékű bizonylatok</a:t>
            </a:r>
            <a:r>
              <a:rPr lang="sk-SK" sz="1600" dirty="0"/>
              <a:t>; a </a:t>
            </a:r>
            <a:r>
              <a:rPr lang="sk-SK" sz="1600" dirty="0" err="1"/>
              <a:t>kifizetés</a:t>
            </a:r>
            <a:r>
              <a:rPr lang="sk-SK" sz="1600" dirty="0"/>
              <a:t> </a:t>
            </a:r>
            <a:r>
              <a:rPr lang="sk-SK" sz="1600" dirty="0" err="1"/>
              <a:t>megtörténtének</a:t>
            </a:r>
            <a:r>
              <a:rPr lang="sk-SK" sz="1600" dirty="0"/>
              <a:t> </a:t>
            </a:r>
            <a:r>
              <a:rPr lang="sk-SK" sz="1600" dirty="0" err="1"/>
              <a:t>igazolása</a:t>
            </a:r>
            <a:r>
              <a:rPr lang="sk-SK" sz="1600" dirty="0"/>
              <a:t> 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sk-SK" sz="1600" dirty="0"/>
              <a:t>K</a:t>
            </a:r>
            <a:r>
              <a:rPr lang="hu-HU" sz="1600" dirty="0" err="1"/>
              <a:t>özbeszerzési</a:t>
            </a:r>
            <a:r>
              <a:rPr lang="hu-HU" sz="1600" dirty="0"/>
              <a:t> eljárás teljes dokumentációja.</a:t>
            </a:r>
            <a:endParaRPr lang="sk-SK" sz="1600" dirty="0"/>
          </a:p>
          <a:p>
            <a:pPr marL="342900" lvl="0" indent="-342900" algn="just">
              <a:buFont typeface="+mj-lt"/>
              <a:buAutoNum type="arabicPeriod"/>
            </a:pPr>
            <a:r>
              <a:rPr lang="hu-HU" sz="1600" dirty="0"/>
              <a:t>szerződés vagy írásos megállapodás, amely rögzíti a nyújtandó szolgáltatásokat, s egyértelműen utal a projektre és a programra</a:t>
            </a:r>
            <a:r>
              <a:rPr lang="sk-SK" sz="1600" dirty="0"/>
              <a:t>; </a:t>
            </a:r>
            <a:r>
              <a:rPr lang="en-GB" sz="1600" dirty="0"/>
              <a:t>t</a:t>
            </a:r>
            <a:r>
              <a:rPr lang="hu-HU" sz="1600" dirty="0" err="1"/>
              <a:t>eljesítésigazolás</a:t>
            </a:r>
            <a:r>
              <a:rPr lang="hu-HU" sz="1600" dirty="0"/>
              <a:t> (az adott feladat teljesítéséről, a teljesítés igazolására jogosult személy által aláírva); ezen szerződésekből eredő kifizetések megtörténtének igazolása. A külső szakértő által elvégzett tevékenységet alátámasztó dokumentumok (pl. tanulmányok, elemzések, könyvek, prospektusok</a:t>
            </a:r>
            <a:r>
              <a:rPr lang="sk-SK" sz="1600" dirty="0"/>
              <a:t>) 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hu-HU" sz="1600" dirty="0"/>
              <a:t>a találkozó, konferencia, szeminárium jelenléti íve, a résztvevők aláírásával, továbbá a szervezett találkozó, konferencia, szeminárium </a:t>
            </a:r>
            <a:r>
              <a:rPr lang="hu-HU" sz="1600" dirty="0" err="1"/>
              <a:t>anyaga</a:t>
            </a:r>
            <a:r>
              <a:rPr lang="hu-HU" sz="1600" dirty="0"/>
              <a:t>;</a:t>
            </a:r>
            <a:endParaRPr lang="sk-SK" sz="1600" dirty="0"/>
          </a:p>
          <a:p>
            <a:pPr marL="342900" lvl="0" indent="-342900" algn="just">
              <a:buFont typeface="+mj-lt"/>
              <a:buAutoNum type="arabicPeriod"/>
            </a:pPr>
            <a:r>
              <a:rPr lang="hu-HU" sz="1600" dirty="0"/>
              <a:t>elvégzett képzésről vagy oktatásról szóló bizonyítvány vagy igazolás</a:t>
            </a:r>
            <a:endParaRPr lang="sk-SK" sz="1600" dirty="0"/>
          </a:p>
          <a:p>
            <a:pPr marL="342900" lvl="0" indent="-342900" algn="just">
              <a:buFont typeface="+mj-lt"/>
              <a:buAutoNum type="arabicPeriod"/>
            </a:pPr>
            <a:r>
              <a:rPr lang="hu-HU" sz="1600" dirty="0"/>
              <a:t>promóciós anyag egy példánya;</a:t>
            </a:r>
            <a:endParaRPr lang="sk-SK" sz="1600" dirty="0"/>
          </a:p>
          <a:p>
            <a:pPr marL="342900" lvl="0" indent="-342900" algn="just">
              <a:buFont typeface="+mj-lt"/>
              <a:buAutoNum type="arabicPeriod"/>
            </a:pPr>
            <a:r>
              <a:rPr lang="hu-HU" sz="1600" dirty="0"/>
              <a:t>weboldal címe – amennyiben a projekt keretén belül weboldat hoztak létre</a:t>
            </a:r>
            <a:endParaRPr lang="sk-SK" sz="1600" dirty="0"/>
          </a:p>
          <a:p>
            <a:pPr marL="342900" lvl="0" indent="-342900" algn="just">
              <a:buFont typeface="+mj-lt"/>
              <a:buAutoNum type="arabicPeriod"/>
            </a:pPr>
            <a:r>
              <a:rPr lang="hu-HU" sz="1600" dirty="0"/>
              <a:t>TV-ben vagy rádióban sugárzott felvétel másolata,;</a:t>
            </a:r>
            <a:endParaRPr lang="sk-SK" sz="1600" dirty="0"/>
          </a:p>
          <a:p>
            <a:pPr marL="342900" lvl="0" indent="-342900" algn="just">
              <a:buFont typeface="+mj-lt"/>
              <a:buAutoNum type="arabicPeriod"/>
            </a:pPr>
            <a:r>
              <a:rPr lang="hu-HU" sz="1600" dirty="0"/>
              <a:t>részben vagy egészben a Kisprojekt Alapból finanszírozott tanulmányokra, elemzésekre, stratégiákra, koncepciókra, kézikönyvekre stb. ISBN-t (International Standard </a:t>
            </a:r>
            <a:r>
              <a:rPr lang="hu-HU" sz="1600" dirty="0" err="1"/>
              <a:t>Book</a:t>
            </a:r>
            <a:r>
              <a:rPr lang="hu-HU" sz="1600" dirty="0"/>
              <a:t> </a:t>
            </a:r>
            <a:r>
              <a:rPr lang="hu-HU" sz="1600" dirty="0" err="1"/>
              <a:t>Number</a:t>
            </a:r>
            <a:r>
              <a:rPr lang="hu-HU" sz="1600" dirty="0"/>
              <a:t> - Nemzetközi Standard Könyvszám) kell biztosítani;</a:t>
            </a:r>
            <a:endParaRPr lang="sk-SK" sz="1600" dirty="0"/>
          </a:p>
          <a:p>
            <a:pPr>
              <a:lnSpc>
                <a:spcPct val="80000"/>
              </a:lnSpc>
              <a:spcBef>
                <a:spcPct val="0"/>
              </a:spcBef>
            </a:pPr>
            <a:endParaRPr lang="sk-SK" sz="1600" dirty="0"/>
          </a:p>
        </p:txBody>
      </p:sp>
      <p:pic>
        <p:nvPicPr>
          <p:cNvPr id="7" name="Obrázok 6">
            <a:extLst>
              <a:ext uri="{FF2B5EF4-FFF2-40B4-BE49-F238E27FC236}">
                <a16:creationId xmlns:a16="http://schemas.microsoft.com/office/drawing/2014/main" id="{D7B399B1-DB0E-4D5F-9B96-7766BB89FF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82860" y="2337936"/>
            <a:ext cx="1742899" cy="1771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966175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Zástupný objekt pre obsah 4">
            <a:extLst>
              <a:ext uri="{FF2B5EF4-FFF2-40B4-BE49-F238E27FC236}">
                <a16:creationId xmlns:a16="http://schemas.microsoft.com/office/drawing/2014/main" id="{636D32B1-8C2A-4293-BC0D-43A2BE1E936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3356587"/>
              </p:ext>
            </p:extLst>
          </p:nvPr>
        </p:nvGraphicFramePr>
        <p:xfrm>
          <a:off x="1419272" y="478446"/>
          <a:ext cx="10084470" cy="59011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58231799"/>
      </p:ext>
    </p:extLst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BEB987E0-DB49-4341-A32E-AD0624E184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70012" y="1621870"/>
            <a:ext cx="8915400" cy="4351091"/>
          </a:xfrm>
        </p:spPr>
        <p:txBody>
          <a:bodyPr>
            <a:normAutofit/>
          </a:bodyPr>
          <a:lstStyle/>
          <a:p>
            <a:r>
              <a:rPr lang="sk-SK" dirty="0"/>
              <a:t>A projekt </a:t>
            </a:r>
            <a:r>
              <a:rPr lang="sk-SK" dirty="0" err="1"/>
              <a:t>megvalósításához</a:t>
            </a:r>
            <a:r>
              <a:rPr lang="sk-SK" dirty="0"/>
              <a:t> </a:t>
            </a:r>
            <a:r>
              <a:rPr lang="sk-SK" dirty="0" err="1"/>
              <a:t>nélkülözhetetlen</a:t>
            </a:r>
            <a:r>
              <a:rPr lang="sk-SK" dirty="0"/>
              <a:t> </a:t>
            </a:r>
            <a:r>
              <a:rPr lang="sk-SK" dirty="0" err="1"/>
              <a:t>eszközök</a:t>
            </a:r>
            <a:r>
              <a:rPr lang="sk-SK" dirty="0"/>
              <a:t> </a:t>
            </a:r>
            <a:r>
              <a:rPr lang="sk-SK" dirty="0" err="1"/>
              <a:t>bezserzése</a:t>
            </a:r>
            <a:r>
              <a:rPr lang="sk-SK" dirty="0"/>
              <a:t>;</a:t>
            </a:r>
          </a:p>
          <a:p>
            <a:r>
              <a:rPr lang="hu-HU" dirty="0"/>
              <a:t>Az eszközök elszámolható költségére az összes uniós, nemzeti (és intézményi) valamint közbeszerzési szabály vonatkozik</a:t>
            </a:r>
            <a:endParaRPr lang="sk-SK" dirty="0"/>
          </a:p>
          <a:p>
            <a:r>
              <a:rPr lang="hu-HU" dirty="0"/>
              <a:t>az elszámolhatósághoz a pályázati formanyomtatványban az összes eszköz feltüntetésre került a lényeges tulajdonságaikkal együtt</a:t>
            </a:r>
          </a:p>
          <a:p>
            <a:r>
              <a:rPr lang="hu-HU" dirty="0"/>
              <a:t>eszközök nem vásárolhatók, bérelhetők vagy lízingelhetők egy másik projektpartnertől, vagy valamelyik projektpartner munkatársaitól</a:t>
            </a:r>
          </a:p>
          <a:p>
            <a:r>
              <a:rPr lang="hu-HU" dirty="0"/>
              <a:t>nem számolhatók el az olyan általános (irodai) eszközök, melyek kizárólagos projektcélú használatára nem bizonyítható</a:t>
            </a:r>
          </a:p>
          <a:p>
            <a:r>
              <a:rPr lang="hu-HU" dirty="0"/>
              <a:t>Az eszközbeszerzésre fordított költségek legkésőbb a projekt befejezése előtt </a:t>
            </a:r>
            <a:r>
              <a:rPr lang="sk-SK" i="1" dirty="0"/>
              <a:t>90 </a:t>
            </a:r>
            <a:r>
              <a:rPr lang="sk-SK" i="1" dirty="0" err="1"/>
              <a:t>naptári</a:t>
            </a:r>
            <a:r>
              <a:rPr lang="sk-SK" i="1" dirty="0"/>
              <a:t> </a:t>
            </a:r>
            <a:r>
              <a:rPr lang="sk-SK" i="1" dirty="0" err="1"/>
              <a:t>nappal</a:t>
            </a:r>
            <a:r>
              <a:rPr lang="sk-SK" i="1" dirty="0"/>
              <a:t> </a:t>
            </a:r>
            <a:r>
              <a:rPr lang="hu-HU" dirty="0"/>
              <a:t>merülhetnek fel</a:t>
            </a:r>
            <a:endParaRPr lang="sk-SK" dirty="0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33302415-FD82-4C3F-BEB0-479483E162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0012" y="357068"/>
            <a:ext cx="9423415" cy="834170"/>
          </a:xfrm>
          <a:solidFill>
            <a:schemeClr val="accent5">
              <a:lumMod val="40000"/>
              <a:lumOff val="60000"/>
            </a:schemeClr>
          </a:solidFill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/>
            <a:r>
              <a:rPr lang="sk-SK" b="1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Eszközök</a:t>
            </a:r>
            <a:r>
              <a:rPr lang="sk-SK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b="1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költségei</a:t>
            </a:r>
            <a:br>
              <a:rPr lang="sk-SK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sk-SK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24754006"/>
      </p:ext>
    </p:extLst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EE1A843-80C3-4969-BCDC-5EAA9BC494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2709" y="357067"/>
            <a:ext cx="8915400" cy="6043733"/>
          </a:xfrm>
        </p:spPr>
        <p:txBody>
          <a:bodyPr>
            <a:normAutofit fontScale="85000" lnSpcReduction="10000"/>
          </a:bodyPr>
          <a:lstStyle/>
          <a:p>
            <a:r>
              <a:rPr lang="sk-SK" sz="2200" b="1" u="sng" dirty="0" err="1"/>
              <a:t>Jogosult</a:t>
            </a:r>
            <a:r>
              <a:rPr lang="sk-SK" sz="2200" b="1" u="sng" dirty="0"/>
              <a:t> </a:t>
            </a:r>
            <a:r>
              <a:rPr lang="sk-SK" sz="2200" b="1" u="sng" dirty="0" err="1"/>
              <a:t>költségek</a:t>
            </a:r>
            <a:endParaRPr lang="sk-SK" sz="2200" b="1" u="sng" dirty="0"/>
          </a:p>
          <a:p>
            <a:endParaRPr lang="sk-SK" dirty="0"/>
          </a:p>
          <a:p>
            <a:pPr>
              <a:buFont typeface="+mj-lt"/>
              <a:buAutoNum type="arabicParenR"/>
            </a:pPr>
            <a:r>
              <a:rPr lang="sk-SK" sz="2400" dirty="0" err="1"/>
              <a:t>Irodai</a:t>
            </a:r>
            <a:r>
              <a:rPr lang="sk-SK" sz="2400" dirty="0"/>
              <a:t> </a:t>
            </a:r>
            <a:r>
              <a:rPr lang="sk-SK" sz="2400" dirty="0" err="1"/>
              <a:t>felszerelés</a:t>
            </a:r>
            <a:endParaRPr lang="sk-SK" sz="2400" dirty="0"/>
          </a:p>
          <a:p>
            <a:pPr>
              <a:buFont typeface="+mj-lt"/>
              <a:buAutoNum type="arabicParenR"/>
            </a:pPr>
            <a:endParaRPr lang="sk-SK" sz="2400" dirty="0"/>
          </a:p>
          <a:p>
            <a:pPr>
              <a:buFont typeface="+mj-lt"/>
              <a:buAutoNum type="arabicParenR"/>
            </a:pPr>
            <a:r>
              <a:rPr lang="sk-SK" sz="2400" dirty="0" err="1"/>
              <a:t>speciális</a:t>
            </a:r>
            <a:r>
              <a:rPr lang="sk-SK" sz="2400" dirty="0"/>
              <a:t> </a:t>
            </a:r>
            <a:r>
              <a:rPr lang="sk-SK" sz="2400" dirty="0" err="1"/>
              <a:t>hardver</a:t>
            </a:r>
            <a:r>
              <a:rPr lang="sk-SK" sz="2400" dirty="0"/>
              <a:t> </a:t>
            </a:r>
            <a:r>
              <a:rPr lang="sk-SK" sz="2400" dirty="0" err="1"/>
              <a:t>és</a:t>
            </a:r>
            <a:r>
              <a:rPr lang="sk-SK" sz="2400" dirty="0"/>
              <a:t> </a:t>
            </a:r>
            <a:r>
              <a:rPr lang="sk-SK" sz="2400" dirty="0" err="1"/>
              <a:t>szoftver</a:t>
            </a:r>
            <a:r>
              <a:rPr lang="sk-SK" sz="2400" dirty="0"/>
              <a:t> (</a:t>
            </a:r>
            <a:r>
              <a:rPr lang="sk-SK" sz="2400" dirty="0" err="1"/>
              <a:t>egyértelm</a:t>
            </a:r>
            <a:r>
              <a:rPr lang="hu-HU" sz="2400" dirty="0"/>
              <a:t>ű kapcsolódás szükséges)</a:t>
            </a:r>
            <a:endParaRPr lang="sk-SK" sz="2400" dirty="0"/>
          </a:p>
          <a:p>
            <a:pPr>
              <a:buFont typeface="+mj-lt"/>
              <a:buAutoNum type="arabicParenR"/>
            </a:pPr>
            <a:endParaRPr lang="sk-SK" sz="2400" dirty="0"/>
          </a:p>
          <a:p>
            <a:pPr>
              <a:buFont typeface="+mj-lt"/>
              <a:buAutoNum type="arabicParenR"/>
            </a:pPr>
            <a:r>
              <a:rPr lang="sk-SK" sz="2400" dirty="0" err="1"/>
              <a:t>bútorok</a:t>
            </a:r>
            <a:r>
              <a:rPr lang="sk-SK" sz="2400" dirty="0"/>
              <a:t> </a:t>
            </a:r>
            <a:r>
              <a:rPr lang="sk-SK" sz="2400" dirty="0" err="1"/>
              <a:t>vásárlása</a:t>
            </a:r>
            <a:r>
              <a:rPr lang="sk-SK" sz="2400" dirty="0"/>
              <a:t> </a:t>
            </a:r>
            <a:r>
              <a:rPr lang="sk-SK" sz="2400" dirty="0" err="1"/>
              <a:t>és</a:t>
            </a:r>
            <a:r>
              <a:rPr lang="sk-SK" sz="2400" dirty="0"/>
              <a:t> </a:t>
            </a:r>
            <a:r>
              <a:rPr lang="sk-SK" sz="2400" dirty="0" err="1"/>
              <a:t>szerelése</a:t>
            </a:r>
            <a:endParaRPr lang="sk-SK" sz="2400" dirty="0"/>
          </a:p>
          <a:p>
            <a:pPr>
              <a:buFont typeface="+mj-lt"/>
              <a:buAutoNum type="arabicParenR"/>
            </a:pPr>
            <a:endParaRPr lang="sk-SK" sz="2400" dirty="0"/>
          </a:p>
          <a:p>
            <a:pPr>
              <a:buFont typeface="+mj-lt"/>
              <a:buAutoNum type="arabicParenR"/>
            </a:pPr>
            <a:r>
              <a:rPr lang="sk-SK" sz="2400" dirty="0" err="1"/>
              <a:t>laboratóriumi</a:t>
            </a:r>
            <a:r>
              <a:rPr lang="sk-SK" sz="2400" dirty="0"/>
              <a:t> </a:t>
            </a:r>
            <a:r>
              <a:rPr lang="sk-SK" sz="2400" dirty="0" err="1"/>
              <a:t>berendezések</a:t>
            </a:r>
            <a:endParaRPr lang="sk-SK" sz="2400" dirty="0"/>
          </a:p>
          <a:p>
            <a:pPr>
              <a:buFont typeface="+mj-lt"/>
              <a:buAutoNum type="arabicParenR"/>
            </a:pPr>
            <a:endParaRPr lang="sk-SK" sz="2400" dirty="0"/>
          </a:p>
          <a:p>
            <a:pPr>
              <a:buFont typeface="+mj-lt"/>
              <a:buAutoNum type="arabicParenR"/>
            </a:pPr>
            <a:r>
              <a:rPr lang="sk-SK" sz="2400" dirty="0" err="1"/>
              <a:t>gépek</a:t>
            </a:r>
            <a:r>
              <a:rPr lang="sk-SK" sz="2400" dirty="0"/>
              <a:t> </a:t>
            </a:r>
            <a:r>
              <a:rPr lang="sk-SK" sz="2400" dirty="0" err="1"/>
              <a:t>és</a:t>
            </a:r>
            <a:r>
              <a:rPr lang="sk-SK" sz="2400" dirty="0"/>
              <a:t> </a:t>
            </a:r>
            <a:r>
              <a:rPr lang="sk-SK" sz="2400" dirty="0" err="1"/>
              <a:t>berendezések</a:t>
            </a:r>
            <a:endParaRPr lang="sk-SK" sz="2400" dirty="0"/>
          </a:p>
          <a:p>
            <a:pPr>
              <a:buFont typeface="+mj-lt"/>
              <a:buAutoNum type="arabicParenR"/>
            </a:pPr>
            <a:endParaRPr lang="sk-SK" sz="2400" dirty="0"/>
          </a:p>
          <a:p>
            <a:pPr>
              <a:buFont typeface="+mj-lt"/>
              <a:buAutoNum type="arabicParenR"/>
            </a:pPr>
            <a:r>
              <a:rPr lang="sk-SK" sz="2400" dirty="0" err="1"/>
              <a:t>szerszámok</a:t>
            </a:r>
            <a:r>
              <a:rPr lang="sk-SK" sz="2400" dirty="0"/>
              <a:t> </a:t>
            </a:r>
            <a:r>
              <a:rPr lang="sk-SK" sz="2400" dirty="0" err="1"/>
              <a:t>és</a:t>
            </a:r>
            <a:r>
              <a:rPr lang="sk-SK" sz="2400" dirty="0"/>
              <a:t> </a:t>
            </a:r>
            <a:r>
              <a:rPr lang="sk-SK" sz="2400" dirty="0" err="1"/>
              <a:t>eszközök</a:t>
            </a:r>
            <a:endParaRPr lang="sk-SK" sz="2400" dirty="0"/>
          </a:p>
          <a:p>
            <a:pPr>
              <a:buFont typeface="+mj-lt"/>
              <a:buAutoNum type="arabicParenR"/>
            </a:pPr>
            <a:endParaRPr lang="sk-SK" sz="2400" dirty="0"/>
          </a:p>
          <a:p>
            <a:pPr>
              <a:buFont typeface="+mj-lt"/>
              <a:buAutoNum type="arabicParenR"/>
            </a:pPr>
            <a:r>
              <a:rPr lang="sk-SK" sz="2400" dirty="0"/>
              <a:t>A </a:t>
            </a:r>
            <a:r>
              <a:rPr lang="sk-SK" sz="2400" dirty="0" err="1"/>
              <a:t>tevékenységekhez</a:t>
            </a:r>
            <a:r>
              <a:rPr lang="sk-SK" sz="2400" dirty="0"/>
              <a:t> </a:t>
            </a:r>
            <a:r>
              <a:rPr lang="sk-SK" sz="2400" dirty="0" err="1"/>
              <a:t>szükséges</a:t>
            </a:r>
            <a:r>
              <a:rPr lang="sk-SK" sz="2400" dirty="0"/>
              <a:t> </a:t>
            </a:r>
            <a:r>
              <a:rPr lang="sk-SK" sz="2400" dirty="0" err="1"/>
              <a:t>egyéb</a:t>
            </a:r>
            <a:r>
              <a:rPr lang="sk-SK" sz="2400" dirty="0"/>
              <a:t> </a:t>
            </a:r>
            <a:r>
              <a:rPr lang="sk-SK" sz="2400" dirty="0" err="1"/>
              <a:t>speciális</a:t>
            </a:r>
            <a:r>
              <a:rPr lang="sk-SK" sz="2400" dirty="0"/>
              <a:t> </a:t>
            </a:r>
            <a:r>
              <a:rPr lang="sk-SK" sz="2400" dirty="0" err="1"/>
              <a:t>felszerelés</a:t>
            </a:r>
            <a:endParaRPr lang="sk-SK" sz="2400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721356829"/>
      </p:ext>
    </p:extLst>
  </p:cSld>
  <p:clrMapOvr>
    <a:masterClrMapping/>
  </p:clrMapOvr>
  <p:transition spd="slow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7AB3A194-9128-4A11-A3FA-A26811C85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1312" y="1108043"/>
            <a:ext cx="8911687" cy="526059"/>
          </a:xfrm>
        </p:spPr>
        <p:txBody>
          <a:bodyPr>
            <a:normAutofit/>
          </a:bodyPr>
          <a:lstStyle/>
          <a:p>
            <a:r>
              <a:rPr lang="sk-SK" sz="2000" b="1" u="sng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Elszámoláshoz</a:t>
            </a:r>
            <a:r>
              <a:rPr lang="sk-SK" sz="2000" b="1" u="sng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sk-SK" sz="2000" b="1" u="sng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sz</a:t>
            </a:r>
            <a:r>
              <a:rPr lang="hu-HU" sz="2000" b="1" u="sng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ükséges</a:t>
            </a:r>
            <a:r>
              <a:rPr lang="hu-HU" sz="2000" b="1" u="sng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dokumentáció</a:t>
            </a:r>
            <a:endParaRPr lang="sk-SK" sz="2000" b="1" dirty="0"/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37318D52-2480-4FF7-A872-16795C3DC0BE}"/>
              </a:ext>
            </a:extLst>
          </p:cNvPr>
          <p:cNvSpPr txBox="1"/>
          <p:nvPr/>
        </p:nvSpPr>
        <p:spPr>
          <a:xfrm>
            <a:off x="2101312" y="1779639"/>
            <a:ext cx="8911687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buFont typeface="+mj-lt"/>
              <a:buAutoNum type="arabicPeriod"/>
            </a:pPr>
            <a:r>
              <a:rPr lang="hu-HU" sz="2000" dirty="0"/>
              <a:t>Projekteszközök esetén </a:t>
            </a:r>
            <a:r>
              <a:rPr lang="hu-HU" sz="2000" b="1" dirty="0"/>
              <a:t>szerződés</a:t>
            </a:r>
            <a:r>
              <a:rPr lang="hu-HU" sz="2000" dirty="0"/>
              <a:t> vagy írásos </a:t>
            </a:r>
            <a:r>
              <a:rPr lang="hu-HU" sz="2000" b="1" dirty="0"/>
              <a:t>megrendelő</a:t>
            </a:r>
            <a:r>
              <a:rPr lang="hu-HU" sz="2000" dirty="0"/>
              <a:t>, </a:t>
            </a:r>
            <a:endParaRPr lang="sk-SK" sz="2000" dirty="0"/>
          </a:p>
          <a:p>
            <a:pPr marL="342900" lvl="0" indent="-342900" algn="just">
              <a:buFont typeface="+mj-lt"/>
              <a:buAutoNum type="arabicPeriod"/>
            </a:pPr>
            <a:r>
              <a:rPr lang="hu-HU" sz="2000" dirty="0"/>
              <a:t>Átadás-átvételi jegyzőkönyv/szállítólevél</a:t>
            </a:r>
            <a:endParaRPr lang="sk-SK" sz="2000" dirty="0"/>
          </a:p>
          <a:p>
            <a:pPr marL="342900" lvl="0" indent="-342900" algn="just">
              <a:buFont typeface="+mj-lt"/>
              <a:buAutoNum type="arabicPeriod"/>
            </a:pPr>
            <a:r>
              <a:rPr lang="hu-HU" sz="2000" dirty="0"/>
              <a:t>Számla (vagy azzal egyenértékű dokumentum), mely a hatályos számviteli szabályokkal összhangban minden szükséges információt tartalmaz, valamint hivatkozást a projektre és a programra; kifizetést igazoló bizonylat.</a:t>
            </a:r>
            <a:endParaRPr lang="sk-SK" sz="2000" dirty="0"/>
          </a:p>
          <a:p>
            <a:pPr marL="342900" lvl="0" indent="-342900" algn="just">
              <a:buFont typeface="+mj-lt"/>
              <a:buAutoNum type="arabicPeriod"/>
            </a:pPr>
            <a:r>
              <a:rPr lang="hu-HU" sz="2000" dirty="0"/>
              <a:t>Közbeszerzési eljárás teljes dokumentációja</a:t>
            </a:r>
            <a:endParaRPr lang="sk-SK" sz="2000" dirty="0"/>
          </a:p>
          <a:p>
            <a:pPr marL="342900" lvl="0" indent="-342900" algn="just">
              <a:buFont typeface="+mj-lt"/>
              <a:buAutoNum type="arabicPeriod"/>
            </a:pPr>
            <a:r>
              <a:rPr lang="hu-HU" sz="2000" dirty="0"/>
              <a:t>A megvásárolt eszközök fényképes dokumentációja , látható megjelöléssel, ami összhangban van a láthatóság feltételeivel.</a:t>
            </a:r>
            <a:endParaRPr lang="sk-SK" sz="2000" dirty="0"/>
          </a:p>
          <a:p>
            <a:pPr marL="342900" lvl="0" indent="-342900" algn="just">
              <a:buFont typeface="+mj-lt"/>
              <a:buAutoNum type="arabicPeriod"/>
            </a:pPr>
            <a:r>
              <a:rPr lang="sk-SK" sz="2000" dirty="0"/>
              <a:t>A </a:t>
            </a:r>
            <a:r>
              <a:rPr lang="sk-SK" sz="2000" dirty="0" err="1"/>
              <a:t>beszerzett</a:t>
            </a:r>
            <a:r>
              <a:rPr lang="sk-SK" sz="2000" dirty="0"/>
              <a:t> </a:t>
            </a:r>
            <a:r>
              <a:rPr lang="sk-SK" sz="2000" dirty="0" err="1"/>
              <a:t>tárgyi</a:t>
            </a:r>
            <a:r>
              <a:rPr lang="sk-SK" sz="2000" dirty="0"/>
              <a:t> </a:t>
            </a:r>
            <a:r>
              <a:rPr lang="sk-SK" sz="2000" dirty="0" err="1"/>
              <a:t>eszk</a:t>
            </a:r>
            <a:r>
              <a:rPr lang="hu-HU" sz="2000" dirty="0" err="1"/>
              <a:t>özöknél</a:t>
            </a:r>
            <a:r>
              <a:rPr lang="hu-HU" sz="2000" dirty="0"/>
              <a:t>, materiális és immateriális javaknál alkalmazandó amortizációs módszer leírása</a:t>
            </a:r>
            <a:endParaRPr lang="sk-SK" sz="2000" dirty="0"/>
          </a:p>
          <a:p>
            <a:pPr marL="342900" lvl="0" indent="-342900" algn="just">
              <a:buFont typeface="+mj-lt"/>
              <a:buAutoNum type="arabicPeriod"/>
            </a:pPr>
            <a:r>
              <a:rPr lang="hu-HU" sz="2000" dirty="0"/>
              <a:t>Leltár/nyilvántartásba vétel dokumentációja, ahol lehetséges a projektre és a programra vonatkozó utalás</a:t>
            </a:r>
            <a:endParaRPr lang="sk-SK" sz="2000" dirty="0"/>
          </a:p>
          <a:p>
            <a:pPr marL="342900" lvl="0" indent="-342900" algn="just">
              <a:buFont typeface="+mj-lt"/>
              <a:buAutoNum type="arabicPeriod"/>
            </a:pPr>
            <a:r>
              <a:rPr lang="hu-HU" sz="2000" dirty="0"/>
              <a:t>Biztosítás (Ajánlott az EU-s forrásokból beszerzett eszközök esetében)</a:t>
            </a:r>
            <a:endParaRPr lang="sk-SK" sz="2000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681579874"/>
      </p:ext>
    </p:extLst>
  </p:cSld>
  <p:clrMapOvr>
    <a:masterClrMapping/>
  </p:clrMapOvr>
  <p:transition spd="slow"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F1744573-EEE4-4CA4-BB22-833ECE0CD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0012" y="357068"/>
            <a:ext cx="9423415" cy="834170"/>
          </a:xfrm>
          <a:solidFill>
            <a:schemeClr val="accent5">
              <a:lumMod val="40000"/>
              <a:lumOff val="60000"/>
            </a:schemeClr>
          </a:solidFill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/>
            <a:r>
              <a:rPr lang="sk-SK" b="1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Infrastruktúra</a:t>
            </a:r>
            <a:r>
              <a:rPr lang="sk-SK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b="1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és</a:t>
            </a:r>
            <a:r>
              <a:rPr lang="sk-SK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b="1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építési</a:t>
            </a:r>
            <a:r>
              <a:rPr lang="sk-SK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b="1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munkák</a:t>
            </a:r>
            <a:r>
              <a:rPr lang="sk-SK" b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</a:t>
            </a:r>
            <a:r>
              <a:rPr lang="hu-HU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öltségei</a:t>
            </a:r>
            <a:r>
              <a:rPr lang="sk-SK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sk-SK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sk-SK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sk-SK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FD212972-9E91-44AB-8FFA-398B7DBD6F2B}"/>
              </a:ext>
            </a:extLst>
          </p:cNvPr>
          <p:cNvSpPr txBox="1"/>
          <p:nvPr/>
        </p:nvSpPr>
        <p:spPr>
          <a:xfrm>
            <a:off x="2070012" y="1406014"/>
            <a:ext cx="9312288" cy="480328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glow rad="1397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 anchor="t">
            <a:normAutofit/>
          </a:bodyPr>
          <a:lstStyle>
            <a:defPPr>
              <a:defRPr lang="en-US"/>
            </a:defPPr>
            <a:lvl1pPr>
              <a:spcBef>
                <a:spcPct val="0"/>
              </a:spcBef>
              <a:buNone/>
              <a:defRPr sz="1900" b="1" u="sng">
                <a:latin typeface="+mj-lt"/>
                <a:ea typeface="+mj-ea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sk-SK" dirty="0" err="1"/>
              <a:t>Elszámolható</a:t>
            </a:r>
            <a:r>
              <a:rPr lang="sk-SK" dirty="0"/>
              <a:t> </a:t>
            </a:r>
            <a:r>
              <a:rPr lang="sk-SK" dirty="0" err="1"/>
              <a:t>költségek</a:t>
            </a:r>
            <a:r>
              <a:rPr lang="sk-SK" dirty="0"/>
              <a:t>:</a:t>
            </a:r>
          </a:p>
          <a:p>
            <a:endParaRPr lang="sk-SK" dirty="0"/>
          </a:p>
          <a:p>
            <a:r>
              <a:rPr lang="hu-HU" b="0" u="none" dirty="0"/>
              <a:t>a)	földterület előkészítése az építkezéshez, beleértve a földmérési 	munkálatokat;</a:t>
            </a:r>
            <a:endParaRPr lang="sk-SK" b="0" u="none" dirty="0"/>
          </a:p>
          <a:p>
            <a:r>
              <a:rPr lang="hu-HU" b="0" u="none" dirty="0"/>
              <a:t>b)	földmunkák, bontás, építési, szerelési, szerkezeti, befejező és berendezési 	munkák;</a:t>
            </a:r>
            <a:endParaRPr lang="sk-SK" b="0" u="none" dirty="0"/>
          </a:p>
          <a:p>
            <a:r>
              <a:rPr lang="hu-HU" b="0" u="none" dirty="0"/>
              <a:t>c)	műszaki ellenőri szolgáltatások és a műemlékvédelmi hivatal felügyelete;</a:t>
            </a:r>
            <a:endParaRPr lang="sk-SK" b="0" u="none" dirty="0"/>
          </a:p>
          <a:p>
            <a:r>
              <a:rPr lang="hu-HU" b="0" u="none" dirty="0"/>
              <a:t>d)	építésügyi felügyelettel vagy az építkezés koordinációjával kapcsolatos 	költségek a projekt megvalósítására vonatkozóan;</a:t>
            </a:r>
            <a:endParaRPr lang="sk-SK" b="0" u="none" dirty="0"/>
          </a:p>
          <a:p>
            <a:r>
              <a:rPr lang="hu-HU" b="0" u="none" dirty="0"/>
              <a:t>e)	a projekt keretén belül megvalósított munkálatokkal közvetlenül 	összefüggő adminisztrációs költségek;</a:t>
            </a:r>
            <a:endParaRPr lang="sk-SK" b="0" u="none" dirty="0"/>
          </a:p>
          <a:p>
            <a:r>
              <a:rPr lang="hu-HU" b="0" u="none" dirty="0"/>
              <a:t>f)	épületek építése, bővítése, átalakítása vagy felújítása, ill. műszaki 	infrastruktúra, amely elengedhetetlen a projekt megvalósításához.</a:t>
            </a:r>
            <a:endParaRPr lang="sk-SK" b="0" u="none" dirty="0"/>
          </a:p>
          <a:p>
            <a:endParaRPr lang="sk-SK" sz="1800" b="0" u="none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901931914"/>
      </p:ext>
    </p:extLst>
  </p:cSld>
  <p:clrMapOvr>
    <a:masterClrMapping/>
  </p:clrMapOvr>
  <p:transition spd="slow">
    <p:wip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0EC712D-648C-4952-9999-06A01655E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1511" y="357067"/>
            <a:ext cx="8915400" cy="609135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sk-SK" sz="2400" b="1" u="sng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Elszámoláshoz</a:t>
            </a:r>
            <a:r>
              <a:rPr lang="sk-SK" sz="2400" b="1" u="sng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sk-SK" sz="2400" b="1" u="sng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sz</a:t>
            </a:r>
            <a:r>
              <a:rPr lang="hu-HU" sz="2400" b="1" u="sng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ükséges</a:t>
            </a:r>
            <a:r>
              <a:rPr lang="hu-HU" sz="2400" b="1" u="sng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dokumentáció:</a:t>
            </a:r>
          </a:p>
          <a:p>
            <a:pPr marL="0" indent="0">
              <a:buNone/>
            </a:pPr>
            <a:endParaRPr lang="sk-SK" sz="2400" b="1" u="sng" dirty="0">
              <a:solidFill>
                <a:schemeClr val="accent1">
                  <a:lumMod val="60000"/>
                  <a:lumOff val="40000"/>
                </a:schemeClr>
              </a:solidFill>
              <a:latin typeface="+mj-lt"/>
              <a:ea typeface="+mj-ea"/>
              <a:cs typeface="+mj-cs"/>
            </a:endParaRPr>
          </a:p>
          <a:p>
            <a:pPr lvl="0" algn="just">
              <a:buFont typeface="+mj-lt"/>
              <a:buAutoNum type="arabicPeriod"/>
            </a:pPr>
            <a:r>
              <a:rPr lang="hu-HU" sz="1900" dirty="0"/>
              <a:t>Közbeszerzési eljárás teljes dokumentációja az uniós, nemzeti és programmegvalósítási szabályokkal összhangban</a:t>
            </a:r>
            <a:endParaRPr lang="sk-SK" sz="1900" dirty="0"/>
          </a:p>
          <a:p>
            <a:pPr lvl="0" algn="just">
              <a:buFont typeface="+mj-lt"/>
              <a:buAutoNum type="arabicPeriod"/>
            </a:pPr>
            <a:r>
              <a:rPr lang="hu-HU" sz="1900" dirty="0"/>
              <a:t>szerződés vagy írásos megállapodás, amely rögzíti a leszállítandó árukat/nyújtandó szolgáltatásokat, s egyértelműen utal a projektre és a programra. A szerződés bárminemű módosítása dokumentálandó, és csak a vonatkozó közbeszerzési szabályok szerint lehetséges</a:t>
            </a:r>
            <a:endParaRPr lang="sk-SK" sz="1900" dirty="0"/>
          </a:p>
          <a:p>
            <a:pPr lvl="0" algn="just">
              <a:buFont typeface="+mj-lt"/>
              <a:buAutoNum type="arabicPeriod"/>
            </a:pPr>
            <a:r>
              <a:rPr lang="hu-HU" sz="1900" dirty="0"/>
              <a:t>számla, mely a hatályos számviteli szabályokkal összhangban minden szükséges információt tartalmaz, továbbá hivatkozást a projektre és a programra, valamint az infrastruktúra/az elvégzett munka részletes leírását is tartalmazza a szerződéssel összhangban; a kifizetés megtörténtének igazolása</a:t>
            </a:r>
            <a:endParaRPr lang="sk-SK" sz="1900" dirty="0"/>
          </a:p>
          <a:p>
            <a:pPr lvl="0" algn="just">
              <a:buFont typeface="+mj-lt"/>
              <a:buAutoNum type="arabicPeriod"/>
            </a:pPr>
            <a:r>
              <a:rPr lang="hu-HU" sz="1900" dirty="0"/>
              <a:t>átadás-átvételi jegyzőkönyv</a:t>
            </a:r>
            <a:endParaRPr lang="sk-SK" sz="1900" dirty="0"/>
          </a:p>
          <a:p>
            <a:pPr lvl="0" algn="just">
              <a:buFont typeface="+mj-lt"/>
              <a:buAutoNum type="arabicPeriod"/>
            </a:pPr>
            <a:r>
              <a:rPr lang="hu-HU" sz="1900" dirty="0"/>
              <a:t>módosítási utasítások (amennyiben releváns)</a:t>
            </a:r>
            <a:endParaRPr lang="sk-SK" sz="1900" dirty="0"/>
          </a:p>
          <a:p>
            <a:pPr lvl="0" algn="just">
              <a:buFont typeface="+mj-lt"/>
              <a:buAutoNum type="arabicPeriod"/>
            </a:pPr>
            <a:r>
              <a:rPr lang="hu-HU" sz="1900" dirty="0"/>
              <a:t>fényképes dokumentáció (az építési munkálatok megkezdésétől azok befejezéséig)</a:t>
            </a:r>
            <a:endParaRPr lang="sk-SK" sz="1900" dirty="0"/>
          </a:p>
          <a:p>
            <a:pPr lvl="0" algn="just">
              <a:buFont typeface="+mj-lt"/>
              <a:buAutoNum type="arabicPeriod"/>
            </a:pPr>
            <a:r>
              <a:rPr lang="hu-HU" sz="1900" dirty="0"/>
              <a:t>az építési napló másolata</a:t>
            </a:r>
            <a:endParaRPr lang="sk-SK" sz="1900" dirty="0"/>
          </a:p>
          <a:p>
            <a:pPr lvl="0" algn="just">
              <a:buFont typeface="+mj-lt"/>
              <a:buAutoNum type="arabicPeriod"/>
            </a:pPr>
            <a:r>
              <a:rPr lang="hu-HU" sz="1900" dirty="0" err="1"/>
              <a:t>Leltárbavételi</a:t>
            </a:r>
            <a:r>
              <a:rPr lang="hu-HU" sz="1900" dirty="0"/>
              <a:t>-/nyilvántartásba-vételi bizonylatok;</a:t>
            </a:r>
            <a:endParaRPr lang="sk-SK" sz="1900" dirty="0"/>
          </a:p>
          <a:p>
            <a:pPr lvl="0" algn="just">
              <a:buFont typeface="+mj-lt"/>
              <a:buAutoNum type="arabicPeriod"/>
            </a:pPr>
            <a:r>
              <a:rPr lang="hu-HU" sz="1900" dirty="0"/>
              <a:t>használatbavételi engedély</a:t>
            </a:r>
            <a:endParaRPr lang="sk-SK" sz="1900" dirty="0"/>
          </a:p>
          <a:p>
            <a:pPr lvl="0">
              <a:buFont typeface="+mj-lt"/>
              <a:buAutoNum type="arabicPeriod"/>
            </a:pPr>
            <a:endParaRPr lang="sk-SK" sz="1600" dirty="0">
              <a:solidFill>
                <a:schemeClr val="accent1">
                  <a:lumMod val="60000"/>
                  <a:lumOff val="40000"/>
                </a:schemeClr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954108892"/>
      </p:ext>
    </p:extLst>
  </p:cSld>
  <p:clrMapOvr>
    <a:masterClrMapping/>
  </p:clrMapOvr>
  <p:transition spd="slow">
    <p:wip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D74CA09-3181-4720-9241-D995DE5B60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8859" y="357067"/>
            <a:ext cx="10233842" cy="733502"/>
          </a:xfrm>
        </p:spPr>
        <p:txBody>
          <a:bodyPr>
            <a:normAutofit/>
          </a:bodyPr>
          <a:lstStyle/>
          <a:p>
            <a:r>
              <a:rPr lang="sk-SK" sz="2800" b="1" dirty="0">
                <a:solidFill>
                  <a:srgbClr val="0070C0"/>
                </a:solidFill>
              </a:rPr>
              <a:t>A </a:t>
            </a:r>
            <a:r>
              <a:rPr lang="sk-SK" sz="2800" b="1" dirty="0" err="1">
                <a:solidFill>
                  <a:srgbClr val="0070C0"/>
                </a:solidFill>
              </a:rPr>
              <a:t>jogosult</a:t>
            </a:r>
            <a:r>
              <a:rPr lang="sk-SK" sz="2800" b="1" dirty="0">
                <a:solidFill>
                  <a:srgbClr val="0070C0"/>
                </a:solidFill>
              </a:rPr>
              <a:t> </a:t>
            </a:r>
            <a:r>
              <a:rPr lang="sk-SK" sz="2800" b="1" dirty="0" err="1">
                <a:solidFill>
                  <a:srgbClr val="0070C0"/>
                </a:solidFill>
              </a:rPr>
              <a:t>költségek</a:t>
            </a:r>
            <a:r>
              <a:rPr lang="sk-SK" sz="2800" b="1" dirty="0">
                <a:solidFill>
                  <a:srgbClr val="0070C0"/>
                </a:solidFill>
              </a:rPr>
              <a:t> </a:t>
            </a:r>
            <a:r>
              <a:rPr lang="sk-SK" sz="2800" b="1" dirty="0" err="1">
                <a:solidFill>
                  <a:srgbClr val="0070C0"/>
                </a:solidFill>
              </a:rPr>
              <a:t>szabályai</a:t>
            </a:r>
            <a:endParaRPr lang="sk-SK" sz="2800" b="1" dirty="0">
              <a:solidFill>
                <a:srgbClr val="0070C0"/>
              </a:solidFill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714DC95-1A7D-4F7A-8D43-2AB537CA1F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646" y="1090569"/>
            <a:ext cx="8915400" cy="3777622"/>
          </a:xfrm>
        </p:spPr>
        <p:txBody>
          <a:bodyPr/>
          <a:lstStyle/>
          <a:p>
            <a:pPr marL="0" indent="0">
              <a:buNone/>
            </a:pPr>
            <a:r>
              <a:rPr lang="sk-SK" sz="2400" b="1" dirty="0" err="1">
                <a:solidFill>
                  <a:srgbClr val="00B0F0"/>
                </a:solidFill>
              </a:rPr>
              <a:t>Euró</a:t>
            </a:r>
            <a:r>
              <a:rPr lang="sk-SK" sz="2400" b="1" dirty="0">
                <a:solidFill>
                  <a:srgbClr val="00B0F0"/>
                </a:solidFill>
              </a:rPr>
              <a:t> </a:t>
            </a:r>
            <a:r>
              <a:rPr lang="sk-SK" sz="2400" b="1" dirty="0" err="1">
                <a:solidFill>
                  <a:srgbClr val="00B0F0"/>
                </a:solidFill>
              </a:rPr>
              <a:t>átváltás</a:t>
            </a:r>
            <a:endParaRPr lang="sk-SK" u="sng" dirty="0">
              <a:hlinkClick r:id="rId2"/>
            </a:endParaRPr>
          </a:p>
          <a:p>
            <a:pPr lvl="0">
              <a:buFont typeface="Wingdings" panose="05000000000000000000" pitchFamily="2" charset="2"/>
              <a:buChar char="q"/>
            </a:pPr>
            <a:r>
              <a:rPr lang="hu-HU" dirty="0"/>
              <a:t>A magyarországi kisprojekt kedvezményezetteknek a nem euróban (hanem pl. forintban) felmerült költségeket az Európai Bizottság által meghatározott, a jelentés benyújtásának hónapjában érvényes árfolyamon kell euróra átváltani:</a:t>
            </a:r>
            <a:endParaRPr lang="sk-SK" u="sng" dirty="0">
              <a:hlinkClick r:id="rId2"/>
            </a:endParaRPr>
          </a:p>
          <a:p>
            <a:pPr lvl="0">
              <a:buFont typeface="Wingdings" panose="05000000000000000000" pitchFamily="2" charset="2"/>
              <a:buChar char="q"/>
            </a:pPr>
            <a:r>
              <a:rPr lang="sk-SK" u="sng" dirty="0">
                <a:hlinkClick r:id="rId2"/>
              </a:rPr>
              <a:t>https://www.ecb.europa.eu/stats/policy_and_exchange_rates/euro_reference_exchange_rates/html/index.en.html</a:t>
            </a:r>
            <a:endParaRPr lang="sk-SK" u="sng" dirty="0"/>
          </a:p>
          <a:p>
            <a:pPr lvl="0">
              <a:buFont typeface="Wingdings" panose="05000000000000000000" pitchFamily="2" charset="2"/>
              <a:buChar char="q"/>
            </a:pPr>
            <a:endParaRPr lang="sk-SK" u="sng" dirty="0"/>
          </a:p>
          <a:p>
            <a:pPr marL="0" lvl="0" indent="0">
              <a:buNone/>
            </a:pPr>
            <a:endParaRPr lang="sk-SK" dirty="0"/>
          </a:p>
          <a:p>
            <a:pPr marL="0" indent="0">
              <a:buNone/>
            </a:pPr>
            <a:endParaRPr lang="sk-SK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0363236"/>
      </p:ext>
    </p:extLst>
  </p:cSld>
  <p:clrMapOvr>
    <a:masterClrMapping/>
  </p:clrMapOvr>
  <p:transition spd="slow">
    <p:wip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BCC91232-49A1-4DCC-8BE1-A5F69CA39B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76148" y="541624"/>
            <a:ext cx="8915400" cy="559418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sk-SK" sz="2400" b="1" dirty="0" err="1">
                <a:solidFill>
                  <a:srgbClr val="00B0F0"/>
                </a:solidFill>
              </a:rPr>
              <a:t>Általános</a:t>
            </a:r>
            <a:r>
              <a:rPr lang="sk-SK" sz="2400" b="1" dirty="0">
                <a:solidFill>
                  <a:srgbClr val="00B0F0"/>
                </a:solidFill>
              </a:rPr>
              <a:t> </a:t>
            </a:r>
            <a:r>
              <a:rPr lang="sk-SK" sz="2400" b="1" dirty="0" err="1">
                <a:solidFill>
                  <a:srgbClr val="00B0F0"/>
                </a:solidFill>
              </a:rPr>
              <a:t>Forgalmi</a:t>
            </a:r>
            <a:r>
              <a:rPr lang="sk-SK" sz="2400" b="1" dirty="0">
                <a:solidFill>
                  <a:srgbClr val="00B0F0"/>
                </a:solidFill>
              </a:rPr>
              <a:t> </a:t>
            </a:r>
            <a:r>
              <a:rPr lang="sk-SK" sz="2400" b="1" dirty="0" err="1">
                <a:solidFill>
                  <a:srgbClr val="00B0F0"/>
                </a:solidFill>
              </a:rPr>
              <a:t>Adó</a:t>
            </a:r>
            <a:endParaRPr lang="sk-SK" sz="2400" b="1" dirty="0">
              <a:solidFill>
                <a:srgbClr val="00B0F0"/>
              </a:solidFill>
            </a:endParaRPr>
          </a:p>
          <a:p>
            <a:pPr marL="0" indent="0">
              <a:buNone/>
            </a:pPr>
            <a:endParaRPr lang="sk-SK" sz="2400" b="1" dirty="0">
              <a:solidFill>
                <a:srgbClr val="00B0F0"/>
              </a:solidFill>
            </a:endParaRPr>
          </a:p>
          <a:p>
            <a:pPr marL="0" indent="0">
              <a:buNone/>
            </a:pPr>
            <a:endParaRPr lang="sk-SK" sz="2000" b="1" dirty="0">
              <a:solidFill>
                <a:srgbClr val="00B0F0"/>
              </a:solidFill>
            </a:endParaRPr>
          </a:p>
          <a:p>
            <a:r>
              <a:rPr lang="sk-SK" sz="2000" dirty="0">
                <a:solidFill>
                  <a:schemeClr val="accent1">
                    <a:lumMod val="75000"/>
                  </a:schemeClr>
                </a:solidFill>
              </a:rPr>
              <a:t>A </a:t>
            </a:r>
            <a:r>
              <a:rPr lang="sk-SK" sz="2000" dirty="0" err="1">
                <a:solidFill>
                  <a:schemeClr val="accent1">
                    <a:lumMod val="75000"/>
                  </a:schemeClr>
                </a:solidFill>
              </a:rPr>
              <a:t>kedvezményezett</a:t>
            </a:r>
            <a:r>
              <a:rPr lang="sk-SK" sz="2000" dirty="0">
                <a:solidFill>
                  <a:schemeClr val="accent1">
                    <a:lumMod val="75000"/>
                  </a:schemeClr>
                </a:solidFill>
              </a:rPr>
              <a:t> ÁFA </a:t>
            </a:r>
            <a:r>
              <a:rPr lang="sk-SK" sz="2000" dirty="0" err="1">
                <a:solidFill>
                  <a:schemeClr val="accent1">
                    <a:lumMod val="75000"/>
                  </a:schemeClr>
                </a:solidFill>
              </a:rPr>
              <a:t>visszaigénylésre</a:t>
            </a:r>
            <a:r>
              <a:rPr lang="sk-SK" sz="20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75000"/>
                  </a:schemeClr>
                </a:solidFill>
              </a:rPr>
              <a:t>jogosult</a:t>
            </a:r>
            <a:r>
              <a:rPr lang="sk-SK" sz="2000" dirty="0">
                <a:solidFill>
                  <a:schemeClr val="accent1">
                    <a:lumMod val="75000"/>
                  </a:schemeClr>
                </a:solidFill>
              </a:rPr>
              <a:t>-e vagy </a:t>
            </a:r>
            <a:r>
              <a:rPr lang="sk-SK" sz="2000" dirty="0" err="1">
                <a:solidFill>
                  <a:schemeClr val="accent1">
                    <a:lumMod val="75000"/>
                  </a:schemeClr>
                </a:solidFill>
              </a:rPr>
              <a:t>nem</a:t>
            </a:r>
            <a:r>
              <a:rPr lang="sk-SK" sz="2000" dirty="0">
                <a:solidFill>
                  <a:schemeClr val="accent1">
                    <a:lumMod val="75000"/>
                  </a:schemeClr>
                </a:solidFill>
              </a:rPr>
              <a:t>?</a:t>
            </a:r>
          </a:p>
          <a:p>
            <a:pPr marL="0" indent="0">
              <a:buNone/>
            </a:pPr>
            <a:endParaRPr lang="sk-SK" sz="2000" dirty="0">
              <a:solidFill>
                <a:schemeClr val="accent1">
                  <a:lumMod val="75000"/>
                </a:schemeClr>
              </a:solidFill>
            </a:endParaRPr>
          </a:p>
          <a:p>
            <a:pPr lvl="1"/>
            <a:r>
              <a:rPr lang="sk-SK" sz="2000" dirty="0">
                <a:solidFill>
                  <a:schemeClr val="accent1">
                    <a:lumMod val="75000"/>
                  </a:schemeClr>
                </a:solidFill>
              </a:rPr>
              <a:t>ÁFA </a:t>
            </a:r>
            <a:r>
              <a:rPr lang="sk-SK" sz="2000" dirty="0" err="1">
                <a:solidFill>
                  <a:schemeClr val="accent1">
                    <a:lumMod val="75000"/>
                  </a:schemeClr>
                </a:solidFill>
              </a:rPr>
              <a:t>nyilatkozat</a:t>
            </a:r>
            <a:r>
              <a:rPr lang="sk-SK" sz="2000" dirty="0">
                <a:solidFill>
                  <a:schemeClr val="accent1">
                    <a:lumMod val="75000"/>
                  </a:schemeClr>
                </a:solidFill>
              </a:rPr>
              <a:t> (1. </a:t>
            </a:r>
            <a:r>
              <a:rPr lang="sk-SK" sz="2000" dirty="0" err="1">
                <a:solidFill>
                  <a:schemeClr val="accent1">
                    <a:lumMod val="75000"/>
                  </a:schemeClr>
                </a:solidFill>
              </a:rPr>
              <a:t>sz</a:t>
            </a:r>
            <a:r>
              <a:rPr lang="sk-SK" sz="2000" dirty="0">
                <a:solidFill>
                  <a:schemeClr val="accent1">
                    <a:lumMod val="75000"/>
                  </a:schemeClr>
                </a:solidFill>
              </a:rPr>
              <a:t>. </a:t>
            </a:r>
            <a:r>
              <a:rPr lang="sk-SK" sz="2000" dirty="0" err="1">
                <a:solidFill>
                  <a:schemeClr val="accent1">
                    <a:lumMod val="75000"/>
                  </a:schemeClr>
                </a:solidFill>
              </a:rPr>
              <a:t>melléklet</a:t>
            </a:r>
            <a:r>
              <a:rPr lang="sk-SK" sz="2000" dirty="0">
                <a:solidFill>
                  <a:schemeClr val="accent1">
                    <a:lumMod val="75000"/>
                  </a:schemeClr>
                </a:solidFill>
              </a:rPr>
              <a:t>)</a:t>
            </a:r>
          </a:p>
          <a:p>
            <a:pPr marL="457200" lvl="1" indent="0">
              <a:buNone/>
            </a:pPr>
            <a:endParaRPr lang="sk-SK" sz="20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sk-SK" sz="2000" dirty="0">
                <a:solidFill>
                  <a:schemeClr val="accent1">
                    <a:lumMod val="75000"/>
                  </a:schemeClr>
                </a:solidFill>
              </a:rPr>
              <a:t>ÁFA </a:t>
            </a:r>
            <a:r>
              <a:rPr lang="sk-SK" sz="2000" dirty="0" err="1">
                <a:solidFill>
                  <a:schemeClr val="accent1">
                    <a:lumMod val="75000"/>
                  </a:schemeClr>
                </a:solidFill>
              </a:rPr>
              <a:t>státusz</a:t>
            </a:r>
            <a:r>
              <a:rPr lang="sk-SK" sz="20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75000"/>
                  </a:schemeClr>
                </a:solidFill>
              </a:rPr>
              <a:t>fordított</a:t>
            </a:r>
            <a:r>
              <a:rPr lang="sk-SK" sz="20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75000"/>
                  </a:schemeClr>
                </a:solidFill>
              </a:rPr>
              <a:t>adózás</a:t>
            </a:r>
            <a:r>
              <a:rPr lang="sk-SK" sz="20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75000"/>
                  </a:schemeClr>
                </a:solidFill>
              </a:rPr>
              <a:t>esetén</a:t>
            </a:r>
            <a:endParaRPr lang="sk-SK" sz="20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sk-SK" sz="2000" dirty="0">
              <a:solidFill>
                <a:schemeClr val="accent1">
                  <a:lumMod val="75000"/>
                </a:schemeClr>
              </a:solidFill>
            </a:endParaRPr>
          </a:p>
          <a:p>
            <a:pPr lvl="1"/>
            <a:r>
              <a:rPr lang="sk-SK" sz="2000" dirty="0">
                <a:solidFill>
                  <a:schemeClr val="accent1">
                    <a:lumMod val="75000"/>
                  </a:schemeClr>
                </a:solidFill>
              </a:rPr>
              <a:t>ÁFA </a:t>
            </a:r>
            <a:r>
              <a:rPr lang="hu-HU" sz="2000" dirty="0">
                <a:solidFill>
                  <a:schemeClr val="accent1">
                    <a:lumMod val="75000"/>
                  </a:schemeClr>
                </a:solidFill>
              </a:rPr>
              <a:t>összesítő fordított adózás esetén </a:t>
            </a:r>
            <a:r>
              <a:rPr lang="sk-SK" sz="2000" dirty="0">
                <a:solidFill>
                  <a:schemeClr val="accent1">
                    <a:lumMod val="75000"/>
                  </a:schemeClr>
                </a:solidFill>
              </a:rPr>
              <a:t>(2. </a:t>
            </a:r>
            <a:r>
              <a:rPr lang="sk-SK" sz="2000" dirty="0" err="1">
                <a:solidFill>
                  <a:schemeClr val="accent1">
                    <a:lumMod val="75000"/>
                  </a:schemeClr>
                </a:solidFill>
              </a:rPr>
              <a:t>sz</a:t>
            </a:r>
            <a:r>
              <a:rPr lang="sk-SK" sz="2000" dirty="0">
                <a:solidFill>
                  <a:schemeClr val="accent1">
                    <a:lumMod val="75000"/>
                  </a:schemeClr>
                </a:solidFill>
              </a:rPr>
              <a:t>. </a:t>
            </a:r>
            <a:r>
              <a:rPr lang="sk-SK" sz="2000" dirty="0" err="1">
                <a:solidFill>
                  <a:schemeClr val="accent1">
                    <a:lumMod val="75000"/>
                  </a:schemeClr>
                </a:solidFill>
              </a:rPr>
              <a:t>melléklet</a:t>
            </a:r>
            <a:r>
              <a:rPr lang="sk-SK" sz="2000" dirty="0">
                <a:solidFill>
                  <a:schemeClr val="accent1">
                    <a:lumMod val="75000"/>
                  </a:schemeClr>
                </a:solidFill>
              </a:rPr>
              <a:t>)</a:t>
            </a:r>
          </a:p>
          <a:p>
            <a:pPr>
              <a:buFont typeface="Wingdings" panose="05000000000000000000" pitchFamily="2" charset="2"/>
              <a:buChar char="q"/>
            </a:pPr>
            <a:endParaRPr lang="sk-SK" dirty="0"/>
          </a:p>
          <a:p>
            <a:pPr>
              <a:buFont typeface="Wingdings" panose="05000000000000000000" pitchFamily="2" charset="2"/>
              <a:buChar char="q"/>
            </a:pPr>
            <a:endParaRPr lang="sk-SK" sz="2800" dirty="0"/>
          </a:p>
          <a:p>
            <a:pPr marL="0" indent="0">
              <a:buNone/>
            </a:pPr>
            <a:r>
              <a:rPr lang="sk-SK" dirty="0"/>
              <a:t> </a:t>
            </a:r>
          </a:p>
          <a:p>
            <a:pPr marL="0" indent="0">
              <a:buNone/>
            </a:pPr>
            <a:endParaRPr lang="sk-SK" sz="2400" b="1" dirty="0">
              <a:solidFill>
                <a:srgbClr val="00B0F0"/>
              </a:solidFill>
            </a:endParaRPr>
          </a:p>
          <a:p>
            <a:pPr marL="0" indent="0">
              <a:buNone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775255463"/>
      </p:ext>
    </p:extLst>
  </p:cSld>
  <p:clrMapOvr>
    <a:masterClrMapping/>
  </p:clrMapOvr>
  <p:transition spd="slow">
    <p:wip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objekt pre obsah 2">
            <a:extLst>
              <a:ext uri="{FF2B5EF4-FFF2-40B4-BE49-F238E27FC236}">
                <a16:creationId xmlns:a16="http://schemas.microsoft.com/office/drawing/2014/main" id="{BDBA2081-1538-49B7-9361-88CD0CCB5A3A}"/>
              </a:ext>
            </a:extLst>
          </p:cNvPr>
          <p:cNvSpPr txBox="1">
            <a:spLocks/>
          </p:cNvSpPr>
          <p:nvPr/>
        </p:nvSpPr>
        <p:spPr>
          <a:xfrm>
            <a:off x="1567349" y="1280977"/>
            <a:ext cx="8915400" cy="32980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Font typeface="Wingdings 3" charset="2"/>
              <a:buNone/>
            </a:pPr>
            <a:r>
              <a:rPr lang="sk-SK" sz="2400" b="1" dirty="0" err="1">
                <a:solidFill>
                  <a:srgbClr val="00B0F0"/>
                </a:solidFill>
              </a:rPr>
              <a:t>B</a:t>
            </a:r>
            <a:r>
              <a:rPr lang="sk-SK" sz="2800" b="1" dirty="0" err="1">
                <a:solidFill>
                  <a:srgbClr val="00B0F0"/>
                </a:solidFill>
              </a:rPr>
              <a:t>evételet</a:t>
            </a:r>
            <a:r>
              <a:rPr lang="sk-SK" sz="2800" b="1" dirty="0">
                <a:solidFill>
                  <a:srgbClr val="00B0F0"/>
                </a:solidFill>
              </a:rPr>
              <a:t> </a:t>
            </a:r>
            <a:r>
              <a:rPr lang="sk-SK" sz="2800" b="1" dirty="0" err="1">
                <a:solidFill>
                  <a:srgbClr val="00B0F0"/>
                </a:solidFill>
              </a:rPr>
              <a:t>termel</a:t>
            </a:r>
            <a:r>
              <a:rPr lang="hu-HU" sz="2800" b="1" dirty="0">
                <a:solidFill>
                  <a:srgbClr val="00B0F0"/>
                </a:solidFill>
              </a:rPr>
              <a:t>ő tevékenységek</a:t>
            </a:r>
          </a:p>
          <a:p>
            <a:pPr marL="0" indent="0">
              <a:lnSpc>
                <a:spcPct val="90000"/>
              </a:lnSpc>
              <a:buFont typeface="Wingdings 3" charset="2"/>
              <a:buNone/>
            </a:pPr>
            <a:endParaRPr lang="hu-HU" sz="2000" b="1" dirty="0">
              <a:solidFill>
                <a:srgbClr val="00B0F0"/>
              </a:solidFill>
            </a:endParaRPr>
          </a:p>
          <a:p>
            <a:pPr marL="0" indent="0">
              <a:lnSpc>
                <a:spcPct val="90000"/>
              </a:lnSpc>
              <a:buFont typeface="Wingdings 3" charset="2"/>
              <a:buNone/>
            </a:pPr>
            <a:endParaRPr lang="sk-SK" sz="2000" b="1" dirty="0">
              <a:solidFill>
                <a:srgbClr val="00B0F0"/>
              </a:solidFill>
            </a:endParaRPr>
          </a:p>
          <a:p>
            <a:pPr marL="0" indent="0" algn="ctr">
              <a:lnSpc>
                <a:spcPct val="90000"/>
              </a:lnSpc>
              <a:buNone/>
            </a:pPr>
            <a:r>
              <a:rPr lang="hu-HU" sz="2400" dirty="0"/>
              <a:t>A Kisprojekt Alap által tervezett 1. és 4. prioritási tengelyhez kapcsolódó megvalósítandó tevékenységek nem eredményezhetnek jövedelemtermelő tevékenységet. </a:t>
            </a:r>
          </a:p>
          <a:p>
            <a:pPr marL="0" indent="0">
              <a:lnSpc>
                <a:spcPct val="90000"/>
              </a:lnSpc>
              <a:buNone/>
            </a:pPr>
            <a:endParaRPr lang="sk-SK" dirty="0"/>
          </a:p>
          <a:p>
            <a:pPr marL="0" indent="0">
              <a:lnSpc>
                <a:spcPct val="90000"/>
              </a:lnSpc>
              <a:buNone/>
            </a:pPr>
            <a:endParaRPr lang="sk-SK" dirty="0"/>
          </a:p>
          <a:p>
            <a:pPr marL="0" indent="0">
              <a:lnSpc>
                <a:spcPct val="90000"/>
              </a:lnSpc>
              <a:buFont typeface="Wingdings 3" charset="2"/>
              <a:buNone/>
            </a:pPr>
            <a:endParaRPr lang="sk-SK" sz="2000" b="1" dirty="0">
              <a:solidFill>
                <a:srgbClr val="00B0F0"/>
              </a:solidFill>
            </a:endParaRPr>
          </a:p>
          <a:p>
            <a:pPr marL="0" indent="0">
              <a:lnSpc>
                <a:spcPct val="90000"/>
              </a:lnSpc>
              <a:buFont typeface="Wingdings 3" charset="2"/>
              <a:buNone/>
            </a:pPr>
            <a:endParaRPr lang="sk-SK" sz="1600" dirty="0">
              <a:solidFill>
                <a:srgbClr val="00B0F0"/>
              </a:solidFill>
            </a:endParaRPr>
          </a:p>
        </p:txBody>
      </p:sp>
      <p:pic>
        <p:nvPicPr>
          <p:cNvPr id="7" name="Obrázok 6">
            <a:extLst>
              <a:ext uri="{FF2B5EF4-FFF2-40B4-BE49-F238E27FC236}">
                <a16:creationId xmlns:a16="http://schemas.microsoft.com/office/drawing/2014/main" id="{00850E1D-C919-4654-AA2B-3691583DA7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0328" y="4922686"/>
            <a:ext cx="1287220" cy="1308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230103"/>
      </p:ext>
    </p:extLst>
  </p:cSld>
  <p:clrMapOvr>
    <a:masterClrMapping/>
  </p:clrMapOvr>
  <p:transition spd="slow">
    <p:wip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7E647A70-E9BA-4FF0-AD4C-58A726A0F2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1511" y="1540189"/>
            <a:ext cx="8915400" cy="3777622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sk-SK" sz="2800" b="1" dirty="0" err="1">
                <a:solidFill>
                  <a:srgbClr val="00B0F0"/>
                </a:solidFill>
              </a:rPr>
              <a:t>Dokumentumok</a:t>
            </a:r>
            <a:r>
              <a:rPr lang="sk-SK" sz="2800" b="1" dirty="0">
                <a:solidFill>
                  <a:srgbClr val="00B0F0"/>
                </a:solidFill>
              </a:rPr>
              <a:t> </a:t>
            </a:r>
            <a:r>
              <a:rPr lang="sk-SK" sz="2800" b="1" dirty="0" err="1">
                <a:solidFill>
                  <a:srgbClr val="00B0F0"/>
                </a:solidFill>
              </a:rPr>
              <a:t>archiválása</a:t>
            </a:r>
            <a:endParaRPr lang="sk-SK" sz="2800" b="1" dirty="0">
              <a:solidFill>
                <a:srgbClr val="00B0F0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endParaRPr lang="sk-SK" sz="2000" b="1" dirty="0">
              <a:solidFill>
                <a:srgbClr val="00B0F0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endParaRPr lang="sk-SK" sz="2000" b="1" dirty="0">
              <a:solidFill>
                <a:srgbClr val="00B0F0"/>
              </a:solidFill>
            </a:endParaRPr>
          </a:p>
          <a:p>
            <a:pPr algn="just">
              <a:lnSpc>
                <a:spcPct val="90000"/>
              </a:lnSpc>
            </a:pPr>
            <a:r>
              <a:rPr lang="hu-HU" sz="2400" dirty="0"/>
              <a:t>A kisprojekt kedvezményezettek székhelyén szükséges archiválni a kapcsolódó könyvelési és minden egyéb alátámasztó dokumentumot. A dokumentumokat eredeti példányban, vagy azzal azonos mértékű bizonyító erővel rendelkező példányban kell megőrizni.</a:t>
            </a:r>
          </a:p>
          <a:p>
            <a:pPr algn="just">
              <a:lnSpc>
                <a:spcPct val="90000"/>
              </a:lnSpc>
            </a:pPr>
            <a:r>
              <a:rPr lang="hu-HU" sz="2400" dirty="0"/>
              <a:t>A dokumentumokat a pályázat végrehajtását követő 5 évig szükséges archiválni.</a:t>
            </a:r>
            <a:endParaRPr lang="sk-SK" sz="2400" dirty="0"/>
          </a:p>
          <a:p>
            <a:pPr marL="0" indent="0">
              <a:lnSpc>
                <a:spcPct val="90000"/>
              </a:lnSpc>
              <a:buNone/>
            </a:pPr>
            <a:endParaRPr lang="sk-SK" sz="2000" b="1" dirty="0">
              <a:solidFill>
                <a:srgbClr val="00B0F0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endParaRPr lang="sk-SK" sz="20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3581333"/>
      </p:ext>
    </p:extLst>
  </p:cSld>
  <p:clrMapOvr>
    <a:masterClrMapping/>
  </p:clrMapOvr>
  <p:transition spd="slow">
    <p:wip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87F81E2-9477-47EA-8441-39E68039A0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8739" y="3038648"/>
            <a:ext cx="8911687" cy="1280890"/>
          </a:xfrm>
        </p:spPr>
        <p:txBody>
          <a:bodyPr/>
          <a:lstStyle/>
          <a:p>
            <a:r>
              <a:rPr lang="sk-SK" b="1" dirty="0"/>
              <a:t>K</a:t>
            </a:r>
            <a:r>
              <a:rPr lang="hu-HU" b="1" dirty="0" err="1"/>
              <a:t>öszönöm</a:t>
            </a:r>
            <a:r>
              <a:rPr lang="hu-HU" b="1" dirty="0"/>
              <a:t> a figyelmet</a:t>
            </a:r>
            <a:r>
              <a:rPr lang="sk-SK" b="1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865036266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Dym">
  <a:themeElements>
    <a:clrScheme name="Dym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Dym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ym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1671</TotalTime>
  <Words>1684</Words>
  <Application>Microsoft Office PowerPoint</Application>
  <PresentationFormat>Širokouhlá</PresentationFormat>
  <Paragraphs>239</Paragraphs>
  <Slides>26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6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26</vt:i4>
      </vt:variant>
    </vt:vector>
  </HeadingPairs>
  <TitlesOfParts>
    <vt:vector size="33" baseType="lpstr">
      <vt:lpstr>Arial</vt:lpstr>
      <vt:lpstr>Calibri</vt:lpstr>
      <vt:lpstr>Century Gothic</vt:lpstr>
      <vt:lpstr>Symbol</vt:lpstr>
      <vt:lpstr>Wingdings</vt:lpstr>
      <vt:lpstr>Wingdings 3</vt:lpstr>
      <vt:lpstr>Dym</vt:lpstr>
      <vt:lpstr>Szeminárium a Vezető kedvezményezettek számára</vt:lpstr>
      <vt:lpstr>Prezentácia programu PowerPoint</vt:lpstr>
      <vt:lpstr>Elszámolhatóság területi hatálya</vt:lpstr>
      <vt:lpstr>Prezentácia programu PowerPoint</vt:lpstr>
      <vt:lpstr>Prezentácia programu PowerPoint</vt:lpstr>
      <vt:lpstr>Személyi költségek</vt:lpstr>
      <vt:lpstr>Prezentácia programu PowerPoint</vt:lpstr>
      <vt:lpstr>Irodai és adminisztratív költségek</vt:lpstr>
      <vt:lpstr>Utazási és szállásköltségek</vt:lpstr>
      <vt:lpstr>Prezentácia programu PowerPoint</vt:lpstr>
      <vt:lpstr>Prezentácia programu PowerPoint</vt:lpstr>
      <vt:lpstr>Külső szakértők és szolgáltatók költségei</vt:lpstr>
      <vt:lpstr>Prezentácia programu PowerPoint</vt:lpstr>
      <vt:lpstr>Prezentácia programu PowerPoint</vt:lpstr>
      <vt:lpstr>Prezentácia programu PowerPoint</vt:lpstr>
      <vt:lpstr>Prezentácia programu PowerPoint</vt:lpstr>
      <vt:lpstr>Eszközök költségei </vt:lpstr>
      <vt:lpstr>Prezentácia programu PowerPoint</vt:lpstr>
      <vt:lpstr>Elszámoláshoz szükséges dokumentáció</vt:lpstr>
      <vt:lpstr>Infrastruktúra és építési munkák költségei   </vt:lpstr>
      <vt:lpstr>Prezentácia programu PowerPoint</vt:lpstr>
      <vt:lpstr>A jogosult költségek szabályai</vt:lpstr>
      <vt:lpstr>Prezentácia programu PowerPoint</vt:lpstr>
      <vt:lpstr>Prezentácia programu PowerPoint</vt:lpstr>
      <vt:lpstr>Prezentácia programu PowerPoint</vt:lpstr>
      <vt:lpstr>Köszönöm a figyelmet!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Denisa Korečková</dc:creator>
  <cp:lastModifiedBy>erika.begalova@outlook.sk</cp:lastModifiedBy>
  <cp:revision>187</cp:revision>
  <cp:lastPrinted>2019-04-02T11:46:59Z</cp:lastPrinted>
  <dcterms:created xsi:type="dcterms:W3CDTF">2019-03-25T09:13:11Z</dcterms:created>
  <dcterms:modified xsi:type="dcterms:W3CDTF">2019-04-04T10:57:47Z</dcterms:modified>
</cp:coreProperties>
</file>