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4.jpg" ContentType="image/jpeg"/>
  <Override PartName="/ppt/media/image5.jpg" ContentType="image/jpeg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60" r:id="rId4"/>
    <p:sldId id="268" r:id="rId5"/>
    <p:sldId id="259" r:id="rId6"/>
    <p:sldId id="261" r:id="rId7"/>
    <p:sldId id="263" r:id="rId8"/>
    <p:sldId id="262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383B11-F5ED-4C48-A8D4-9459C45335CC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55A2869F-D540-41BF-BE8F-8CC8D9ADF592}">
      <dgm:prSet phldrT="[Text]" custT="1"/>
      <dgm:spPr/>
      <dgm:t>
        <a:bodyPr/>
        <a:lstStyle/>
        <a:p>
          <a:r>
            <a:rPr lang="hu-HU" sz="2400" b="0" dirty="0"/>
            <a:t>Saját honlap aloldala</a:t>
          </a:r>
          <a:endParaRPr lang="sk-SK" sz="2400" b="0" dirty="0"/>
        </a:p>
      </dgm:t>
    </dgm:pt>
    <dgm:pt modelId="{1376E020-03B9-4A37-8390-D23F11384CE6}" type="parTrans" cxnId="{2DFA1D9B-A071-41CC-8606-DFC3947757C7}">
      <dgm:prSet/>
      <dgm:spPr/>
      <dgm:t>
        <a:bodyPr/>
        <a:lstStyle/>
        <a:p>
          <a:endParaRPr lang="sk-SK"/>
        </a:p>
      </dgm:t>
    </dgm:pt>
    <dgm:pt modelId="{BD711747-3D5B-4F01-B101-A75DA06D4D74}" type="sibTrans" cxnId="{2DFA1D9B-A071-41CC-8606-DFC3947757C7}">
      <dgm:prSet/>
      <dgm:spPr/>
      <dgm:t>
        <a:bodyPr/>
        <a:lstStyle/>
        <a:p>
          <a:endParaRPr lang="sk-SK"/>
        </a:p>
      </dgm:t>
    </dgm:pt>
    <dgm:pt modelId="{B1C173EE-583C-4F0C-8C0E-8B6ECD55940D}">
      <dgm:prSet phldrT="[Text]" custT="1"/>
      <dgm:spPr/>
      <dgm:t>
        <a:bodyPr/>
        <a:lstStyle/>
        <a:p>
          <a:pPr algn="l"/>
          <a:r>
            <a:rPr lang="hu-HU" sz="2400" b="0" dirty="0"/>
            <a:t>A pályázatról szóló cikkek </a:t>
          </a:r>
          <a:endParaRPr lang="sk-SK" sz="2400" b="0" dirty="0"/>
        </a:p>
      </dgm:t>
    </dgm:pt>
    <dgm:pt modelId="{3CE304E3-E626-4357-B91C-FF2A284EB801}" type="parTrans" cxnId="{594AB822-2D8F-4103-BE43-D61FB40C1DDD}">
      <dgm:prSet/>
      <dgm:spPr/>
      <dgm:t>
        <a:bodyPr/>
        <a:lstStyle/>
        <a:p>
          <a:endParaRPr lang="sk-SK"/>
        </a:p>
      </dgm:t>
    </dgm:pt>
    <dgm:pt modelId="{4AB44A52-AC93-4450-9894-3AB7C7ED0E00}" type="sibTrans" cxnId="{594AB822-2D8F-4103-BE43-D61FB40C1DDD}">
      <dgm:prSet/>
      <dgm:spPr/>
      <dgm:t>
        <a:bodyPr/>
        <a:lstStyle/>
        <a:p>
          <a:endParaRPr lang="sk-SK"/>
        </a:p>
      </dgm:t>
    </dgm:pt>
    <dgm:pt modelId="{3FF7FA06-0CE7-4824-81EF-20A67A72C039}">
      <dgm:prSet phldrT="[Text]" custT="1"/>
      <dgm:spPr/>
      <dgm:t>
        <a:bodyPr/>
        <a:lstStyle/>
        <a:p>
          <a:r>
            <a:rPr lang="hu-HU" sz="2400" b="0" dirty="0"/>
            <a:t>Új honlap</a:t>
          </a:r>
          <a:endParaRPr lang="sk-SK" sz="2400" b="0" dirty="0"/>
        </a:p>
      </dgm:t>
    </dgm:pt>
    <dgm:pt modelId="{3A07AC22-3799-4473-9420-56091E3D2428}" type="parTrans" cxnId="{41473A12-3AE2-4688-BB4E-DDDB663AF1BC}">
      <dgm:prSet/>
      <dgm:spPr/>
      <dgm:t>
        <a:bodyPr/>
        <a:lstStyle/>
        <a:p>
          <a:endParaRPr lang="sk-SK"/>
        </a:p>
      </dgm:t>
    </dgm:pt>
    <dgm:pt modelId="{F4F56063-1DE0-426C-B081-31CF9E00CFB6}" type="sibTrans" cxnId="{41473A12-3AE2-4688-BB4E-DDDB663AF1BC}">
      <dgm:prSet/>
      <dgm:spPr/>
      <dgm:t>
        <a:bodyPr/>
        <a:lstStyle/>
        <a:p>
          <a:endParaRPr lang="sk-SK"/>
        </a:p>
      </dgm:t>
    </dgm:pt>
    <dgm:pt modelId="{684C66A4-0515-446E-B3F3-332317856DEB}" type="pres">
      <dgm:prSet presAssocID="{C6383B11-F5ED-4C48-A8D4-9459C45335CC}" presName="diagram" presStyleCnt="0">
        <dgm:presLayoutVars>
          <dgm:dir/>
          <dgm:animLvl val="lvl"/>
          <dgm:resizeHandles val="exact"/>
        </dgm:presLayoutVars>
      </dgm:prSet>
      <dgm:spPr/>
    </dgm:pt>
    <dgm:pt modelId="{50E6F77D-ED08-44AA-9F98-07ED1F2AD542}" type="pres">
      <dgm:prSet presAssocID="{55A2869F-D540-41BF-BE8F-8CC8D9ADF592}" presName="compNode" presStyleCnt="0"/>
      <dgm:spPr/>
    </dgm:pt>
    <dgm:pt modelId="{C6A62AB9-EDD4-4748-AE9F-821B19E7EBB6}" type="pres">
      <dgm:prSet presAssocID="{55A2869F-D540-41BF-BE8F-8CC8D9ADF592}" presName="childRect" presStyleLbl="bgAcc1" presStyleIdx="0" presStyleCnt="3" custScaleY="264880" custLinFactNeighborX="954" custLinFactNeighborY="-3950">
        <dgm:presLayoutVars>
          <dgm:bulletEnabled val="1"/>
        </dgm:presLayoutVars>
      </dgm:prSet>
      <dgm:spPr/>
    </dgm:pt>
    <dgm:pt modelId="{22E3DC0A-AAB0-425E-9285-1FD7797C69FB}" type="pres">
      <dgm:prSet presAssocID="{55A2869F-D540-41BF-BE8F-8CC8D9ADF59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6AEA08F-48CF-4E8D-ABEF-BE79BBD52CAC}" type="pres">
      <dgm:prSet presAssocID="{55A2869F-D540-41BF-BE8F-8CC8D9ADF592}" presName="parentRect" presStyleLbl="alignNode1" presStyleIdx="0" presStyleCnt="3" custScaleY="68735" custLinFactY="5912" custLinFactNeighborX="3101" custLinFactNeighborY="100000"/>
      <dgm:spPr/>
    </dgm:pt>
    <dgm:pt modelId="{69DEA5F0-597A-428F-AEC2-77B1D46A730B}" type="pres">
      <dgm:prSet presAssocID="{55A2869F-D540-41BF-BE8F-8CC8D9ADF592}" presName="adorn" presStyleLbl="fgAccFollowNode1" presStyleIdx="0" presStyleCnt="3" custScaleX="85249" custScaleY="87813" custLinFactNeighborY="6912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9A5133-284F-449D-BF5E-F56F7A4E4A0F}" type="pres">
      <dgm:prSet presAssocID="{BD711747-3D5B-4F01-B101-A75DA06D4D74}" presName="sibTrans" presStyleLbl="sibTrans2D1" presStyleIdx="0" presStyleCnt="0"/>
      <dgm:spPr/>
    </dgm:pt>
    <dgm:pt modelId="{C8C3CC42-A614-4AF7-BC31-8671AF3E487F}" type="pres">
      <dgm:prSet presAssocID="{B1C173EE-583C-4F0C-8C0E-8B6ECD55940D}" presName="compNode" presStyleCnt="0"/>
      <dgm:spPr/>
    </dgm:pt>
    <dgm:pt modelId="{91470231-C296-4413-B028-5651D25AFA0D}" type="pres">
      <dgm:prSet presAssocID="{B1C173EE-583C-4F0C-8C0E-8B6ECD55940D}" presName="childRect" presStyleLbl="bgAcc1" presStyleIdx="1" presStyleCnt="3" custScaleY="264472">
        <dgm:presLayoutVars>
          <dgm:bulletEnabled val="1"/>
        </dgm:presLayoutVars>
      </dgm:prSet>
      <dgm:spPr/>
    </dgm:pt>
    <dgm:pt modelId="{ED311380-7219-47F0-8FAB-F9D14A5CFCC9}" type="pres">
      <dgm:prSet presAssocID="{B1C173EE-583C-4F0C-8C0E-8B6ECD55940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4BD0EAE-F5EB-443D-8638-3606DF04ECEE}" type="pres">
      <dgm:prSet presAssocID="{B1C173EE-583C-4F0C-8C0E-8B6ECD55940D}" presName="parentRect" presStyleLbl="alignNode1" presStyleIdx="1" presStyleCnt="3" custScaleY="83328" custLinFactY="5912" custLinFactNeighborX="1202" custLinFactNeighborY="100000"/>
      <dgm:spPr/>
    </dgm:pt>
    <dgm:pt modelId="{EBF05E67-C0E2-4F3A-9062-709ED1E4A272}" type="pres">
      <dgm:prSet presAssocID="{B1C173EE-583C-4F0C-8C0E-8B6ECD55940D}" presName="adorn" presStyleLbl="fgAccFollowNode1" presStyleIdx="1" presStyleCnt="3" custScaleX="76273" custScaleY="82130" custLinFactNeighborX="-4413" custLinFactNeighborY="60790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74FAC67-2848-408E-BADD-DFC6DD5F4FD1}" type="pres">
      <dgm:prSet presAssocID="{4AB44A52-AC93-4450-9894-3AB7C7ED0E00}" presName="sibTrans" presStyleLbl="sibTrans2D1" presStyleIdx="0" presStyleCnt="0"/>
      <dgm:spPr/>
    </dgm:pt>
    <dgm:pt modelId="{7A4068C4-6DE0-4EF1-AC10-AEA3A3F5889D}" type="pres">
      <dgm:prSet presAssocID="{3FF7FA06-0CE7-4824-81EF-20A67A72C039}" presName="compNode" presStyleCnt="0"/>
      <dgm:spPr/>
    </dgm:pt>
    <dgm:pt modelId="{AB14A7AE-BC41-4AD8-A5BC-921578169EBE}" type="pres">
      <dgm:prSet presAssocID="{3FF7FA06-0CE7-4824-81EF-20A67A72C039}" presName="childRect" presStyleLbl="bgAcc1" presStyleIdx="2" presStyleCnt="3" custScaleY="262774" custLinFactNeighborX="-749" custLinFactNeighborY="1147">
        <dgm:presLayoutVars>
          <dgm:bulletEnabled val="1"/>
        </dgm:presLayoutVars>
      </dgm:prSet>
      <dgm:spPr/>
    </dgm:pt>
    <dgm:pt modelId="{2ADB4272-29D9-45A8-8DEB-62DCB2EDE552}" type="pres">
      <dgm:prSet presAssocID="{3FF7FA06-0CE7-4824-81EF-20A67A72C03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ABEC32-0DCE-4539-9AA9-ABFE1099CE22}" type="pres">
      <dgm:prSet presAssocID="{3FF7FA06-0CE7-4824-81EF-20A67A72C039}" presName="parentRect" presStyleLbl="alignNode1" presStyleIdx="2" presStyleCnt="3" custScaleY="75856" custLinFactY="5912" custLinFactNeighborX="127" custLinFactNeighborY="100000"/>
      <dgm:spPr/>
    </dgm:pt>
    <dgm:pt modelId="{B3B4C75B-500C-45BA-9D77-4ABCF9B40039}" type="pres">
      <dgm:prSet presAssocID="{3FF7FA06-0CE7-4824-81EF-20A67A72C039}" presName="adorn" presStyleLbl="fgAccFollowNode1" presStyleIdx="2" presStyleCnt="3" custScaleX="81072" custScaleY="81712" custLinFactNeighborX="10013" custLinFactNeighborY="6687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41473A12-3AE2-4688-BB4E-DDDB663AF1BC}" srcId="{C6383B11-F5ED-4C48-A8D4-9459C45335CC}" destId="{3FF7FA06-0CE7-4824-81EF-20A67A72C039}" srcOrd="2" destOrd="0" parTransId="{3A07AC22-3799-4473-9420-56091E3D2428}" sibTransId="{F4F56063-1DE0-426C-B081-31CF9E00CFB6}"/>
    <dgm:cxn modelId="{594AB822-2D8F-4103-BE43-D61FB40C1DDD}" srcId="{C6383B11-F5ED-4C48-A8D4-9459C45335CC}" destId="{B1C173EE-583C-4F0C-8C0E-8B6ECD55940D}" srcOrd="1" destOrd="0" parTransId="{3CE304E3-E626-4357-B91C-FF2A284EB801}" sibTransId="{4AB44A52-AC93-4450-9894-3AB7C7ED0E00}"/>
    <dgm:cxn modelId="{FBB27B2B-4F27-4AEA-BAE0-4142F6F6C0CB}" type="presOf" srcId="{3FF7FA06-0CE7-4824-81EF-20A67A72C039}" destId="{33ABEC32-0DCE-4539-9AA9-ABFE1099CE22}" srcOrd="1" destOrd="0" presId="urn:microsoft.com/office/officeart/2005/8/layout/bList2"/>
    <dgm:cxn modelId="{E1E24135-E92B-48EF-9CA7-337DBBACF454}" type="presOf" srcId="{BD711747-3D5B-4F01-B101-A75DA06D4D74}" destId="{889A5133-284F-449D-BF5E-F56F7A4E4A0F}" srcOrd="0" destOrd="0" presId="urn:microsoft.com/office/officeart/2005/8/layout/bList2"/>
    <dgm:cxn modelId="{3CCC4E44-E8DF-4A71-AD8F-7630D3F8A7BD}" type="presOf" srcId="{3FF7FA06-0CE7-4824-81EF-20A67A72C039}" destId="{2ADB4272-29D9-45A8-8DEB-62DCB2EDE552}" srcOrd="0" destOrd="0" presId="urn:microsoft.com/office/officeart/2005/8/layout/bList2"/>
    <dgm:cxn modelId="{E6A97C53-F2EA-45AE-A35B-27F21CA2E4FF}" type="presOf" srcId="{B1C173EE-583C-4F0C-8C0E-8B6ECD55940D}" destId="{ED311380-7219-47F0-8FAB-F9D14A5CFCC9}" srcOrd="0" destOrd="0" presId="urn:microsoft.com/office/officeart/2005/8/layout/bList2"/>
    <dgm:cxn modelId="{0C4A7059-BF34-4DA3-8F6E-3409006F2CF7}" type="presOf" srcId="{C6383B11-F5ED-4C48-A8D4-9459C45335CC}" destId="{684C66A4-0515-446E-B3F3-332317856DEB}" srcOrd="0" destOrd="0" presId="urn:microsoft.com/office/officeart/2005/8/layout/bList2"/>
    <dgm:cxn modelId="{3A17B890-569D-4C6C-B7E4-3C43D2950CDC}" type="presOf" srcId="{4AB44A52-AC93-4450-9894-3AB7C7ED0E00}" destId="{974FAC67-2848-408E-BADD-DFC6DD5F4FD1}" srcOrd="0" destOrd="0" presId="urn:microsoft.com/office/officeart/2005/8/layout/bList2"/>
    <dgm:cxn modelId="{2DFA1D9B-A071-41CC-8606-DFC3947757C7}" srcId="{C6383B11-F5ED-4C48-A8D4-9459C45335CC}" destId="{55A2869F-D540-41BF-BE8F-8CC8D9ADF592}" srcOrd="0" destOrd="0" parTransId="{1376E020-03B9-4A37-8390-D23F11384CE6}" sibTransId="{BD711747-3D5B-4F01-B101-A75DA06D4D74}"/>
    <dgm:cxn modelId="{A025E1E4-82B4-485C-BA23-060D9CE6768E}" type="presOf" srcId="{55A2869F-D540-41BF-BE8F-8CC8D9ADF592}" destId="{22E3DC0A-AAB0-425E-9285-1FD7797C69FB}" srcOrd="0" destOrd="0" presId="urn:microsoft.com/office/officeart/2005/8/layout/bList2"/>
    <dgm:cxn modelId="{CB5FF9F2-3B78-4F8C-94F7-75DE8353A8A7}" type="presOf" srcId="{B1C173EE-583C-4F0C-8C0E-8B6ECD55940D}" destId="{94BD0EAE-F5EB-443D-8638-3606DF04ECEE}" srcOrd="1" destOrd="0" presId="urn:microsoft.com/office/officeart/2005/8/layout/bList2"/>
    <dgm:cxn modelId="{2E9FA2F8-6D9F-4750-AB6B-DF9E5FF66A04}" type="presOf" srcId="{55A2869F-D540-41BF-BE8F-8CC8D9ADF592}" destId="{86AEA08F-48CF-4E8D-ABEF-BE79BBD52CAC}" srcOrd="1" destOrd="0" presId="urn:microsoft.com/office/officeart/2005/8/layout/bList2"/>
    <dgm:cxn modelId="{A3A8B5E5-444A-4FE7-A694-384C1C562BC0}" type="presParOf" srcId="{684C66A4-0515-446E-B3F3-332317856DEB}" destId="{50E6F77D-ED08-44AA-9F98-07ED1F2AD542}" srcOrd="0" destOrd="0" presId="urn:microsoft.com/office/officeart/2005/8/layout/bList2"/>
    <dgm:cxn modelId="{EAA9484A-A829-4C78-9253-C1F52AB68EFF}" type="presParOf" srcId="{50E6F77D-ED08-44AA-9F98-07ED1F2AD542}" destId="{C6A62AB9-EDD4-4748-AE9F-821B19E7EBB6}" srcOrd="0" destOrd="0" presId="urn:microsoft.com/office/officeart/2005/8/layout/bList2"/>
    <dgm:cxn modelId="{6F54FB11-1A71-4D69-8390-3CE2012C7175}" type="presParOf" srcId="{50E6F77D-ED08-44AA-9F98-07ED1F2AD542}" destId="{22E3DC0A-AAB0-425E-9285-1FD7797C69FB}" srcOrd="1" destOrd="0" presId="urn:microsoft.com/office/officeart/2005/8/layout/bList2"/>
    <dgm:cxn modelId="{4D9E6C35-F574-49BA-9236-ACC0B5036244}" type="presParOf" srcId="{50E6F77D-ED08-44AA-9F98-07ED1F2AD542}" destId="{86AEA08F-48CF-4E8D-ABEF-BE79BBD52CAC}" srcOrd="2" destOrd="0" presId="urn:microsoft.com/office/officeart/2005/8/layout/bList2"/>
    <dgm:cxn modelId="{DA2D581C-677E-406F-BB7E-93CA61E37818}" type="presParOf" srcId="{50E6F77D-ED08-44AA-9F98-07ED1F2AD542}" destId="{69DEA5F0-597A-428F-AEC2-77B1D46A730B}" srcOrd="3" destOrd="0" presId="urn:microsoft.com/office/officeart/2005/8/layout/bList2"/>
    <dgm:cxn modelId="{22691454-F1F1-49F8-A1C0-8D386DE6AE5B}" type="presParOf" srcId="{684C66A4-0515-446E-B3F3-332317856DEB}" destId="{889A5133-284F-449D-BF5E-F56F7A4E4A0F}" srcOrd="1" destOrd="0" presId="urn:microsoft.com/office/officeart/2005/8/layout/bList2"/>
    <dgm:cxn modelId="{DE62F265-5B7C-4A5D-A1CE-CE4CBAA5B81A}" type="presParOf" srcId="{684C66A4-0515-446E-B3F3-332317856DEB}" destId="{C8C3CC42-A614-4AF7-BC31-8671AF3E487F}" srcOrd="2" destOrd="0" presId="urn:microsoft.com/office/officeart/2005/8/layout/bList2"/>
    <dgm:cxn modelId="{D652BDFA-6AD9-414D-8812-F5B489264DFD}" type="presParOf" srcId="{C8C3CC42-A614-4AF7-BC31-8671AF3E487F}" destId="{91470231-C296-4413-B028-5651D25AFA0D}" srcOrd="0" destOrd="0" presId="urn:microsoft.com/office/officeart/2005/8/layout/bList2"/>
    <dgm:cxn modelId="{CB77A8E0-95F8-4206-B547-8CAA31FA21EA}" type="presParOf" srcId="{C8C3CC42-A614-4AF7-BC31-8671AF3E487F}" destId="{ED311380-7219-47F0-8FAB-F9D14A5CFCC9}" srcOrd="1" destOrd="0" presId="urn:microsoft.com/office/officeart/2005/8/layout/bList2"/>
    <dgm:cxn modelId="{356A3283-302A-46B3-9F7A-2BEEA9BAE6B1}" type="presParOf" srcId="{C8C3CC42-A614-4AF7-BC31-8671AF3E487F}" destId="{94BD0EAE-F5EB-443D-8638-3606DF04ECEE}" srcOrd="2" destOrd="0" presId="urn:microsoft.com/office/officeart/2005/8/layout/bList2"/>
    <dgm:cxn modelId="{392EC94B-C5F5-483E-A449-819DFE322425}" type="presParOf" srcId="{C8C3CC42-A614-4AF7-BC31-8671AF3E487F}" destId="{EBF05E67-C0E2-4F3A-9062-709ED1E4A272}" srcOrd="3" destOrd="0" presId="urn:microsoft.com/office/officeart/2005/8/layout/bList2"/>
    <dgm:cxn modelId="{79D4F76B-6B3B-446B-A0CC-D26D23A7FA29}" type="presParOf" srcId="{684C66A4-0515-446E-B3F3-332317856DEB}" destId="{974FAC67-2848-408E-BADD-DFC6DD5F4FD1}" srcOrd="3" destOrd="0" presId="urn:microsoft.com/office/officeart/2005/8/layout/bList2"/>
    <dgm:cxn modelId="{67076636-0C94-421E-A1EF-3A29E57E318A}" type="presParOf" srcId="{684C66A4-0515-446E-B3F3-332317856DEB}" destId="{7A4068C4-6DE0-4EF1-AC10-AEA3A3F5889D}" srcOrd="4" destOrd="0" presId="urn:microsoft.com/office/officeart/2005/8/layout/bList2"/>
    <dgm:cxn modelId="{E0FC8C12-A8B3-4F65-B645-EA0628DAB4E4}" type="presParOf" srcId="{7A4068C4-6DE0-4EF1-AC10-AEA3A3F5889D}" destId="{AB14A7AE-BC41-4AD8-A5BC-921578169EBE}" srcOrd="0" destOrd="0" presId="urn:microsoft.com/office/officeart/2005/8/layout/bList2"/>
    <dgm:cxn modelId="{30B046BB-D33D-4C01-AB3E-D160D7562159}" type="presParOf" srcId="{7A4068C4-6DE0-4EF1-AC10-AEA3A3F5889D}" destId="{2ADB4272-29D9-45A8-8DEB-62DCB2EDE552}" srcOrd="1" destOrd="0" presId="urn:microsoft.com/office/officeart/2005/8/layout/bList2"/>
    <dgm:cxn modelId="{E4C471BA-7A90-4D76-9A26-0805265C55A0}" type="presParOf" srcId="{7A4068C4-6DE0-4EF1-AC10-AEA3A3F5889D}" destId="{33ABEC32-0DCE-4539-9AA9-ABFE1099CE22}" srcOrd="2" destOrd="0" presId="urn:microsoft.com/office/officeart/2005/8/layout/bList2"/>
    <dgm:cxn modelId="{E7E0A9BC-2C8A-4535-8EA7-6818608835D2}" type="presParOf" srcId="{7A4068C4-6DE0-4EF1-AC10-AEA3A3F5889D}" destId="{B3B4C75B-500C-45BA-9D77-4ABCF9B40039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62AB9-EDD4-4748-AE9F-821B19E7EBB6}">
      <dsp:nvSpPr>
        <dsp:cNvPr id="0" name=""/>
        <dsp:cNvSpPr/>
      </dsp:nvSpPr>
      <dsp:spPr>
        <a:xfrm>
          <a:off x="205069" y="0"/>
          <a:ext cx="3167938" cy="626388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AEA08F-48CF-4E8D-ABEF-BE79BBD52CAC}">
      <dsp:nvSpPr>
        <dsp:cNvPr id="0" name=""/>
        <dsp:cNvSpPr/>
      </dsp:nvSpPr>
      <dsp:spPr>
        <a:xfrm>
          <a:off x="273085" y="5550495"/>
          <a:ext cx="3167938" cy="6989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kern="1200" dirty="0"/>
            <a:t>Saját honlap aloldala</a:t>
          </a:r>
          <a:endParaRPr lang="sk-SK" sz="2400" b="0" kern="1200" dirty="0"/>
        </a:p>
      </dsp:txBody>
      <dsp:txXfrm>
        <a:off x="273085" y="5550495"/>
        <a:ext cx="2230942" cy="698941"/>
      </dsp:txXfrm>
    </dsp:sp>
    <dsp:sp modelId="{69DEA5F0-597A-428F-AEC2-77B1D46A730B}">
      <dsp:nvSpPr>
        <dsp:cNvPr id="0" name=""/>
        <dsp:cNvSpPr/>
      </dsp:nvSpPr>
      <dsp:spPr>
        <a:xfrm>
          <a:off x="2577183" y="5290657"/>
          <a:ext cx="945222" cy="97365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70231-C296-4413-B028-5651D25AFA0D}">
      <dsp:nvSpPr>
        <dsp:cNvPr id="0" name=""/>
        <dsp:cNvSpPr/>
      </dsp:nvSpPr>
      <dsp:spPr>
        <a:xfrm>
          <a:off x="3797099" y="5038"/>
          <a:ext cx="3167938" cy="62542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D0EAE-F5EB-443D-8638-3606DF04ECEE}">
      <dsp:nvSpPr>
        <dsp:cNvPr id="0" name=""/>
        <dsp:cNvSpPr/>
      </dsp:nvSpPr>
      <dsp:spPr>
        <a:xfrm>
          <a:off x="3835178" y="5416976"/>
          <a:ext cx="3167938" cy="847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kern="1200" dirty="0"/>
            <a:t>A pályázatról szóló cikkek </a:t>
          </a:r>
          <a:endParaRPr lang="sk-SK" sz="2400" b="0" kern="1200" dirty="0"/>
        </a:p>
      </dsp:txBody>
      <dsp:txXfrm>
        <a:off x="3835178" y="5416976"/>
        <a:ext cx="2230942" cy="847332"/>
      </dsp:txXfrm>
    </dsp:sp>
    <dsp:sp modelId="{EBF05E67-C0E2-4F3A-9062-709ED1E4A272}">
      <dsp:nvSpPr>
        <dsp:cNvPr id="0" name=""/>
        <dsp:cNvSpPr/>
      </dsp:nvSpPr>
      <dsp:spPr>
        <a:xfrm>
          <a:off x="6200267" y="5249169"/>
          <a:ext cx="845698" cy="910639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4A7AE-BC41-4AD8-A5BC-921578169EBE}">
      <dsp:nvSpPr>
        <dsp:cNvPr id="0" name=""/>
        <dsp:cNvSpPr/>
      </dsp:nvSpPr>
      <dsp:spPr>
        <a:xfrm>
          <a:off x="7345861" y="50231"/>
          <a:ext cx="3167938" cy="621407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BEC32-0DCE-4539-9AA9-ABFE1099CE22}">
      <dsp:nvSpPr>
        <dsp:cNvPr id="0" name=""/>
        <dsp:cNvSpPr/>
      </dsp:nvSpPr>
      <dsp:spPr>
        <a:xfrm>
          <a:off x="7373612" y="5492956"/>
          <a:ext cx="3167938" cy="7713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kern="1200" dirty="0"/>
            <a:t>Új honlap</a:t>
          </a:r>
          <a:endParaRPr lang="sk-SK" sz="2400" b="0" kern="1200" dirty="0"/>
        </a:p>
      </dsp:txBody>
      <dsp:txXfrm>
        <a:off x="7373612" y="5492956"/>
        <a:ext cx="2230942" cy="771352"/>
      </dsp:txXfrm>
    </dsp:sp>
    <dsp:sp modelId="{B3B4C75B-500C-45BA-9D77-4ABCF9B40039}">
      <dsp:nvSpPr>
        <dsp:cNvPr id="0" name=""/>
        <dsp:cNvSpPr/>
      </dsp:nvSpPr>
      <dsp:spPr>
        <a:xfrm>
          <a:off x="9906104" y="5318911"/>
          <a:ext cx="898908" cy="906005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51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490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0723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750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77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221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027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4537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091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640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882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8004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4728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88533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1297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70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55FBB-48E6-434E-92BD-927486E7DFF6}" type="datetimeFigureOut">
              <a:rPr lang="sk-SK" smtClean="0"/>
              <a:t>4.4.2019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62BCD13-B962-4B3D-8540-4C049B22D9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596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skhu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acarpatia-spf.eu/" TargetMode="External"/><Relationship Id="rId2" Type="http://schemas.openxmlformats.org/officeDocument/2006/relationships/hyperlink" Target="http://www.skhu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skhu.eu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BF5647-3EFC-4352-AD6D-EEA0AC6C3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3856" y="1428205"/>
            <a:ext cx="7766936" cy="1854925"/>
          </a:xfrm>
        </p:spPr>
        <p:txBody>
          <a:bodyPr/>
          <a:lstStyle/>
          <a:p>
            <a:pPr algn="ctr"/>
            <a:r>
              <a:rPr lang="hu-HU" sz="3200" dirty="0"/>
              <a:t>Projektláthatósági kézikönyv a keleti határtérségben  </a:t>
            </a:r>
            <a:br>
              <a:rPr lang="sk-SK" sz="3600" dirty="0"/>
            </a:br>
            <a:endParaRPr lang="sk-SK" sz="36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373B671-FDD0-4891-A741-C03A1D6E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2847704"/>
            <a:ext cx="7766936" cy="1010194"/>
          </a:xfrm>
        </p:spPr>
        <p:txBody>
          <a:bodyPr/>
          <a:lstStyle/>
          <a:p>
            <a:pPr algn="ctr"/>
            <a:r>
              <a:rPr lang="hu-HU" b="1" dirty="0" err="1">
                <a:solidFill>
                  <a:srgbClr val="0070C0"/>
                </a:solidFill>
              </a:rPr>
              <a:t>Interreg</a:t>
            </a:r>
            <a:r>
              <a:rPr lang="hu-HU" b="1" dirty="0">
                <a:solidFill>
                  <a:srgbClr val="0070C0"/>
                </a:solidFill>
              </a:rPr>
              <a:t> V-A Szlovákia – Magyarország Együttműködési Program </a:t>
            </a:r>
            <a:endParaRPr lang="sk-SK" b="1" dirty="0">
              <a:solidFill>
                <a:srgbClr val="0070C0"/>
              </a:solidFill>
            </a:endParaRPr>
          </a:p>
          <a:p>
            <a:pPr algn="ctr"/>
            <a:r>
              <a:rPr lang="hu-HU" b="1" dirty="0">
                <a:solidFill>
                  <a:srgbClr val="0070C0"/>
                </a:solidFill>
              </a:rPr>
              <a:t>Kisprojekt Alap</a:t>
            </a:r>
            <a:endParaRPr lang="sk-SK" b="1" dirty="0">
              <a:solidFill>
                <a:srgbClr val="0070C0"/>
              </a:solidFill>
            </a:endParaRPr>
          </a:p>
          <a:p>
            <a:pPr algn="ctr"/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F02CA33F-24C4-4E43-BB28-583B0A66B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081" y="3645933"/>
            <a:ext cx="1791178" cy="1791178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A946175B-1675-4FE8-911E-48237CF295FB}"/>
              </a:ext>
            </a:extLst>
          </p:cNvPr>
          <p:cNvSpPr/>
          <p:nvPr/>
        </p:nvSpPr>
        <p:spPr>
          <a:xfrm>
            <a:off x="2358600" y="5604572"/>
            <a:ext cx="2352311" cy="38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hu-HU" dirty="0">
                <a:solidFill>
                  <a:srgbClr val="0070C0"/>
                </a:solidFill>
              </a:rPr>
              <a:t>Partnerséget építünk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D2F3B896-8515-49F9-BF06-041A6A8D5776}"/>
              </a:ext>
            </a:extLst>
          </p:cNvPr>
          <p:cNvSpPr/>
          <p:nvPr/>
        </p:nvSpPr>
        <p:spPr>
          <a:xfrm>
            <a:off x="5773107" y="5642372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sk-SK" b="1" dirty="0" err="1">
                <a:solidFill>
                  <a:srgbClr val="8AB833">
                    <a:lumMod val="75000"/>
                  </a:srgbClr>
                </a:solidFill>
              </a:rPr>
              <a:t>Kassa</a:t>
            </a:r>
            <a:r>
              <a:rPr lang="sk-SK" b="1" dirty="0">
                <a:solidFill>
                  <a:srgbClr val="8AB833">
                    <a:lumMod val="75000"/>
                  </a:srgbClr>
                </a:solidFill>
              </a:rPr>
              <a:t>, 2019 </a:t>
            </a:r>
            <a:r>
              <a:rPr lang="sk-SK" b="1" dirty="0" err="1">
                <a:solidFill>
                  <a:srgbClr val="8AB833">
                    <a:lumMod val="75000"/>
                  </a:srgbClr>
                </a:solidFill>
              </a:rPr>
              <a:t>április</a:t>
            </a:r>
            <a:r>
              <a:rPr lang="sk-SK" b="1" dirty="0">
                <a:solidFill>
                  <a:srgbClr val="8AB833">
                    <a:lumMod val="75000"/>
                  </a:srgbClr>
                </a:solidFill>
              </a:rPr>
              <a:t> 4.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36A7EAE1-0283-4E00-811B-30F68FB212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07" y="4058209"/>
            <a:ext cx="3484228" cy="69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43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7F0550-A749-438F-85AC-4DBF90596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hu-HU" b="1" dirty="0"/>
              <a:t>Általános követelmények 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EB3BF2A-1E79-4DA4-A186-91E8CE6F4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825" y="1462008"/>
            <a:ext cx="8596668" cy="4517362"/>
          </a:xfrm>
        </p:spPr>
        <p:txBody>
          <a:bodyPr/>
          <a:lstStyle/>
          <a:p>
            <a:pPr algn="just"/>
            <a:r>
              <a:rPr lang="hu-HU" dirty="0"/>
              <a:t>kötelesség elegendő mennyiségű információt biztosítani, a pályázat megvalósításának kezdetétől a pályázat megvalósításán át a pályázat fenntartási időszakának végéig</a:t>
            </a:r>
          </a:p>
          <a:p>
            <a:pPr marL="0" indent="0" algn="just">
              <a:buNone/>
            </a:pPr>
            <a:endParaRPr lang="sk-SK" dirty="0"/>
          </a:p>
          <a:p>
            <a:pPr lvl="0" algn="just"/>
            <a:r>
              <a:rPr lang="hu-HU" b="1" dirty="0" err="1">
                <a:solidFill>
                  <a:schemeClr val="accent1">
                    <a:lumMod val="50000"/>
                  </a:schemeClr>
                </a:solidFill>
              </a:rPr>
              <a:t>Interreg</a:t>
            </a:r>
            <a:r>
              <a:rPr lang="hu-HU" b="1" dirty="0">
                <a:solidFill>
                  <a:schemeClr val="accent1">
                    <a:lumMod val="50000"/>
                  </a:schemeClr>
                </a:solidFill>
              </a:rPr>
              <a:t> V-A Szlovákia - Magyarország Együttműködési Program logó</a:t>
            </a:r>
            <a:endParaRPr lang="sk-SK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sk-SK" b="1" dirty="0">
              <a:solidFill>
                <a:srgbClr val="FF0000"/>
              </a:solidFill>
            </a:endParaRPr>
          </a:p>
          <a:p>
            <a:pPr algn="just"/>
            <a:endParaRPr lang="sk-SK" b="1" dirty="0">
              <a:solidFill>
                <a:srgbClr val="FF0000"/>
              </a:solidFill>
            </a:endParaRPr>
          </a:p>
          <a:p>
            <a:pPr algn="just"/>
            <a:endParaRPr lang="sk-SK" b="1" dirty="0">
              <a:solidFill>
                <a:srgbClr val="FF0000"/>
              </a:solidFill>
            </a:endParaRPr>
          </a:p>
          <a:p>
            <a:pPr algn="just"/>
            <a:endParaRPr lang="sk-SK" b="1" dirty="0">
              <a:solidFill>
                <a:srgbClr val="FF0000"/>
              </a:solidFill>
            </a:endParaRPr>
          </a:p>
          <a:p>
            <a:pPr algn="just"/>
            <a:r>
              <a:rPr lang="sk-SK" b="1" dirty="0">
                <a:solidFill>
                  <a:srgbClr val="FF0000"/>
                </a:solidFill>
                <a:hlinkClick r:id="rId2"/>
              </a:rPr>
              <a:t>www.skhu.eu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– </a:t>
            </a:r>
            <a:r>
              <a:rPr lang="hu-HU" dirty="0"/>
              <a:t>logó használatával kapcsolatos előírásokat részletesen az </a:t>
            </a:r>
            <a:r>
              <a:rPr lang="hu-HU" dirty="0" err="1"/>
              <a:t>Interreg</a:t>
            </a:r>
            <a:r>
              <a:rPr lang="hu-HU" dirty="0"/>
              <a:t> V-A Szlovákia-Magyarország Együttműködési Program </a:t>
            </a:r>
            <a:r>
              <a:rPr lang="hu-HU" dirty="0" err="1"/>
              <a:t>Brandbook</a:t>
            </a:r>
            <a:r>
              <a:rPr lang="hu-HU" dirty="0"/>
              <a:t>-ja tartalmazza.</a:t>
            </a:r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endParaRPr lang="sk-SK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CFB308C-F3AB-4A16-9D48-51F35ADD34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36" y="3545346"/>
            <a:ext cx="3997124" cy="75497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A72C9DED-F67F-4098-B111-B2C15A00F7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131" y="3540151"/>
            <a:ext cx="3827871" cy="76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88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D7090-BA1D-4054-94C1-A7600DD4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Láthatóság, megjelenítés elemei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BE859D8-D042-4BE8-9FD5-14C446EA8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04448"/>
          </a:xfrm>
        </p:spPr>
        <p:txBody>
          <a:bodyPr/>
          <a:lstStyle/>
          <a:p>
            <a:r>
              <a:rPr lang="hu-HU" dirty="0"/>
              <a:t>Az Interreg V-A Szlovákia-Magyarország Együttműködési Program logója</a:t>
            </a:r>
            <a:endParaRPr lang="sk-SK" dirty="0"/>
          </a:p>
          <a:p>
            <a:r>
              <a:rPr lang="hu-HU" dirty="0"/>
              <a:t>A Via Carpatia EGTC logója</a:t>
            </a:r>
            <a:endParaRPr lang="sk-SK" dirty="0"/>
          </a:p>
          <a:p>
            <a:r>
              <a:rPr lang="hu-HU" dirty="0"/>
              <a:t>Az Európai Regionális Fejlesztési Alapra való hivatkozása</a:t>
            </a:r>
            <a:endParaRPr lang="sk-SK" dirty="0"/>
          </a:p>
          <a:p>
            <a:r>
              <a:rPr lang="hu-HU" dirty="0"/>
              <a:t>A program szlogenje: Partnerséget építünk</a:t>
            </a:r>
            <a:endParaRPr lang="sk-SK" dirty="0"/>
          </a:p>
          <a:p>
            <a:r>
              <a:rPr lang="hu-HU" dirty="0"/>
              <a:t>Hivatkozás a </a:t>
            </a:r>
            <a:r>
              <a:rPr lang="hu-HU" dirty="0">
                <a:hlinkClick r:id="rId2"/>
              </a:rPr>
              <a:t>www.skhu.eu</a:t>
            </a:r>
            <a:r>
              <a:rPr lang="hu-HU" dirty="0"/>
              <a:t> és </a:t>
            </a:r>
            <a:r>
              <a:rPr lang="hu-HU" u="sng" dirty="0">
                <a:hlinkClick r:id="rId3"/>
              </a:rPr>
              <a:t>www.viacarpatia-spf.eu</a:t>
            </a:r>
            <a:r>
              <a:rPr lang="hu-HU" dirty="0"/>
              <a:t> honlapokra</a:t>
            </a:r>
            <a:endParaRPr lang="sk-SK" dirty="0"/>
          </a:p>
          <a:p>
            <a:pPr algn="just"/>
            <a:r>
              <a:rPr lang="hu-HU" dirty="0"/>
              <a:t>Hivatkozás arra, hogy a kommunikációs anyag nem feltétlenül tartalmazza az EU hivatalos álláspontját </a:t>
            </a:r>
            <a:r>
              <a:rPr lang="hu-HU" b="1" dirty="0"/>
              <a:t>(„A jelen ..... tartalma nem feltétlenül tartalmazza az Európai Unió hivatalos álláspontját.“)</a:t>
            </a:r>
            <a:r>
              <a:rPr lang="hu-HU" dirty="0"/>
              <a:t> </a:t>
            </a:r>
          </a:p>
          <a:p>
            <a:endParaRPr lang="hu-HU" dirty="0"/>
          </a:p>
          <a:p>
            <a:r>
              <a:rPr lang="hu-HU" dirty="0"/>
              <a:t>Nyelvváltozatok - SK, HU, EN</a:t>
            </a:r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56E5A1C-AEAC-4B80-8111-F1BAA36E0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20" y="2731262"/>
            <a:ext cx="2381250" cy="2381250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879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B12013-CA9D-4A18-A5E0-E58130EA9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59" y="457200"/>
            <a:ext cx="10390716" cy="1320800"/>
          </a:xfrm>
        </p:spPr>
        <p:txBody>
          <a:bodyPr>
            <a:normAutofit/>
          </a:bodyPr>
          <a:lstStyle/>
          <a:p>
            <a:r>
              <a:rPr lang="hu-HU" sz="2800" b="1" dirty="0"/>
              <a:t>A pályázatokra vonatkozó minimális követelmények </a:t>
            </a:r>
            <a:r>
              <a:rPr lang="hu-HU" sz="2800" dirty="0"/>
              <a:t> </a:t>
            </a:r>
            <a:br>
              <a:rPr lang="sk-SK" sz="2800" dirty="0"/>
            </a:br>
            <a:r>
              <a:rPr lang="hu-HU" sz="2800" b="1" dirty="0"/>
              <a:t> </a:t>
            </a:r>
            <a:endParaRPr lang="sk-SK" sz="28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F0E612F-802F-488D-A9CF-DF6CCE302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834" y="1488613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sk-SK" sz="3200" dirty="0"/>
          </a:p>
          <a:p>
            <a:r>
              <a:rPr lang="sk-SK" sz="3200" dirty="0" err="1"/>
              <a:t>Ideiglenes</a:t>
            </a:r>
            <a:r>
              <a:rPr lang="sk-SK" sz="3200" dirty="0"/>
              <a:t> </a:t>
            </a:r>
            <a:r>
              <a:rPr lang="sk-SK" sz="3200" dirty="0" err="1"/>
              <a:t>plakát</a:t>
            </a:r>
            <a:endParaRPr lang="sk-SK" sz="3200" dirty="0"/>
          </a:p>
          <a:p>
            <a:r>
              <a:rPr lang="sk-SK" sz="3200" dirty="0" err="1"/>
              <a:t>Állandó</a:t>
            </a:r>
            <a:r>
              <a:rPr lang="sk-SK" sz="3200" dirty="0"/>
              <a:t> </a:t>
            </a:r>
            <a:r>
              <a:rPr lang="sk-SK" sz="3200" dirty="0" err="1"/>
              <a:t>plakát</a:t>
            </a:r>
            <a:endParaRPr lang="sk-SK" sz="3200" dirty="0"/>
          </a:p>
          <a:p>
            <a:r>
              <a:rPr lang="sk-SK" sz="3200" dirty="0" err="1"/>
              <a:t>Honlap</a:t>
            </a:r>
            <a:r>
              <a:rPr lang="sk-SK" sz="3200" dirty="0"/>
              <a:t>, banner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9136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513FE1-10ED-45FF-AFAC-05766E4C3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1"/>
            <a:ext cx="9334571" cy="933974"/>
          </a:xfrm>
        </p:spPr>
        <p:txBody>
          <a:bodyPr>
            <a:normAutofit fontScale="90000"/>
          </a:bodyPr>
          <a:lstStyle/>
          <a:p>
            <a:r>
              <a:rPr lang="hu-HU" sz="3100" b="1" dirty="0"/>
              <a:t>A pályázatokra vonatkozó minimális követelmények </a:t>
            </a:r>
            <a:r>
              <a:rPr lang="hu-HU" dirty="0"/>
              <a:t> </a:t>
            </a:r>
            <a:br>
              <a:rPr lang="sk-SK" dirty="0"/>
            </a:br>
            <a:r>
              <a:rPr lang="hu-HU" b="1" dirty="0"/>
              <a:t> </a:t>
            </a:r>
            <a:endParaRPr lang="sk-SK" sz="4000" b="1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9886D16-05F1-47D0-BB16-3C335BFEE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5920"/>
            <a:ext cx="8596668" cy="4395442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hu-HU" sz="2100" b="1" u="sng" dirty="0"/>
              <a:t>Kötelező elemek: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A pályázat címe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Pályázat fő célkitűzése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A partner megnevezése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partner/pályázat költségvetése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pályázatmegvalósítás kezdete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pályázatmegvalósítás vége 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program logója: </a:t>
            </a:r>
            <a:r>
              <a:rPr lang="hu-HU" dirty="0" err="1"/>
              <a:t>Interreg</a:t>
            </a:r>
            <a:r>
              <a:rPr lang="hu-HU" dirty="0"/>
              <a:t> V-A Szlovákia– Magyarország 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KPA VK (Via Carpatia EGTC) logója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program szlogenje: Partnerséget építünk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Az Európai Unióra és az Európai Regionális Fejlesztési Alapra való hivatkozás </a:t>
            </a:r>
            <a:endParaRPr lang="sk-SK" dirty="0"/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A kedvezményezett által választott kép vagy illusztráció, amely a pályázat célját ábrázolja</a:t>
            </a:r>
            <a:endParaRPr lang="sk-SK" dirty="0"/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0CDBAC6-3F6E-41CE-9C34-11C9FAA15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871" y="2553668"/>
            <a:ext cx="2686050" cy="2185988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3516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D4CFF7F-B9A1-44AC-8D6B-51234C268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310393"/>
            <a:ext cx="4861368" cy="570451"/>
          </a:xfrm>
        </p:spPr>
        <p:txBody>
          <a:bodyPr/>
          <a:lstStyle/>
          <a:p>
            <a:r>
              <a:rPr lang="hu-HU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a) Ideiglenes plakát </a:t>
            </a:r>
            <a:endParaRPr lang="sk-SK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7A64FAD-39CD-4CE2-A70E-B7E97B705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880845"/>
            <a:ext cx="4185623" cy="5666762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pályázat megvalósítása során a kedvezményezett látható és nyilvános helyen ideiglenes plakátot köteles elhelyezni</a:t>
            </a:r>
            <a:endParaRPr lang="sk-SK" dirty="0"/>
          </a:p>
          <a:p>
            <a:r>
              <a:rPr lang="hu-HU" b="1" dirty="0"/>
              <a:t>Műszaki paraméterek:</a:t>
            </a:r>
            <a:endParaRPr lang="sk-SK" dirty="0"/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plakát minimális nagysága </a:t>
            </a:r>
            <a:r>
              <a:rPr lang="hu-HU" b="1" dirty="0"/>
              <a:t>A3</a:t>
            </a:r>
            <a:r>
              <a:rPr lang="hu-HU" dirty="0"/>
              <a:t>, minimális méretei: </a:t>
            </a:r>
            <a:r>
              <a:rPr lang="hu-HU" b="1" dirty="0"/>
              <a:t>297mm x 420 mm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plakáthoz választott képnek tükröznie kell a pályázat célját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szerzői jogvédelem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plakátok </a:t>
            </a:r>
            <a:r>
              <a:rPr lang="hu-HU" dirty="0" err="1"/>
              <a:t>anyaga</a:t>
            </a:r>
            <a:r>
              <a:rPr lang="hu-HU" dirty="0"/>
              <a:t> idő- és vízálló</a:t>
            </a:r>
            <a:r>
              <a:rPr lang="sk-SK" b="1" dirty="0"/>
              <a:t>  </a:t>
            </a:r>
          </a:p>
          <a:p>
            <a:r>
              <a:rPr lang="hu-HU" b="1" dirty="0"/>
              <a:t>A plakát előírt nyelve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Szlovákiában megvalósított pályázatok esetében szlovák,</a:t>
            </a:r>
            <a:endParaRPr lang="sk-SK" dirty="0"/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Magyarországon megvalósított pályázatok esetében magyar</a:t>
            </a:r>
            <a:endParaRPr lang="sk-SK" sz="1600" dirty="0"/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EE189573-6475-41AE-8373-DAA98D3E4C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310393"/>
            <a:ext cx="4185618" cy="570451"/>
          </a:xfrm>
        </p:spPr>
        <p:txBody>
          <a:bodyPr/>
          <a:lstStyle/>
          <a:p>
            <a:r>
              <a:rPr lang="hu-HU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b) Állandó plakát  </a:t>
            </a:r>
            <a:endParaRPr lang="sk-SK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CE0EB21-E58D-4BF6-B1D9-3844F764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880845"/>
            <a:ext cx="4185617" cy="5160518"/>
          </a:xfrm>
        </p:spPr>
        <p:txBody>
          <a:bodyPr>
            <a:normAutofit/>
          </a:bodyPr>
          <a:lstStyle/>
          <a:p>
            <a:r>
              <a:rPr lang="hu-HU" dirty="0"/>
              <a:t>Az állandó plakát kizárólag azon pályázatok esetében szükséges, melyek infrastruktúra és építési munkák költségeit tartalmazzák (PT1 – Természet és kultúra keretén belül)</a:t>
            </a:r>
            <a:endParaRPr lang="sk-SK" dirty="0"/>
          </a:p>
          <a:p>
            <a:r>
              <a:rPr lang="hu-HU" dirty="0">
                <a:solidFill>
                  <a:schemeClr val="tx1"/>
                </a:solidFill>
              </a:rPr>
              <a:t>Az állandó plakát kötelező elemei megegyeznek az ideiglenes </a:t>
            </a:r>
            <a:r>
              <a:rPr lang="hu-HU" dirty="0" err="1">
                <a:solidFill>
                  <a:schemeClr val="tx1"/>
                </a:solidFill>
              </a:rPr>
              <a:t>plagát</a:t>
            </a:r>
            <a:r>
              <a:rPr lang="hu-HU" dirty="0">
                <a:solidFill>
                  <a:schemeClr val="tx1"/>
                </a:solidFill>
              </a:rPr>
              <a:t> kötelező elemeivel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CA77A20B-D609-46C3-9B87-F83EE21DBC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12" y="3083907"/>
            <a:ext cx="2478484" cy="2478484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2451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D98F57-8512-4CE9-8F4E-A5173DD0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9750"/>
          </a:xfrm>
        </p:spPr>
        <p:txBody>
          <a:bodyPr>
            <a:normAutofit fontScale="90000"/>
          </a:bodyPr>
          <a:lstStyle/>
          <a:p>
            <a:r>
              <a:rPr lang="sk-SK" sz="4000" dirty="0"/>
              <a:t>c)</a:t>
            </a:r>
            <a:r>
              <a:rPr lang="hu-HU" sz="27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4000" dirty="0"/>
              <a:t>Honlap és banner 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C79C08D-FA83-496A-8253-828E056F3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9351"/>
            <a:ext cx="8596668" cy="4632012"/>
          </a:xfrm>
        </p:spPr>
        <p:txBody>
          <a:bodyPr>
            <a:normAutofit lnSpcReduction="10000"/>
          </a:bodyPr>
          <a:lstStyle/>
          <a:p>
            <a:r>
              <a:rPr lang="hu-HU" dirty="0"/>
              <a:t>Minden kedvezményezett köteles a honlapján (amennyiben van ilyen) elhelyezni a pályázatra vonatkozó információt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 </a:t>
            </a:r>
            <a:r>
              <a:rPr lang="hu-HU" sz="1900" b="1" dirty="0"/>
              <a:t>Az internetes honlapok segítségével végzett népszerűsítés három </a:t>
            </a:r>
          </a:p>
          <a:p>
            <a:pPr marL="0" indent="0">
              <a:buNone/>
            </a:pPr>
            <a:r>
              <a:rPr lang="hu-HU" sz="1900" b="1" dirty="0"/>
              <a:t>  lehetséges módja: </a:t>
            </a: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kedvezményezett </a:t>
            </a:r>
            <a:r>
              <a:rPr lang="hu-HU" b="1" dirty="0"/>
              <a:t>saját honlapján aloldalt</a:t>
            </a:r>
            <a:r>
              <a:rPr lang="hu-HU" dirty="0"/>
              <a:t> hoz létre,</a:t>
            </a:r>
          </a:p>
          <a:p>
            <a:pPr marL="0" lvl="0" indent="0">
              <a:buNone/>
            </a:pPr>
            <a:endParaRPr lang="sk-SK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kedvezményezett honlapja „mindössze“ </a:t>
            </a:r>
            <a:r>
              <a:rPr lang="hu-HU" b="1" dirty="0"/>
              <a:t>a pályázattal kapcsolatos cikkeket</a:t>
            </a:r>
            <a:r>
              <a:rPr lang="hu-HU" dirty="0"/>
              <a:t> tartalmazza,</a:t>
            </a:r>
          </a:p>
          <a:p>
            <a:pPr marL="0" lvl="0" indent="0">
              <a:buNone/>
            </a:pPr>
            <a:endParaRPr lang="sk-SK" dirty="0"/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a kedvezményezett egy teljesen </a:t>
            </a:r>
            <a:r>
              <a:rPr lang="hu-HU" b="1" dirty="0"/>
              <a:t>új honlapot</a:t>
            </a:r>
            <a:r>
              <a:rPr lang="hu-HU" dirty="0"/>
              <a:t> létesít a pályázat népszerűsítése céljából.</a:t>
            </a:r>
            <a:endParaRPr lang="sk-SK" dirty="0"/>
          </a:p>
          <a:p>
            <a:pPr marL="0" indent="0">
              <a:buNone/>
            </a:pPr>
            <a:r>
              <a:rPr lang="sk-SK" dirty="0"/>
              <a:t>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952789B-7A61-419A-B0C8-6413DA74D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1409350"/>
            <a:ext cx="2601676" cy="2601676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4881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objekt pre obsah 6">
            <a:extLst>
              <a:ext uri="{FF2B5EF4-FFF2-40B4-BE49-F238E27FC236}">
                <a16:creationId xmlns:a16="http://schemas.microsoft.com/office/drawing/2014/main" id="{B1BEB70B-7BE1-43BC-A5BC-81EAF919A20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4172932"/>
              </p:ext>
            </p:extLst>
          </p:nvPr>
        </p:nvGraphicFramePr>
        <p:xfrm>
          <a:off x="646401" y="384464"/>
          <a:ext cx="10868839" cy="6264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BlokTextu 7">
            <a:extLst>
              <a:ext uri="{FF2B5EF4-FFF2-40B4-BE49-F238E27FC236}">
                <a16:creationId xmlns:a16="http://schemas.microsoft.com/office/drawing/2014/main" id="{0F0D2132-2F9B-43D1-91AD-336BB4F1820F}"/>
              </a:ext>
            </a:extLst>
          </p:cNvPr>
          <p:cNvSpPr txBox="1"/>
          <p:nvPr/>
        </p:nvSpPr>
        <p:spPr>
          <a:xfrm>
            <a:off x="885163" y="384463"/>
            <a:ext cx="30445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accent1">
                    <a:lumMod val="50000"/>
                  </a:schemeClr>
                </a:solidFill>
              </a:rPr>
              <a:t>Minden projektpartner köteles:</a:t>
            </a:r>
          </a:p>
          <a:p>
            <a:endParaRPr lang="hu-HU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sk-SK" sz="1700" dirty="0"/>
              <a:t>- </a:t>
            </a:r>
            <a:r>
              <a:rPr lang="hu-HU" sz="1700" dirty="0"/>
              <a:t>saját honlapján közvetlen hivatkozást elhelyezni a pályázatot és annak céljait leíró aloldalra,</a:t>
            </a:r>
            <a:endParaRPr lang="sk-SK" sz="1700" dirty="0"/>
          </a:p>
          <a:p>
            <a:endParaRPr lang="sk-SK" sz="1700" dirty="0"/>
          </a:p>
          <a:p>
            <a:r>
              <a:rPr lang="sk-SK" sz="1700" dirty="0"/>
              <a:t> - </a:t>
            </a:r>
            <a:r>
              <a:rPr lang="hu-HU" sz="1700" dirty="0"/>
              <a:t>saját honlapjának kezdőlapján, látható helyen elhelyezni a program honlapjára </a:t>
            </a:r>
            <a:r>
              <a:rPr lang="hu-HU" sz="1700" u="sng" dirty="0">
                <a:hlinkClick r:id="rId7"/>
              </a:rPr>
              <a:t>www.skhu.eu</a:t>
            </a:r>
            <a:r>
              <a:rPr lang="hu-HU" sz="1700" dirty="0"/>
              <a:t> mutató bannert</a:t>
            </a:r>
            <a:endParaRPr lang="sk-SK" sz="1700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D9E1F26D-FF70-4601-9633-3D095C7A8911}"/>
              </a:ext>
            </a:extLst>
          </p:cNvPr>
          <p:cNvSpPr txBox="1"/>
          <p:nvPr/>
        </p:nvSpPr>
        <p:spPr>
          <a:xfrm>
            <a:off x="4573731" y="384463"/>
            <a:ext cx="304453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accent1">
                    <a:lumMod val="50000"/>
                  </a:schemeClr>
                </a:solidFill>
              </a:rPr>
              <a:t>Minden projektpartner köteles:</a:t>
            </a:r>
          </a:p>
          <a:p>
            <a:pPr marL="285750" indent="-285750">
              <a:buFontTx/>
              <a:buChar char="-"/>
            </a:pPr>
            <a:r>
              <a:rPr lang="hu-HU" sz="1700" dirty="0"/>
              <a:t>saját honlapjának kezdőlapján, látható helyen elhelyezni a program honlapjára </a:t>
            </a:r>
            <a:r>
              <a:rPr lang="hu-HU" sz="1700" u="sng" dirty="0">
                <a:solidFill>
                  <a:schemeClr val="accent2">
                    <a:lumMod val="75000"/>
                  </a:schemeClr>
                </a:solidFill>
              </a:rPr>
              <a:t>www.skhu.eu</a:t>
            </a:r>
            <a:r>
              <a:rPr lang="hu-HU" sz="17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sz="1700" dirty="0"/>
              <a:t>mutató bannert</a:t>
            </a:r>
          </a:p>
          <a:p>
            <a:endParaRPr lang="sk-SK" sz="1700" u="sng" dirty="0"/>
          </a:p>
          <a:p>
            <a:pPr marL="285750" indent="-285750">
              <a:buFontTx/>
              <a:buChar char="-"/>
            </a:pPr>
            <a:r>
              <a:rPr lang="hu-HU" sz="1700" dirty="0"/>
              <a:t>a pályázat megvalósítását részletesen leíró cikkeket közzétenni</a:t>
            </a:r>
          </a:p>
          <a:p>
            <a:endParaRPr lang="sk-SK" sz="1700" dirty="0"/>
          </a:p>
          <a:p>
            <a:pPr marL="285750" indent="-285750">
              <a:buFontTx/>
              <a:buChar char="-"/>
            </a:pPr>
            <a:r>
              <a:rPr lang="hu-HU" sz="1700" dirty="0"/>
              <a:t>a nemzeti nyelveken írt cikkek elfogadottak</a:t>
            </a:r>
          </a:p>
          <a:p>
            <a:endParaRPr lang="sk-SK" sz="1700" dirty="0"/>
          </a:p>
          <a:p>
            <a:pPr marL="285750" indent="-285750">
              <a:buFontTx/>
              <a:buChar char="-"/>
            </a:pPr>
            <a:r>
              <a:rPr lang="hu-HU" sz="1700" dirty="0"/>
              <a:t>a cikkeknek legalább ötéves időszakban elérhetőnek kell maradniuk</a:t>
            </a:r>
            <a:endParaRPr lang="sk-SK" sz="1700" dirty="0"/>
          </a:p>
          <a:p>
            <a:pPr marL="285750" indent="-285750">
              <a:buFontTx/>
              <a:buChar char="-"/>
            </a:pPr>
            <a:endParaRPr lang="sk-SK" dirty="0"/>
          </a:p>
          <a:p>
            <a:endParaRPr lang="sk-SK" dirty="0"/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E3718278-263E-42AA-8672-2A8E14D69121}"/>
              </a:ext>
            </a:extLst>
          </p:cNvPr>
          <p:cNvSpPr txBox="1"/>
          <p:nvPr/>
        </p:nvSpPr>
        <p:spPr>
          <a:xfrm>
            <a:off x="8051901" y="384463"/>
            <a:ext cx="3044537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accent1">
                    <a:lumMod val="50000"/>
                  </a:schemeClr>
                </a:solidFill>
              </a:rPr>
              <a:t>Minden projektpartner köteles:</a:t>
            </a:r>
          </a:p>
          <a:p>
            <a:endParaRPr lang="sk-SK" sz="1700" dirty="0"/>
          </a:p>
          <a:p>
            <a:r>
              <a:rPr lang="sk-SK" sz="1700" dirty="0"/>
              <a:t>-</a:t>
            </a:r>
            <a:r>
              <a:rPr lang="hu-HU" sz="1700" dirty="0"/>
              <a:t>saját honlapjának    kezdőlapján, látható helyen elhelyezni a program honlapjára </a:t>
            </a:r>
            <a:r>
              <a:rPr lang="hu-HU" sz="1700" u="sng" dirty="0">
                <a:hlinkClick r:id="rId7"/>
              </a:rPr>
              <a:t>www.skhu.eu</a:t>
            </a:r>
            <a:r>
              <a:rPr lang="hu-HU" sz="1700" dirty="0"/>
              <a:t> mutató bannert</a:t>
            </a:r>
            <a:endParaRPr lang="sk-SK" sz="1700" u="sng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sk-SK" sz="1700" u="sng" dirty="0"/>
          </a:p>
          <a:p>
            <a:r>
              <a:rPr lang="sk-SK" sz="1700" dirty="0"/>
              <a:t> - </a:t>
            </a:r>
            <a:r>
              <a:rPr lang="hu-HU" sz="1700" dirty="0"/>
              <a:t>a honlapot rendszeresen    frissíteni kell</a:t>
            </a:r>
            <a:endParaRPr lang="sk-SK" sz="1700" dirty="0"/>
          </a:p>
          <a:p>
            <a:endParaRPr lang="sk-SK" sz="1700" dirty="0"/>
          </a:p>
          <a:p>
            <a:pPr marL="285750" indent="-285750">
              <a:buFontTx/>
              <a:buChar char="-"/>
            </a:pPr>
            <a:r>
              <a:rPr lang="hu-HU" sz="1700" dirty="0"/>
              <a:t>a honlapnak pályázat befejezését követően legalább öt évig aktívnak kell maradnia</a:t>
            </a:r>
          </a:p>
          <a:p>
            <a:endParaRPr lang="sk-SK" sz="1700" dirty="0"/>
          </a:p>
          <a:p>
            <a:pPr marL="285750" indent="-285750">
              <a:buFontTx/>
              <a:buChar char="-"/>
            </a:pPr>
            <a:r>
              <a:rPr lang="hu-HU" sz="1700" dirty="0"/>
              <a:t>a honlapokat három nyelvi változatban kell létrehozni: magyar, szlovák és angol nyelven</a:t>
            </a:r>
            <a:endParaRPr lang="sk-SK" sz="1700" dirty="0"/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Tx/>
              <a:buChar char="-"/>
            </a:pPr>
            <a:endParaRPr lang="sk-SK" dirty="0"/>
          </a:p>
          <a:p>
            <a:endParaRPr lang="sk-SK" u="sng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6051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D90F7E-ACDF-4896-A508-56774491D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37" y="609600"/>
            <a:ext cx="8596668" cy="682305"/>
          </a:xfrm>
        </p:spPr>
        <p:txBody>
          <a:bodyPr>
            <a:normAutofit fontScale="90000"/>
          </a:bodyPr>
          <a:lstStyle/>
          <a:p>
            <a:r>
              <a:rPr lang="sk-SK" sz="4000" dirty="0"/>
              <a:t>d) </a:t>
            </a:r>
            <a:r>
              <a:rPr lang="sk-SK" sz="4000" dirty="0" err="1"/>
              <a:t>Ny</a:t>
            </a:r>
            <a:r>
              <a:rPr lang="hu-HU" sz="4000" dirty="0" err="1"/>
              <a:t>ilvános</a:t>
            </a:r>
            <a:r>
              <a:rPr lang="hu-HU" sz="4000" dirty="0"/>
              <a:t> projektrendezvény 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2567EC-A471-4482-86F6-4C6D9D9C7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080" y="1570875"/>
            <a:ext cx="8596668" cy="4749457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pályázat megvalósítása idején legalább egy nyilvános projektrendezvényt kell szervezni</a:t>
            </a:r>
          </a:p>
          <a:p>
            <a:r>
              <a:rPr lang="hu-HU" dirty="0"/>
              <a:t>Az ilyen rendezvények szervezése során a következőket kell figyelembe venni: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Egymáshoz kell igazítani a tevékenység fajtáját és a pályázat jellegét, tehát a találkozó célját, ill. a célcsoportot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rendezvény helyszínének megválasztása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Megfelelő időpont megválasztása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rendezvény nyelve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rendezvény megnevezése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Az ilyen rendezvények megszervezését be kell jelenteni a Kisprojekt Alap vezető kedvezményezettjének két héttel a rendezvény dátuma előtt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Minden rendezvényről fényképet kell készíteni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 rendezvényről rövid leírást szükséges elkészíteni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8802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EBAE0D-6FE7-4152-BD0D-136323060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7138"/>
          </a:xfrm>
        </p:spPr>
        <p:txBody>
          <a:bodyPr/>
          <a:lstStyle/>
          <a:p>
            <a:pPr lvl="0"/>
            <a:r>
              <a:rPr lang="hu-HU" dirty="0"/>
              <a:t>Specifikus követelmények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71C617A-E193-4789-A3CC-8A1258C2B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6739"/>
            <a:ext cx="8761134" cy="4774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Nyilvánosság: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hu-HU" dirty="0"/>
              <a:t>könyvek, albumok, röplapok, plakátok, brossúrák és egyéb nyomtatott anyagok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hu-HU" dirty="0"/>
              <a:t>általánosan érvényes, hogy a papír alapú anyagokat elektronikus formában is elérhetővé kell tenni a könnyebb on-line terjesztés érdekében.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hu-HU" dirty="0"/>
              <a:t>a kiadványokat legalább két nyelven (magyarul és szlovákul) kell kidolgozni</a:t>
            </a:r>
          </a:p>
          <a:p>
            <a:pPr marL="0" indent="0" algn="just">
              <a:buNone/>
            </a:pPr>
            <a:r>
              <a:rPr lang="hu-HU" dirty="0"/>
              <a:t> </a:t>
            </a:r>
            <a:endParaRPr lang="sk-SK" dirty="0"/>
          </a:p>
          <a:p>
            <a:pPr marL="0" indent="0" algn="just">
              <a:buNone/>
            </a:pPr>
            <a:r>
              <a:rPr lang="hu-H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Fényképek és audiovizuális felvételek: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hu-HU" dirty="0"/>
              <a:t>ügyelni kell arra, hogy a fényképek bemutassák a pályázat fejlődését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hu-HU" dirty="0"/>
              <a:t>a fényképek a pályázatba bekapcsolódott személyekre fókuszáljanak, megmutassák a pályázat megvalósításának köszönhetően bekövetkező változásokat, valamint a pályázat eredményét.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hu-HU" dirty="0"/>
              <a:t>a fényképek és videók készítése és közzététele során a szerzői és személyiségi jogokra vonatkozó jogszabályokat be kell tartani. </a:t>
            </a:r>
            <a:endParaRPr lang="sk-SK" dirty="0"/>
          </a:p>
          <a:p>
            <a:pPr marL="914400" lvl="2" indent="0">
              <a:buNone/>
            </a:pPr>
            <a:endParaRPr lang="sk-SK" dirty="0"/>
          </a:p>
          <a:p>
            <a:pPr lvl="2"/>
            <a:endParaRPr lang="sk-SK" dirty="0"/>
          </a:p>
          <a:p>
            <a:pPr lvl="2"/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F5BC1BA-ED89-4249-8741-8D3EE6F140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20"/>
          <a:stretch/>
        </p:blipFill>
        <p:spPr>
          <a:xfrm>
            <a:off x="9544404" y="2197308"/>
            <a:ext cx="2377885" cy="238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32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4A3740-ABF1-4470-BC8F-97D94384A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93" y="384875"/>
            <a:ext cx="8596668" cy="600891"/>
          </a:xfrm>
        </p:spPr>
        <p:txBody>
          <a:bodyPr>
            <a:normAutofit fontScale="90000"/>
          </a:bodyPr>
          <a:lstStyle/>
          <a:p>
            <a:pPr lvl="0"/>
            <a:r>
              <a:rPr lang="hu-HU" dirty="0"/>
              <a:t>Specifikus követelmények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B3C9A7C-3D36-40A9-9A4D-07E626DE0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0491"/>
            <a:ext cx="8596668" cy="54428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Marketinganyagok: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Marketinganyagoknak minősülnek pl. a következők: pendrive-ok, tollak, bögrék, pólók, táskák, roll-</a:t>
            </a:r>
            <a:r>
              <a:rPr lang="hu-HU" dirty="0" err="1"/>
              <a:t>up</a:t>
            </a:r>
            <a:r>
              <a:rPr lang="hu-HU" dirty="0"/>
              <a:t> bannerek, kulcstartók, stb. </a:t>
            </a:r>
            <a:r>
              <a:rPr lang="sk-SK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u="sng" dirty="0"/>
              <a:t>Minden marketinganyagra a következő feltételek vonatkoznak</a:t>
            </a:r>
            <a:r>
              <a:rPr lang="hu-HU" dirty="0"/>
              <a:t>: </a:t>
            </a:r>
            <a:endParaRPr lang="sk-SK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hu-HU" dirty="0"/>
              <a:t>olvashatóan és permanens módon fel kell tüntetni rajtuk a következőket</a:t>
            </a:r>
            <a:endParaRPr lang="sk-SK" sz="16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hu-HU" dirty="0"/>
              <a:t>az Interreg V-A Szlovákia– Magyarország Együttműködési Program logóját,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A KPA VK Via Carpatia EGTC logóját</a:t>
            </a:r>
            <a:endParaRPr lang="sk-SK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hu-HU" dirty="0"/>
              <a:t>a program szlogenjét: </a:t>
            </a:r>
            <a:r>
              <a:rPr lang="sk-SK" i="1" dirty="0"/>
              <a:t>„</a:t>
            </a:r>
            <a:r>
              <a:rPr lang="hu-HU" i="1" dirty="0"/>
              <a:t>Partnerséget építünk”</a:t>
            </a:r>
            <a:endParaRPr lang="sk-SK" i="1" dirty="0"/>
          </a:p>
          <a:p>
            <a:pPr marL="0" indent="0">
              <a:buNone/>
            </a:pPr>
            <a:r>
              <a:rPr lang="hu-HU" dirty="0"/>
              <a:t>Kisméretű anyagok esetén „csupán“ </a:t>
            </a:r>
            <a:r>
              <a:rPr lang="hu-HU" b="1" dirty="0">
                <a:solidFill>
                  <a:schemeClr val="accent1">
                    <a:lumMod val="50000"/>
                  </a:schemeClr>
                </a:solidFill>
              </a:rPr>
              <a:t>a program logójának </a:t>
            </a:r>
            <a:r>
              <a:rPr lang="hu-HU" dirty="0"/>
              <a:t>feltüntetése is engedélyezett</a:t>
            </a:r>
          </a:p>
          <a:p>
            <a:pPr marL="0" indent="0">
              <a:buNone/>
            </a:pPr>
            <a:r>
              <a:rPr lang="hu-H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Matricák: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A projekt keretében beszerzett berendezéseket </a:t>
            </a:r>
            <a:r>
              <a:rPr lang="hu-HU" u="sng" dirty="0"/>
              <a:t>jól látható matricával </a:t>
            </a:r>
            <a:r>
              <a:rPr lang="hu-HU" dirty="0"/>
              <a:t>kell ellátni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A matricákat mérete: 90mm x 50mm (kisebb tárgyak), valamint 100mm x 100mm (nagyobb tárgyak)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u="sng" dirty="0"/>
              <a:t>A matricákon az alábbi elemek használata kötelező:</a:t>
            </a:r>
            <a:endParaRPr lang="sk-SK" u="sng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hu-HU" dirty="0"/>
              <a:t>Interreg V-A Szlovákia-Magyarország Együttműködési Program</a:t>
            </a:r>
            <a:endParaRPr lang="sk-SK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hu-HU" dirty="0"/>
              <a:t>a projekt azonosító száma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0551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AC9003-6DCD-4F78-A830-68AC30F64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277" y="1616695"/>
            <a:ext cx="8596668" cy="644435"/>
          </a:xfrm>
        </p:spPr>
        <p:txBody>
          <a:bodyPr/>
          <a:lstStyle/>
          <a:p>
            <a:pPr algn="ctr"/>
            <a:r>
              <a:rPr lang="sk-SK" dirty="0"/>
              <a:t>K</a:t>
            </a:r>
            <a:r>
              <a:rPr lang="hu-HU" dirty="0"/>
              <a:t>ÖSZÖNÖM A FIGYELMÜKET!</a:t>
            </a:r>
            <a:endParaRPr lang="sk-SK" dirty="0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020EEA52-BCFB-489A-8F60-F7E809070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431" y="2964165"/>
            <a:ext cx="2357372" cy="235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14692"/>
      </p:ext>
    </p:extLst>
  </p:cSld>
  <p:clrMapOvr>
    <a:masterClrMapping/>
  </p:clrMapOvr>
</p:sld>
</file>

<file path=ppt/theme/theme1.xml><?xml version="1.0" encoding="utf-8"?>
<a:theme xmlns:a="http://schemas.openxmlformats.org/drawingml/2006/main" name="1_Fazeta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Zelená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</TotalTime>
  <Words>779</Words>
  <Application>Microsoft Office PowerPoint</Application>
  <PresentationFormat>Širokouhlá</PresentationFormat>
  <Paragraphs>133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1_Fazeta</vt:lpstr>
      <vt:lpstr>Projektláthatósági kézikönyv a keleti határtérségben   </vt:lpstr>
      <vt:lpstr>Általános követelmények </vt:lpstr>
      <vt:lpstr>Láthatóság, megjelenítés elemei</vt:lpstr>
      <vt:lpstr>A pályázatokra vonatkozó minimális követelmények    </vt:lpstr>
      <vt:lpstr>A pályázatokra vonatkozó minimális követelmények    </vt:lpstr>
      <vt:lpstr>Prezentácia programu PowerPoint</vt:lpstr>
      <vt:lpstr>c) Honlap és banner  </vt:lpstr>
      <vt:lpstr>Prezentácia programu PowerPoint</vt:lpstr>
      <vt:lpstr>d) Nyilvános projektrendezvény  </vt:lpstr>
      <vt:lpstr>Specifikus követelmények</vt:lpstr>
      <vt:lpstr>Specifikus követelmények</vt:lpstr>
      <vt:lpstr>KÖSZÖNÖM A FIGYELMÜKET!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Projektláthatósági kézikönyv a keleti határtérségben</dc:title>
  <dc:creator>Andrea Beresova</dc:creator>
  <cp:lastModifiedBy>erika.begalova@outlook.sk</cp:lastModifiedBy>
  <cp:revision>50</cp:revision>
  <dcterms:created xsi:type="dcterms:W3CDTF">2019-03-28T10:16:14Z</dcterms:created>
  <dcterms:modified xsi:type="dcterms:W3CDTF">2019-04-04T10:40:42Z</dcterms:modified>
</cp:coreProperties>
</file>