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85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72" r:id="rId10"/>
    <p:sldId id="267" r:id="rId11"/>
    <p:sldId id="268" r:id="rId12"/>
    <p:sldId id="269" r:id="rId13"/>
    <p:sldId id="270" r:id="rId14"/>
    <p:sldId id="27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0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06BE09DA-CE12-468D-BD1E-29B3DE6F36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33C0F165-2080-4A4C-ACDF-B29ADE7202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FFEAB-B90D-49E1-96EF-3A81F15F19FE}" type="datetimeFigureOut">
              <a:rPr lang="sk-SK" smtClean="0"/>
              <a:t>4.4.2019</a:t>
            </a:fld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13874EF-BD64-4BE9-808D-46830D7DB5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B572991-750E-48FA-9759-F2644AC934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C2E59-6DF0-4FDC-81D9-B2EBFD76525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663876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E7AB6-0EA5-450A-B54F-298B2AE424CB}" type="datetimeFigureOut">
              <a:rPr lang="sk-SK" smtClean="0"/>
              <a:t>4.4.2019</a:t>
            </a:fld>
            <a:endParaRPr lang="sk-SK" dirty="0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A1165-3F01-48B1-8220-AAE11D6E943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393771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7799-6EF0-472B-B54F-7632D7732EDC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9386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FE247-9AE6-4AE0-830C-E80B666732E6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78285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7773-9FD2-495F-9681-303C1DE249B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60119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C1D-9CB4-4257-8C99-ED930ADA0E53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214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95B12-AA8C-4591-86B3-0F3AE83B56F4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61539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AB4F-5F14-446F-93A6-058730217912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7464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B7509-40E2-4EED-8B94-D95B3026FBF9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39751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4B6D-D7E4-40EF-9DEE-521B666C92B1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7318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dirty="0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2324-2673-434B-BA95-FC73DA9B533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49911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4242-6BAE-4FA7-8466-0112193D573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0118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2422-40C7-4395-A41C-B93A3D4CF757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961516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4D75D-109B-4B71-B77D-591918DA7F9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4877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A9AF-EFE7-4CB2-9C06-5402901E47E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373473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6D58-47AD-4CE9-A11F-C326575087E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3602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AB94-66D5-4E4C-9850-142ECAB380E0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9044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2F3E-A1F6-47E6-88A7-AD5038663955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33131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C492D-9065-400D-BC3D-A0EE03F4987E}" type="datetime1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Európske zoskupenie územnej spolupráce Via Carpatia s ručením obmedzeným, Nám. Maratónu mieru 1, 042 66 Košice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ransition spd="slow">
    <p:wipe/>
  </p:transition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6F9945-445E-4292-A2FB-F893224E8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950" y="223766"/>
            <a:ext cx="9037895" cy="183190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k-SK" sz="48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Szeminárium</a:t>
            </a:r>
            <a:r>
              <a:rPr lang="sk-SK" sz="4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a </a:t>
            </a:r>
            <a:r>
              <a:rPr lang="sk-SK" sz="48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Vezet</a:t>
            </a:r>
            <a:r>
              <a:rPr lang="hu-HU" sz="4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ő kedvezményezettek számára</a:t>
            </a:r>
            <a:endParaRPr lang="sk-SK" sz="48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DADBEA-75FE-4FDB-95BE-6ECA7EE2C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648" y="3876584"/>
            <a:ext cx="8576500" cy="109689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</a:rPr>
              <a:t>Kisprojekt Alap</a:t>
            </a:r>
            <a:endParaRPr lang="sk-SK" sz="2800" b="1" dirty="0">
              <a:solidFill>
                <a:srgbClr val="0070C0"/>
              </a:solidFill>
            </a:endParaRPr>
          </a:p>
          <a:p>
            <a:pPr algn="ctr"/>
            <a:r>
              <a:rPr lang="sk-SK" sz="2800" b="1" dirty="0">
                <a:solidFill>
                  <a:srgbClr val="0070C0"/>
                </a:solidFill>
              </a:rPr>
              <a:t>Interreg V-A </a:t>
            </a:r>
            <a:r>
              <a:rPr lang="sk-SK" sz="2800" b="1" dirty="0" err="1">
                <a:solidFill>
                  <a:srgbClr val="0070C0"/>
                </a:solidFill>
              </a:rPr>
              <a:t>Szlovákia</a:t>
            </a:r>
            <a:r>
              <a:rPr lang="sk-SK" sz="2800" b="1" dirty="0">
                <a:solidFill>
                  <a:srgbClr val="0070C0"/>
                </a:solidFill>
              </a:rPr>
              <a:t> </a:t>
            </a:r>
            <a:r>
              <a:rPr lang="sk-SK" sz="2800" b="1" dirty="0" err="1">
                <a:solidFill>
                  <a:srgbClr val="0070C0"/>
                </a:solidFill>
              </a:rPr>
              <a:t>Magyarország</a:t>
            </a:r>
            <a:r>
              <a:rPr lang="sk-SK" sz="2800" b="1" dirty="0">
                <a:solidFill>
                  <a:srgbClr val="0070C0"/>
                </a:solidFill>
              </a:rPr>
              <a:t> </a:t>
            </a:r>
            <a:r>
              <a:rPr lang="sk-SK" sz="2800" b="1" dirty="0" err="1">
                <a:solidFill>
                  <a:srgbClr val="0070C0"/>
                </a:solidFill>
              </a:rPr>
              <a:t>Együttműködési</a:t>
            </a:r>
            <a:r>
              <a:rPr lang="sk-SK" sz="2800" b="1" dirty="0">
                <a:solidFill>
                  <a:srgbClr val="0070C0"/>
                </a:solidFill>
              </a:rPr>
              <a:t> Program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226138F-3DA1-4D7B-9DB4-E02454536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402" y="4911801"/>
            <a:ext cx="1096899" cy="1096899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9A5088B-05E3-46C4-BF2C-2CFE57349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228" y="4973483"/>
            <a:ext cx="3440113" cy="848749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3E53EF72-3E26-4ADC-B418-0F2E2E57AC4F}"/>
              </a:ext>
            </a:extLst>
          </p:cNvPr>
          <p:cNvSpPr txBox="1"/>
          <p:nvPr/>
        </p:nvSpPr>
        <p:spPr>
          <a:xfrm>
            <a:off x="1147149" y="6008700"/>
            <a:ext cx="287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solidFill>
                  <a:srgbClr val="0070C0"/>
                </a:solidFill>
              </a:rPr>
              <a:t>Partnerséget építünk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B3C3C075-1E28-42AB-8596-80B427796D72}"/>
              </a:ext>
            </a:extLst>
          </p:cNvPr>
          <p:cNvSpPr txBox="1"/>
          <p:nvPr/>
        </p:nvSpPr>
        <p:spPr>
          <a:xfrm>
            <a:off x="5319897" y="6008700"/>
            <a:ext cx="3372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Kassa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, 2019.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</a:rPr>
              <a:t>április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 4.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2A028F5-3BE5-4390-A869-2F1F39C32706}"/>
              </a:ext>
            </a:extLst>
          </p:cNvPr>
          <p:cNvSpPr txBox="1"/>
          <p:nvPr/>
        </p:nvSpPr>
        <p:spPr>
          <a:xfrm>
            <a:off x="578840" y="2930179"/>
            <a:ext cx="963056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hu-H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Projektmegvalósítási kézikönyv</a:t>
            </a:r>
            <a:endParaRPr lang="sk-SK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90657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E093825E-7D28-477E-A198-3ABAA9D80DED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8081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Projektmegvalósítási kézikönyv</a:t>
            </a:r>
            <a:endParaRPr lang="sk-SK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D2A31EB7-E097-47A7-B8BA-667BAD5FB493}"/>
              </a:ext>
            </a:extLst>
          </p:cNvPr>
          <p:cNvSpPr txBox="1"/>
          <p:nvPr/>
        </p:nvSpPr>
        <p:spPr>
          <a:xfrm>
            <a:off x="677333" y="1694576"/>
            <a:ext cx="85966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Projektmegvalósítás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projekt eredményeinek fenntartása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Ellenőrizhetőség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biztosítása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Audit trail)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Nyilvánosság, kommunikáció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Mellékletek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907635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EB2101-B00F-494C-BE7C-DD281CE29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64" y="1640935"/>
            <a:ext cx="8344847" cy="4592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i="1" u="sng" dirty="0">
                <a:solidFill>
                  <a:schemeClr val="accent1">
                    <a:lumMod val="75000"/>
                  </a:schemeClr>
                </a:solidFill>
              </a:rPr>
              <a:t>A Pénzügyi hozzájárulás folyósításáról szóló szerződés módosítása</a:t>
            </a:r>
            <a:endParaRPr lang="sk-SK" sz="2400" b="1" i="1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 err="1"/>
              <a:t>Projektpartnerséget</a:t>
            </a:r>
            <a:r>
              <a:rPr lang="sk-SK" sz="2200" dirty="0"/>
              <a:t> </a:t>
            </a:r>
            <a:r>
              <a:rPr lang="sk-SK" sz="2200" dirty="0" err="1"/>
              <a:t>érintő</a:t>
            </a:r>
            <a:r>
              <a:rPr lang="sk-SK" sz="2200" dirty="0"/>
              <a:t> </a:t>
            </a:r>
            <a:r>
              <a:rPr lang="sk-SK" sz="2200" dirty="0" err="1"/>
              <a:t>változások</a:t>
            </a:r>
            <a:r>
              <a:rPr lang="sk-SK" sz="2200" dirty="0"/>
              <a:t> (</a:t>
            </a:r>
            <a:r>
              <a:rPr lang="sk-SK" sz="2200" dirty="0" err="1"/>
              <a:t>jogutódlást</a:t>
            </a:r>
            <a:r>
              <a:rPr lang="sk-SK" sz="2200" dirty="0"/>
              <a:t> </a:t>
            </a:r>
            <a:r>
              <a:rPr lang="sk-SK" sz="2200" dirty="0" err="1"/>
              <a:t>kivéve</a:t>
            </a:r>
            <a:r>
              <a:rPr lang="sk-SK" sz="2200" dirty="0"/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/>
              <a:t>Projekt </a:t>
            </a:r>
            <a:r>
              <a:rPr lang="sk-SK" sz="2200" dirty="0" err="1"/>
              <a:t>tartalmának</a:t>
            </a:r>
            <a:r>
              <a:rPr lang="sk-SK" sz="2200" dirty="0"/>
              <a:t> </a:t>
            </a:r>
            <a:r>
              <a:rPr lang="sk-SK" sz="2200" dirty="0" err="1"/>
              <a:t>változtatása</a:t>
            </a:r>
            <a:r>
              <a:rPr lang="sk-SK" sz="2200" dirty="0"/>
              <a:t> ( a </a:t>
            </a:r>
            <a:r>
              <a:rPr lang="sk-SK" sz="2200" dirty="0" err="1"/>
              <a:t>kimeneti</a:t>
            </a:r>
            <a:r>
              <a:rPr lang="sk-SK" sz="2200" dirty="0"/>
              <a:t> </a:t>
            </a:r>
            <a:r>
              <a:rPr lang="sk-SK" sz="2200" dirty="0" err="1"/>
              <a:t>eredmények</a:t>
            </a:r>
            <a:r>
              <a:rPr lang="sk-SK" sz="2200" dirty="0"/>
              <a:t> </a:t>
            </a:r>
            <a:r>
              <a:rPr lang="sk-SK" sz="2200" dirty="0" err="1"/>
              <a:t>több</a:t>
            </a:r>
            <a:r>
              <a:rPr lang="sk-SK" sz="2200" dirty="0"/>
              <a:t> </a:t>
            </a:r>
            <a:r>
              <a:rPr lang="sk-SK" sz="2200" dirty="0" err="1"/>
              <a:t>mint</a:t>
            </a:r>
            <a:r>
              <a:rPr lang="sk-SK" sz="2200" dirty="0"/>
              <a:t> 20%-os  </a:t>
            </a:r>
            <a:r>
              <a:rPr lang="sk-SK" sz="2200" dirty="0" err="1"/>
              <a:t>változása</a:t>
            </a:r>
            <a:r>
              <a:rPr lang="sk-SK" sz="2200" dirty="0"/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 err="1"/>
              <a:t>Projekttevékenységek</a:t>
            </a:r>
            <a:r>
              <a:rPr lang="sk-SK" sz="2200" dirty="0"/>
              <a:t> </a:t>
            </a:r>
            <a:r>
              <a:rPr lang="sk-SK" sz="2200" dirty="0" err="1"/>
              <a:t>módosítása</a:t>
            </a:r>
            <a:r>
              <a:rPr lang="sk-SK" sz="2200" dirty="0"/>
              <a:t>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 err="1"/>
              <a:t>Költségvetési</a:t>
            </a:r>
            <a:r>
              <a:rPr lang="sk-SK" sz="2200" dirty="0"/>
              <a:t> </a:t>
            </a:r>
            <a:r>
              <a:rPr lang="sk-SK" sz="2200" dirty="0" err="1"/>
              <a:t>sorok</a:t>
            </a:r>
            <a:r>
              <a:rPr lang="sk-SK" sz="2200" dirty="0"/>
              <a:t> </a:t>
            </a:r>
            <a:r>
              <a:rPr lang="sk-SK" sz="2200" dirty="0" err="1"/>
              <a:t>közötti</a:t>
            </a:r>
            <a:r>
              <a:rPr lang="sk-SK" sz="2200" dirty="0"/>
              <a:t> </a:t>
            </a:r>
            <a:r>
              <a:rPr lang="sk-SK" sz="2200" dirty="0" err="1"/>
              <a:t>pénzügyi</a:t>
            </a:r>
            <a:r>
              <a:rPr lang="sk-SK" sz="2200" dirty="0"/>
              <a:t> </a:t>
            </a:r>
            <a:r>
              <a:rPr lang="sk-SK" sz="2200" dirty="0" err="1"/>
              <a:t>átcsoportosítás</a:t>
            </a:r>
            <a:r>
              <a:rPr lang="sk-SK" sz="2200" dirty="0">
                <a:sym typeface="Symbol" panose="05050102010706020507" pitchFamily="18" charset="2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>
                <a:sym typeface="Symbol" panose="05050102010706020507" pitchFamily="18" charset="2"/>
              </a:rPr>
              <a:t>Projekt </a:t>
            </a:r>
            <a:r>
              <a:rPr lang="sk-SK" sz="2200" dirty="0" err="1">
                <a:sym typeface="Symbol" panose="05050102010706020507" pitchFamily="18" charset="2"/>
              </a:rPr>
              <a:t>időtartamának</a:t>
            </a:r>
            <a:r>
              <a:rPr lang="sk-SK" sz="2200" dirty="0">
                <a:sym typeface="Symbol" panose="05050102010706020507" pitchFamily="18" charset="2"/>
              </a:rPr>
              <a:t> </a:t>
            </a:r>
            <a:r>
              <a:rPr lang="sk-SK" sz="2200" dirty="0" err="1">
                <a:sym typeface="Symbol" panose="05050102010706020507" pitchFamily="18" charset="2"/>
              </a:rPr>
              <a:t>meghosszabbítása</a:t>
            </a:r>
            <a:r>
              <a:rPr lang="sk-SK" sz="2200" dirty="0">
                <a:sym typeface="Symbol" panose="05050102010706020507" pitchFamily="18" charset="2"/>
              </a:rPr>
              <a:t>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 err="1">
                <a:sym typeface="Symbol" panose="05050102010706020507" pitchFamily="18" charset="2"/>
              </a:rPr>
              <a:t>Bankszámla</a:t>
            </a:r>
            <a:r>
              <a:rPr lang="sk-SK" sz="2200" dirty="0">
                <a:sym typeface="Symbol" panose="05050102010706020507" pitchFamily="18" charset="2"/>
              </a:rPr>
              <a:t> </a:t>
            </a:r>
            <a:r>
              <a:rPr lang="sk-SK" sz="2200" dirty="0" err="1">
                <a:sym typeface="Symbol" panose="05050102010706020507" pitchFamily="18" charset="2"/>
              </a:rPr>
              <a:t>adatok</a:t>
            </a:r>
            <a:r>
              <a:rPr lang="sk-SK" sz="2200" dirty="0">
                <a:sym typeface="Symbol" panose="05050102010706020507" pitchFamily="18" charset="2"/>
              </a:rPr>
              <a:t> </a:t>
            </a:r>
            <a:r>
              <a:rPr lang="sk-SK" sz="2200" dirty="0" err="1">
                <a:sym typeface="Symbol" panose="05050102010706020507" pitchFamily="18" charset="2"/>
              </a:rPr>
              <a:t>módosítása</a:t>
            </a:r>
            <a:r>
              <a:rPr lang="sk-SK" sz="2000" dirty="0">
                <a:sym typeface="Symbol" panose="05050102010706020507" pitchFamily="18" charset="2"/>
              </a:rPr>
              <a:t>. </a:t>
            </a:r>
            <a:endParaRPr lang="sk-SK" sz="2000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9257C23-7BA2-4A27-8882-2E672BA78B0E}"/>
              </a:ext>
            </a:extLst>
          </p:cNvPr>
          <p:cNvSpPr txBox="1">
            <a:spLocks/>
          </p:cNvSpPr>
          <p:nvPr/>
        </p:nvSpPr>
        <p:spPr>
          <a:xfrm>
            <a:off x="425664" y="451513"/>
            <a:ext cx="8596668" cy="8081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Projektmegvalósítás </a:t>
            </a:r>
            <a:endParaRPr lang="sk-SK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462030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E35C79E0-AE98-4442-8EA1-2E064DE2E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498" y="443081"/>
            <a:ext cx="8668001" cy="6009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600" b="1" i="1" u="sng" dirty="0" err="1">
                <a:solidFill>
                  <a:schemeClr val="accent1">
                    <a:lumMod val="75000"/>
                  </a:schemeClr>
                </a:solidFill>
              </a:rPr>
              <a:t>Szerződéstől</a:t>
            </a:r>
            <a:r>
              <a:rPr lang="sk-SK" sz="2600" b="1" i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600" b="1" i="1" u="sng" dirty="0" err="1">
                <a:solidFill>
                  <a:schemeClr val="accent1">
                    <a:lumMod val="75000"/>
                  </a:schemeClr>
                </a:solidFill>
              </a:rPr>
              <a:t>való</a:t>
            </a:r>
            <a:r>
              <a:rPr lang="sk-SK" sz="2600" b="1" i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600" b="1" i="1" u="sng" dirty="0" err="1">
                <a:solidFill>
                  <a:schemeClr val="accent1">
                    <a:lumMod val="75000"/>
                  </a:schemeClr>
                </a:solidFill>
              </a:rPr>
              <a:t>elállás</a:t>
            </a:r>
            <a:r>
              <a:rPr lang="sk-SK" sz="2600" b="1" i="1" u="sng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sk-SK" sz="2600" b="1" i="1" u="sng" dirty="0" err="1">
                <a:solidFill>
                  <a:schemeClr val="accent1">
                    <a:lumMod val="75000"/>
                  </a:schemeClr>
                </a:solidFill>
              </a:rPr>
              <a:t>Via</a:t>
            </a:r>
            <a:r>
              <a:rPr lang="sk-SK" sz="2600" b="1" i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600" b="1" i="1" u="sng" dirty="0" err="1">
                <a:solidFill>
                  <a:schemeClr val="accent1">
                    <a:lumMod val="75000"/>
                  </a:schemeClr>
                </a:solidFill>
              </a:rPr>
              <a:t>Carpatia</a:t>
            </a:r>
            <a:r>
              <a:rPr lang="sk-SK" sz="2600" b="1" i="1" u="sng" dirty="0">
                <a:solidFill>
                  <a:schemeClr val="accent1">
                    <a:lumMod val="75000"/>
                  </a:schemeClr>
                </a:solidFill>
              </a:rPr>
              <a:t> EGTC </a:t>
            </a:r>
            <a:r>
              <a:rPr lang="sk-SK" sz="2600" b="1" i="1" u="sng" dirty="0" err="1">
                <a:solidFill>
                  <a:schemeClr val="accent1">
                    <a:lumMod val="75000"/>
                  </a:schemeClr>
                </a:solidFill>
              </a:rPr>
              <a:t>részéről</a:t>
            </a:r>
            <a:endParaRPr lang="sk-SK" sz="2600" b="1" i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k-SK" sz="2600" b="1" i="1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>
                <a:sym typeface="Symbol" panose="05050102010706020507" pitchFamily="18" charset="2"/>
              </a:rPr>
              <a:t>Hamis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vagy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hiányos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nyilatkozatok</a:t>
            </a:r>
            <a:r>
              <a:rPr lang="sk-SK" sz="2000" dirty="0">
                <a:sym typeface="Symbol" panose="05050102010706020507" pitchFamily="18" charset="2"/>
              </a:rPr>
              <a:t> a </a:t>
            </a:r>
            <a:r>
              <a:rPr lang="sk-SK" sz="2000" dirty="0" err="1">
                <a:sym typeface="Symbol" panose="05050102010706020507" pitchFamily="18" charset="2"/>
              </a:rPr>
              <a:t>Vezető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Kedvezményezett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részéről</a:t>
            </a:r>
            <a:r>
              <a:rPr lang="sk-SK" sz="2000" dirty="0">
                <a:sym typeface="Symbol" panose="05050102010706020507" pitchFamily="18" charset="2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>
                <a:sym typeface="Symbol" panose="05050102010706020507" pitchFamily="18" charset="2"/>
              </a:rPr>
              <a:t>Kedvezményezett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eláll</a:t>
            </a:r>
            <a:r>
              <a:rPr lang="sk-SK" sz="2000" dirty="0">
                <a:sym typeface="Symbol" panose="05050102010706020507" pitchFamily="18" charset="2"/>
              </a:rPr>
              <a:t> a </a:t>
            </a:r>
            <a:r>
              <a:rPr lang="sk-SK" sz="2000" dirty="0" err="1">
                <a:sym typeface="Symbol" panose="05050102010706020507" pitchFamily="18" charset="2"/>
              </a:rPr>
              <a:t>projekttől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és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nem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lép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helyébe</a:t>
            </a:r>
            <a:r>
              <a:rPr lang="sk-SK" sz="2000" dirty="0">
                <a:sym typeface="Symbol" panose="05050102010706020507" pitchFamily="18" charset="2"/>
              </a:rPr>
              <a:t> más partner,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>
                <a:sym typeface="Symbol" panose="05050102010706020507" pitchFamily="18" charset="2"/>
              </a:rPr>
              <a:t>Partnerségről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szóló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megállapodás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érvénytelensége</a:t>
            </a:r>
            <a:r>
              <a:rPr lang="sk-SK" sz="2000" dirty="0">
                <a:sym typeface="Symbol" panose="05050102010706020507" pitchFamily="18" charset="2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A </a:t>
            </a:r>
            <a:r>
              <a:rPr lang="sk-SK" sz="2000" dirty="0" err="1">
                <a:sym typeface="Symbol" panose="05050102010706020507" pitchFamily="18" charset="2"/>
              </a:rPr>
              <a:t>Vezető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kedvezményezett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fizetésképtelensége</a:t>
            </a:r>
            <a:r>
              <a:rPr lang="sk-SK" sz="2000" dirty="0">
                <a:sym typeface="Symbol" panose="05050102010706020507" pitchFamily="18" charset="2"/>
              </a:rPr>
              <a:t>; </a:t>
            </a:r>
            <a:r>
              <a:rPr lang="sk-SK" sz="2000" dirty="0" err="1">
                <a:sym typeface="Symbol" panose="05050102010706020507" pitchFamily="18" charset="2"/>
              </a:rPr>
              <a:t>cs</a:t>
            </a:r>
            <a:r>
              <a:rPr lang="hu-HU" sz="2000" dirty="0" err="1">
                <a:sym typeface="Symbol" panose="05050102010706020507" pitchFamily="18" charset="2"/>
              </a:rPr>
              <a:t>ődeljárás</a:t>
            </a:r>
            <a:r>
              <a:rPr lang="sk-SK" sz="2000" dirty="0">
                <a:sym typeface="Symbol" panose="05050102010706020507" pitchFamily="18" charset="2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>
                <a:sym typeface="Symbol" panose="05050102010706020507" pitchFamily="18" charset="2"/>
              </a:rPr>
              <a:t>Hamis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információk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nyújtása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az</a:t>
            </a:r>
            <a:r>
              <a:rPr lang="sk-SK" sz="2000" dirty="0">
                <a:sym typeface="Symbol" panose="05050102010706020507" pitchFamily="18" charset="2"/>
              </a:rPr>
              <a:t> IH, NH </a:t>
            </a:r>
            <a:r>
              <a:rPr lang="sk-SK" sz="2000" dirty="0" err="1">
                <a:sym typeface="Symbol" panose="05050102010706020507" pitchFamily="18" charset="2"/>
              </a:rPr>
              <a:t>és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az</a:t>
            </a:r>
            <a:r>
              <a:rPr lang="sk-SK" sz="2000" dirty="0">
                <a:sym typeface="Symbol" panose="05050102010706020507" pitchFamily="18" charset="2"/>
              </a:rPr>
              <a:t> EGTC </a:t>
            </a:r>
            <a:r>
              <a:rPr lang="sk-SK" sz="2000" dirty="0" err="1">
                <a:sym typeface="Symbol" panose="05050102010706020507" pitchFamily="18" charset="2"/>
              </a:rPr>
              <a:t>felé</a:t>
            </a:r>
            <a:endParaRPr lang="sk-SK" sz="2000" dirty="0"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>
                <a:sym typeface="Symbol" panose="05050102010706020507" pitchFamily="18" charset="2"/>
              </a:rPr>
              <a:t>Szabálytalanságok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megállapítása</a:t>
            </a:r>
            <a:r>
              <a:rPr lang="sk-SK" sz="2000" dirty="0">
                <a:sym typeface="Symbol" panose="05050102010706020507" pitchFamily="18" charset="2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ym typeface="Symbol" panose="05050102010706020507" pitchFamily="18" charset="2"/>
              </a:rPr>
              <a:t>A </a:t>
            </a:r>
            <a:r>
              <a:rPr lang="sk-SK" sz="2000" dirty="0" err="1">
                <a:sym typeface="Symbol" panose="05050102010706020507" pitchFamily="18" charset="2"/>
              </a:rPr>
              <a:t>Vezető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kedvezményezett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nem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teljesíti</a:t>
            </a:r>
            <a:r>
              <a:rPr lang="sk-SK" sz="2000" dirty="0">
                <a:sym typeface="Symbol" panose="05050102010706020507" pitchFamily="18" charset="2"/>
              </a:rPr>
              <a:t> a </a:t>
            </a:r>
            <a:r>
              <a:rPr lang="sk-SK" sz="2000" dirty="0" err="1">
                <a:sym typeface="Symbol" panose="05050102010706020507" pitchFamily="18" charset="2"/>
              </a:rPr>
              <a:t>szerződés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feltételeit</a:t>
            </a:r>
            <a:r>
              <a:rPr lang="sk-SK" sz="2000" dirty="0">
                <a:sym typeface="Symbol" panose="05050102010706020507" pitchFamily="18" charset="2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>
                <a:sym typeface="Symbol" panose="05050102010706020507" pitchFamily="18" charset="2"/>
              </a:rPr>
              <a:t>Az</a:t>
            </a:r>
            <a:r>
              <a:rPr lang="sk-SK" sz="2000" dirty="0">
                <a:sym typeface="Symbol" panose="05050102010706020507" pitchFamily="18" charset="2"/>
              </a:rPr>
              <a:t> ERFA </a:t>
            </a:r>
            <a:r>
              <a:rPr lang="sk-SK" sz="2000" dirty="0" err="1">
                <a:sym typeface="Symbol" panose="05050102010706020507" pitchFamily="18" charset="2"/>
              </a:rPr>
              <a:t>hozzájárulás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helytelen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felhasználása</a:t>
            </a:r>
            <a:r>
              <a:rPr lang="sk-SK" sz="2000" dirty="0">
                <a:sym typeface="Symbol" panose="05050102010706020507" pitchFamily="18" charset="2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>
                <a:sym typeface="Symbol" panose="05050102010706020507" pitchFamily="18" charset="2"/>
              </a:rPr>
              <a:t>Nem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ellenőrizhető</a:t>
            </a:r>
            <a:r>
              <a:rPr lang="sk-SK" sz="2000" dirty="0">
                <a:sym typeface="Symbol" panose="05050102010706020507" pitchFamily="18" charset="2"/>
              </a:rPr>
              <a:t> a </a:t>
            </a:r>
            <a:r>
              <a:rPr lang="sk-SK" sz="2000" dirty="0" err="1">
                <a:sym typeface="Symbol" panose="05050102010706020507" pitchFamily="18" charset="2"/>
              </a:rPr>
              <a:t>Zárójelentés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helyessége</a:t>
            </a:r>
            <a:r>
              <a:rPr lang="sk-SK" sz="2000" dirty="0">
                <a:sym typeface="Symbol" panose="05050102010706020507" pitchFamily="18" charset="2"/>
              </a:rPr>
              <a:t>, </a:t>
            </a:r>
            <a:r>
              <a:rPr lang="sk-SK" sz="2000" dirty="0" err="1">
                <a:sym typeface="Symbol" panose="05050102010706020507" pitchFamily="18" charset="2"/>
              </a:rPr>
              <a:t>valamint</a:t>
            </a:r>
            <a:r>
              <a:rPr lang="sk-SK" sz="2000" dirty="0">
                <a:sym typeface="Symbol" panose="05050102010706020507" pitchFamily="18" charset="2"/>
              </a:rPr>
              <a:t> a </a:t>
            </a:r>
            <a:r>
              <a:rPr lang="sk-SK" sz="2000" dirty="0" err="1">
                <a:sym typeface="Symbol" panose="05050102010706020507" pitchFamily="18" charset="2"/>
              </a:rPr>
              <a:t>költségek</a:t>
            </a:r>
            <a:r>
              <a:rPr lang="sk-SK" sz="2000" dirty="0">
                <a:sym typeface="Symbol" panose="05050102010706020507" pitchFamily="18" charset="2"/>
              </a:rPr>
              <a:t> </a:t>
            </a:r>
            <a:r>
              <a:rPr lang="sk-SK" sz="2000" dirty="0" err="1">
                <a:sym typeface="Symbol" panose="05050102010706020507" pitchFamily="18" charset="2"/>
              </a:rPr>
              <a:t>jogosultsága</a:t>
            </a:r>
            <a:r>
              <a:rPr lang="sk-SK" sz="2000" dirty="0">
                <a:sym typeface="Symbol" panose="05050102010706020507" pitchFamily="18" charset="2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16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5860956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A0CC449-6103-41FF-A9EB-99C236B40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21" y="790939"/>
            <a:ext cx="9087003" cy="5792174"/>
          </a:xfrm>
        </p:spPr>
        <p:txBody>
          <a:bodyPr/>
          <a:lstStyle/>
          <a:p>
            <a:pPr marL="0" indent="0">
              <a:buNone/>
            </a:pPr>
            <a:r>
              <a:rPr lang="hu-HU" sz="2600" b="1" i="1" u="sng" dirty="0">
                <a:solidFill>
                  <a:schemeClr val="accent1">
                    <a:lumMod val="75000"/>
                  </a:schemeClr>
                </a:solidFill>
              </a:rPr>
              <a:t>Projektmódosítás lehetősége</a:t>
            </a:r>
            <a:endParaRPr lang="sk-SK" sz="2600" b="1" i="1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 err="1"/>
              <a:t>Adminisztratív</a:t>
            </a:r>
            <a:r>
              <a:rPr lang="sk-SK" sz="2200" dirty="0"/>
              <a:t> </a:t>
            </a:r>
            <a:r>
              <a:rPr lang="sk-SK" sz="2200" dirty="0" err="1"/>
              <a:t>projektadatok</a:t>
            </a:r>
            <a:r>
              <a:rPr lang="sk-SK" sz="2200" dirty="0"/>
              <a:t> </a:t>
            </a:r>
            <a:r>
              <a:rPr lang="sk-SK" sz="2200" dirty="0" err="1"/>
              <a:t>módosítására</a:t>
            </a:r>
            <a:r>
              <a:rPr lang="sk-SK" sz="2200" dirty="0"/>
              <a:t> </a:t>
            </a:r>
            <a:r>
              <a:rPr lang="sk-SK" sz="2200" dirty="0" err="1"/>
              <a:t>vonatkozó</a:t>
            </a:r>
            <a:r>
              <a:rPr lang="sk-SK" sz="2200" dirty="0"/>
              <a:t> </a:t>
            </a:r>
            <a:r>
              <a:rPr lang="sk-SK" sz="2200" dirty="0" err="1"/>
              <a:t>igény</a:t>
            </a:r>
            <a:r>
              <a:rPr lang="sk-SK" sz="2200" dirty="0"/>
              <a:t> (</a:t>
            </a:r>
            <a:r>
              <a:rPr lang="sk-SK" sz="2200" dirty="0" err="1"/>
              <a:t>címek</a:t>
            </a:r>
            <a:r>
              <a:rPr lang="sk-SK" sz="2200" dirty="0"/>
              <a:t>, </a:t>
            </a:r>
            <a:r>
              <a:rPr lang="sk-SK" sz="2200" dirty="0" err="1"/>
              <a:t>elérhetőségek</a:t>
            </a:r>
            <a:r>
              <a:rPr lang="sk-SK" sz="2200" dirty="0"/>
              <a:t>, </a:t>
            </a:r>
            <a:r>
              <a:rPr lang="sk-SK" sz="2200" dirty="0" err="1"/>
              <a:t>hivatalos</a:t>
            </a:r>
            <a:r>
              <a:rPr lang="sk-SK" sz="2200" dirty="0"/>
              <a:t> </a:t>
            </a:r>
            <a:r>
              <a:rPr lang="sk-SK" sz="2200" dirty="0" err="1"/>
              <a:t>képviselők</a:t>
            </a:r>
            <a:r>
              <a:rPr lang="sk-SK" sz="2200" dirty="0"/>
              <a:t>, </a:t>
            </a:r>
            <a:r>
              <a:rPr lang="sk-SK" sz="2200" dirty="0" err="1"/>
              <a:t>kapcsolattartók</a:t>
            </a:r>
            <a:r>
              <a:rPr lang="sk-SK" sz="2200" dirty="0"/>
              <a:t> </a:t>
            </a:r>
            <a:r>
              <a:rPr lang="sk-SK" sz="2200" dirty="0" err="1"/>
              <a:t>változtatása</a:t>
            </a:r>
            <a:r>
              <a:rPr lang="sk-SK" sz="2200" dirty="0"/>
              <a:t>, </a:t>
            </a:r>
            <a:r>
              <a:rPr lang="sk-SK" sz="2200" dirty="0" err="1"/>
              <a:t>kedvezményezett</a:t>
            </a:r>
            <a:r>
              <a:rPr lang="sk-SK" sz="2200" dirty="0"/>
              <a:t> </a:t>
            </a:r>
            <a:r>
              <a:rPr lang="sk-SK" sz="2200" dirty="0" err="1"/>
              <a:t>bankszámlájának</a:t>
            </a:r>
            <a:r>
              <a:rPr lang="sk-SK" sz="2200" dirty="0"/>
              <a:t> </a:t>
            </a:r>
            <a:r>
              <a:rPr lang="sk-SK" sz="2200" dirty="0" err="1"/>
              <a:t>módosítása</a:t>
            </a:r>
            <a:r>
              <a:rPr lang="sk-SK" sz="2200" dirty="0"/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 err="1"/>
              <a:t>Projekttevékenységek</a:t>
            </a:r>
            <a:r>
              <a:rPr lang="sk-SK" sz="2200" dirty="0"/>
              <a:t> </a:t>
            </a:r>
            <a:r>
              <a:rPr lang="sk-SK" sz="2200" dirty="0" err="1"/>
              <a:t>módosítása</a:t>
            </a:r>
            <a:r>
              <a:rPr lang="sk-SK" sz="2200" dirty="0"/>
              <a:t> (</a:t>
            </a:r>
            <a:r>
              <a:rPr lang="sk-SK" sz="2200" dirty="0" err="1"/>
              <a:t>specifikációk</a:t>
            </a:r>
            <a:r>
              <a:rPr lang="sk-SK" sz="2200" dirty="0"/>
              <a:t>/</a:t>
            </a:r>
            <a:r>
              <a:rPr lang="sk-SK" sz="2200" dirty="0" err="1"/>
              <a:t>leírások</a:t>
            </a:r>
            <a:r>
              <a:rPr lang="sk-SK" sz="2200" dirty="0"/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/>
              <a:t>A projekt </a:t>
            </a:r>
            <a:r>
              <a:rPr lang="sk-SK" sz="2200" dirty="0" err="1"/>
              <a:t>ütemtervének</a:t>
            </a:r>
            <a:r>
              <a:rPr lang="sk-SK" sz="2200" dirty="0"/>
              <a:t> </a:t>
            </a:r>
            <a:r>
              <a:rPr lang="sk-SK" sz="2200" dirty="0" err="1"/>
              <a:t>módosítása</a:t>
            </a:r>
            <a:r>
              <a:rPr lang="sk-SK" sz="2200" dirty="0"/>
              <a:t> (</a:t>
            </a:r>
            <a:r>
              <a:rPr lang="sk-SK" sz="2200" dirty="0" err="1"/>
              <a:t>nem</a:t>
            </a:r>
            <a:r>
              <a:rPr lang="sk-SK" sz="2200" dirty="0"/>
              <a:t> </a:t>
            </a:r>
            <a:r>
              <a:rPr lang="sk-SK" sz="2200" dirty="0" err="1"/>
              <a:t>befolyásolják</a:t>
            </a:r>
            <a:r>
              <a:rPr lang="sk-SK" sz="2200" dirty="0"/>
              <a:t> a projekt </a:t>
            </a:r>
            <a:r>
              <a:rPr lang="sk-SK" sz="2200" dirty="0" err="1"/>
              <a:t>teljes</a:t>
            </a:r>
            <a:r>
              <a:rPr lang="sk-SK" sz="2200" dirty="0"/>
              <a:t> </a:t>
            </a:r>
            <a:r>
              <a:rPr lang="sk-SK" sz="2200" dirty="0" err="1"/>
              <a:t>időtartamát</a:t>
            </a:r>
            <a:r>
              <a:rPr lang="sk-SK" sz="2200" dirty="0"/>
              <a:t>),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/>
              <a:t>A projekt </a:t>
            </a:r>
            <a:r>
              <a:rPr lang="sk-SK" sz="2200" dirty="0" err="1"/>
              <a:t>költségvetésének</a:t>
            </a:r>
            <a:r>
              <a:rPr lang="sk-SK" sz="2200" dirty="0"/>
              <a:t> </a:t>
            </a:r>
            <a:r>
              <a:rPr lang="sk-SK" sz="2200" dirty="0" err="1"/>
              <a:t>módosítása</a:t>
            </a:r>
            <a:r>
              <a:rPr lang="sk-SK" sz="2200" dirty="0"/>
              <a:t>, </a:t>
            </a:r>
            <a:r>
              <a:rPr lang="sk-SK" sz="2200" dirty="0" err="1"/>
              <a:t>feltéve</a:t>
            </a:r>
            <a:r>
              <a:rPr lang="sk-SK" sz="2200" dirty="0"/>
              <a:t>, </a:t>
            </a:r>
            <a:r>
              <a:rPr lang="sk-SK" sz="2200" dirty="0" err="1"/>
              <a:t>hogy</a:t>
            </a:r>
            <a:r>
              <a:rPr lang="sk-SK" sz="2200" dirty="0"/>
              <a:t> </a:t>
            </a:r>
            <a:r>
              <a:rPr lang="sk-SK" sz="2200" dirty="0" err="1"/>
              <a:t>azok</a:t>
            </a:r>
            <a:r>
              <a:rPr lang="sk-SK" sz="2200" dirty="0"/>
              <a:t> </a:t>
            </a:r>
            <a:r>
              <a:rPr lang="sk-SK" sz="2200" dirty="0" err="1"/>
              <a:t>nem</a:t>
            </a:r>
            <a:r>
              <a:rPr lang="sk-SK" sz="2200" dirty="0"/>
              <a:t> </a:t>
            </a:r>
            <a:r>
              <a:rPr lang="sk-SK" sz="2200" dirty="0" err="1"/>
              <a:t>befolyásolják</a:t>
            </a:r>
            <a:r>
              <a:rPr lang="sk-SK" sz="2200" dirty="0"/>
              <a:t> a projekt </a:t>
            </a:r>
            <a:r>
              <a:rPr lang="sk-SK" sz="2200" dirty="0" err="1"/>
              <a:t>alapvető</a:t>
            </a:r>
            <a:r>
              <a:rPr lang="sk-SK" sz="2200" dirty="0"/>
              <a:t> </a:t>
            </a:r>
            <a:r>
              <a:rPr lang="sk-SK" sz="2200" dirty="0" err="1"/>
              <a:t>célját</a:t>
            </a:r>
            <a:r>
              <a:rPr lang="sk-SK" sz="2200" dirty="0"/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200" dirty="0" err="1"/>
              <a:t>Pénzügyi</a:t>
            </a:r>
            <a:r>
              <a:rPr lang="sk-SK" sz="2200" dirty="0"/>
              <a:t> </a:t>
            </a:r>
            <a:r>
              <a:rPr lang="sk-SK" sz="2200" dirty="0" err="1"/>
              <a:t>átcsoportosítás</a:t>
            </a:r>
            <a:r>
              <a:rPr lang="sk-SK" sz="2200" dirty="0"/>
              <a:t> a </a:t>
            </a:r>
            <a:r>
              <a:rPr lang="sk-SK" sz="2200" dirty="0" err="1"/>
              <a:t>költségvetési</a:t>
            </a:r>
            <a:r>
              <a:rPr lang="sk-SK" sz="2200" dirty="0"/>
              <a:t> </a:t>
            </a:r>
            <a:r>
              <a:rPr lang="sk-SK" sz="2200" dirty="0" err="1"/>
              <a:t>sorokon</a:t>
            </a:r>
            <a:r>
              <a:rPr lang="sk-SK" sz="2200" dirty="0"/>
              <a:t> </a:t>
            </a:r>
            <a:r>
              <a:rPr lang="sk-SK" sz="2200" dirty="0" err="1"/>
              <a:t>belül</a:t>
            </a:r>
            <a:r>
              <a:rPr lang="sk-SK" sz="2200" dirty="0"/>
              <a:t> </a:t>
            </a:r>
            <a:r>
              <a:rPr lang="sk-SK" sz="2200" dirty="0" err="1"/>
              <a:t>vagy</a:t>
            </a:r>
            <a:r>
              <a:rPr lang="sk-SK" sz="2200" dirty="0"/>
              <a:t> a </a:t>
            </a:r>
            <a:r>
              <a:rPr lang="sk-SK" sz="2200" dirty="0" err="1"/>
              <a:t>költségvetési</a:t>
            </a:r>
            <a:r>
              <a:rPr lang="sk-SK" sz="2200" dirty="0"/>
              <a:t> </a:t>
            </a:r>
            <a:r>
              <a:rPr lang="sk-SK" sz="2200" dirty="0" err="1"/>
              <a:t>sorok</a:t>
            </a:r>
            <a:r>
              <a:rPr lang="sk-SK" sz="2200" dirty="0"/>
              <a:t> </a:t>
            </a:r>
            <a:r>
              <a:rPr lang="sk-SK" sz="2200" dirty="0" err="1"/>
              <a:t>között</a:t>
            </a:r>
            <a:r>
              <a:rPr lang="sk-SK" sz="2200" dirty="0"/>
              <a:t>, </a:t>
            </a:r>
            <a:r>
              <a:rPr lang="sk-SK" sz="2200" dirty="0" err="1"/>
              <a:t>amely</a:t>
            </a:r>
            <a:r>
              <a:rPr lang="sk-SK" sz="2200" dirty="0"/>
              <a:t> </a:t>
            </a:r>
            <a:r>
              <a:rPr lang="sk-SK" sz="2200" dirty="0" err="1"/>
              <a:t>nem</a:t>
            </a:r>
            <a:r>
              <a:rPr lang="sk-SK" sz="2200" dirty="0"/>
              <a:t> </a:t>
            </a:r>
            <a:r>
              <a:rPr lang="sk-SK" sz="2200" dirty="0" err="1"/>
              <a:t>haladja</a:t>
            </a:r>
            <a:r>
              <a:rPr lang="sk-SK" sz="2200" dirty="0"/>
              <a:t> </a:t>
            </a:r>
            <a:r>
              <a:rPr lang="sk-SK" sz="2200" dirty="0" err="1"/>
              <a:t>meg</a:t>
            </a:r>
            <a:r>
              <a:rPr lang="sk-SK" sz="2200" dirty="0"/>
              <a:t> </a:t>
            </a:r>
            <a:r>
              <a:rPr lang="sk-SK" sz="2200" dirty="0" err="1"/>
              <a:t>az</a:t>
            </a:r>
            <a:r>
              <a:rPr lang="sk-SK" sz="2200" dirty="0"/>
              <a:t> </a:t>
            </a:r>
            <a:r>
              <a:rPr lang="sk-SK" sz="2200" dirty="0" err="1"/>
              <a:t>adott</a:t>
            </a:r>
            <a:r>
              <a:rPr lang="sk-SK" sz="2200" dirty="0"/>
              <a:t> </a:t>
            </a:r>
            <a:r>
              <a:rPr lang="sk-SK" sz="2200" dirty="0" err="1"/>
              <a:t>költségvetési</a:t>
            </a:r>
            <a:r>
              <a:rPr lang="sk-SK" sz="2200" dirty="0"/>
              <a:t> </a:t>
            </a:r>
            <a:r>
              <a:rPr lang="sk-SK" sz="2200" dirty="0" err="1"/>
              <a:t>sor</a:t>
            </a:r>
            <a:r>
              <a:rPr lang="sk-SK" sz="2200" dirty="0"/>
              <a:t> </a:t>
            </a:r>
            <a:r>
              <a:rPr lang="sk-SK" sz="2200" b="1" dirty="0"/>
              <a:t>20%-</a:t>
            </a:r>
            <a:r>
              <a:rPr lang="sk-SK" sz="2200" b="1" dirty="0" err="1"/>
              <a:t>át</a:t>
            </a:r>
            <a:r>
              <a:rPr lang="sk-SK" sz="2200" b="1" dirty="0"/>
              <a:t> </a:t>
            </a:r>
            <a:r>
              <a:rPr lang="sk-SK" sz="2200" dirty="0" err="1"/>
              <a:t>vagy</a:t>
            </a:r>
            <a:r>
              <a:rPr lang="sk-SK" sz="2200" dirty="0"/>
              <a:t> </a:t>
            </a:r>
            <a:r>
              <a:rPr lang="sk-SK" sz="2200" dirty="0" err="1"/>
              <a:t>az</a:t>
            </a:r>
            <a:r>
              <a:rPr lang="sk-SK" sz="2200" dirty="0"/>
              <a:t> </a:t>
            </a:r>
            <a:r>
              <a:rPr lang="sk-SK" sz="2200" b="1" dirty="0"/>
              <a:t>5 000 €-t </a:t>
            </a:r>
            <a:r>
              <a:rPr lang="sk-SK" sz="2200" dirty="0"/>
              <a:t>a k</a:t>
            </a:r>
            <a:r>
              <a:rPr lang="hu-HU" sz="2200" dirty="0" err="1"/>
              <a:t>öltségvetésen</a:t>
            </a:r>
            <a:r>
              <a:rPr lang="hu-HU" sz="2200" dirty="0"/>
              <a:t> belül</a:t>
            </a:r>
            <a:r>
              <a:rPr lang="sk-SK" sz="2200" dirty="0">
                <a:sym typeface="Symbol" panose="05050102010706020507" pitchFamily="18" charset="2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000" dirty="0"/>
          </a:p>
          <a:p>
            <a:pPr>
              <a:buFont typeface="Wingdings" panose="05000000000000000000" pitchFamily="2" charset="2"/>
              <a:buChar char="Ø"/>
            </a:pP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49030130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48342AB-EFC8-41C0-B249-4C223B743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666" y="451513"/>
            <a:ext cx="8596668" cy="39527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Kisprojekt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módosítási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kérelem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dirty="0" err="1"/>
              <a:t>formanyomtatványa</a:t>
            </a:r>
            <a:r>
              <a:rPr lang="sk-SK" sz="2400" dirty="0"/>
              <a:t>           (5. </a:t>
            </a:r>
            <a:r>
              <a:rPr lang="sk-SK" sz="2400" dirty="0" err="1"/>
              <a:t>sz</a:t>
            </a:r>
            <a:r>
              <a:rPr lang="sk-SK" sz="2400" dirty="0"/>
              <a:t>. </a:t>
            </a:r>
            <a:r>
              <a:rPr lang="sk-SK" sz="2400" dirty="0" err="1"/>
              <a:t>melléklet</a:t>
            </a:r>
            <a:r>
              <a:rPr lang="sk-SK" sz="2400" dirty="0"/>
              <a:t>)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szükséges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benyújtani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az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EGTC </a:t>
            </a:r>
            <a:r>
              <a:rPr lang="sk-SK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részére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sz="2400" b="1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Szerződés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módosítására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költségvetést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érintő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módosításokra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irányuló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kérelem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u="sng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benyújtása</a:t>
            </a:r>
            <a:r>
              <a:rPr lang="sk-SK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havonta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egyszer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Projektzárás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előtt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legalább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45 </a:t>
            </a:r>
            <a:r>
              <a:rPr lang="sk-SK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nappal</a:t>
            </a: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sz="2400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5AB9808-018C-4BBA-88E3-8F5BCA6A4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5" y="309816"/>
            <a:ext cx="1689401" cy="90011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86060984-9E5C-4769-845B-570BEC4C0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5" y="2173029"/>
            <a:ext cx="1689401" cy="90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7647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6C4F563-9D33-4385-BF2F-B0948CD09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88" y="247899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hu-HU" sz="2600" b="1" i="1" u="sng" dirty="0">
                <a:solidFill>
                  <a:schemeClr val="accent1">
                    <a:lumMod val="75000"/>
                  </a:schemeClr>
                </a:solidFill>
              </a:rPr>
              <a:t>Jelentések benyújtása</a:t>
            </a:r>
            <a:endParaRPr lang="sk-SK" sz="2600" b="1" i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k-SK" sz="2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F29B0C24-4D3F-407B-9024-32E73D281467}"/>
              </a:ext>
            </a:extLst>
          </p:cNvPr>
          <p:cNvSpPr txBox="1"/>
          <p:nvPr/>
        </p:nvSpPr>
        <p:spPr>
          <a:xfrm>
            <a:off x="1101212" y="818724"/>
            <a:ext cx="9006349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Partnerszint</a:t>
            </a:r>
            <a:endParaRPr lang="sk-S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Šípka: nadol 11">
            <a:extLst>
              <a:ext uri="{FF2B5EF4-FFF2-40B4-BE49-F238E27FC236}">
                <a16:creationId xmlns:a16="http://schemas.microsoft.com/office/drawing/2014/main" id="{9C60B7C4-57DD-4CAF-A10E-7852F938F0F3}"/>
              </a:ext>
            </a:extLst>
          </p:cNvPr>
          <p:cNvSpPr/>
          <p:nvPr/>
        </p:nvSpPr>
        <p:spPr>
          <a:xfrm>
            <a:off x="4891547" y="1492324"/>
            <a:ext cx="462116" cy="759682"/>
          </a:xfrm>
          <a:prstGeom prst="downArrow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6183326D-4AA0-436D-B2C1-70DC293B390B}"/>
              </a:ext>
            </a:extLst>
          </p:cNvPr>
          <p:cNvSpPr txBox="1"/>
          <p:nvPr/>
        </p:nvSpPr>
        <p:spPr>
          <a:xfrm>
            <a:off x="1038270" y="2298601"/>
            <a:ext cx="4021393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Pénzügyi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jelentés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partnerszinten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sz="2800" b="1" u="sng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valamennyi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u="sng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szlovákiai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u="sng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kedvezményezett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(1B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sz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melléklet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18AB9C15-7770-46E8-A49C-9010D5F20164}"/>
              </a:ext>
            </a:extLst>
          </p:cNvPr>
          <p:cNvSpPr txBox="1"/>
          <p:nvPr/>
        </p:nvSpPr>
        <p:spPr>
          <a:xfrm>
            <a:off x="5214037" y="2279275"/>
            <a:ext cx="4893524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Pénzügyi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jelentés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partnerszinten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sk-SK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u="sng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valamennyi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u="sng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magyarországi</a:t>
            </a:r>
            <a:r>
              <a:rPr lang="sk-SK" sz="2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u="sng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kedvezményezett</a:t>
            </a:r>
            <a:endParaRPr lang="sk-SK" sz="28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(3.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sz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sk-SK" sz="2800" b="1" dirty="0" err="1">
                <a:solidFill>
                  <a:schemeClr val="accent1">
                    <a:lumMod val="50000"/>
                  </a:schemeClr>
                </a:solidFill>
              </a:rPr>
              <a:t>Melléklet</a:t>
            </a: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</p:txBody>
      </p:sp>
      <p:sp>
        <p:nvSpPr>
          <p:cNvPr id="15" name="Šípka: nadol 14">
            <a:extLst>
              <a:ext uri="{FF2B5EF4-FFF2-40B4-BE49-F238E27FC236}">
                <a16:creationId xmlns:a16="http://schemas.microsoft.com/office/drawing/2014/main" id="{71C990D2-4921-4014-970D-EEE406F9C065}"/>
              </a:ext>
            </a:extLst>
          </p:cNvPr>
          <p:cNvSpPr/>
          <p:nvPr/>
        </p:nvSpPr>
        <p:spPr>
          <a:xfrm>
            <a:off x="2788443" y="4552369"/>
            <a:ext cx="414932" cy="457517"/>
          </a:xfrm>
          <a:prstGeom prst="downArrow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Šípka: nadol 15">
            <a:extLst>
              <a:ext uri="{FF2B5EF4-FFF2-40B4-BE49-F238E27FC236}">
                <a16:creationId xmlns:a16="http://schemas.microsoft.com/office/drawing/2014/main" id="{B07C1E3A-E336-4A04-AB4D-DD12B2150399}"/>
              </a:ext>
            </a:extLst>
          </p:cNvPr>
          <p:cNvSpPr/>
          <p:nvPr/>
        </p:nvSpPr>
        <p:spPr>
          <a:xfrm>
            <a:off x="7224733" y="4521085"/>
            <a:ext cx="414932" cy="457517"/>
          </a:xfrm>
          <a:prstGeom prst="downArrow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C9555C65-D5A9-4588-9D47-68EB3D5740AF}"/>
              </a:ext>
            </a:extLst>
          </p:cNvPr>
          <p:cNvSpPr txBox="1"/>
          <p:nvPr/>
        </p:nvSpPr>
        <p:spPr>
          <a:xfrm>
            <a:off x="1023313" y="4997003"/>
            <a:ext cx="4074986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000" b="1" u="sng" dirty="0"/>
              <a:t>Ellenőrző szerv</a:t>
            </a:r>
            <a:endParaRPr lang="sk-SK" sz="2000" b="1" u="sng" dirty="0"/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Košický samosprávny kraj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Nám. Maratónu mieru 1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042 66 Košice 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5E9A0DD0-51D6-493F-BD9D-E409667BF999}"/>
              </a:ext>
            </a:extLst>
          </p:cNvPr>
          <p:cNvSpPr txBox="1"/>
          <p:nvPr/>
        </p:nvSpPr>
        <p:spPr>
          <a:xfrm>
            <a:off x="5214037" y="5018171"/>
            <a:ext cx="4893524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000" b="1" u="sng" dirty="0"/>
              <a:t>Ellenőrző szerv</a:t>
            </a:r>
            <a:endParaRPr lang="sk-SK" sz="2000" b="1" u="sng" dirty="0"/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Széchenyi Programiroda Nonprofit Kft.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1053 Budapest</a:t>
            </a:r>
          </a:p>
          <a:p>
            <a:pPr algn="ctr"/>
            <a:r>
              <a:rPr lang="sk-SK" sz="2000" b="1" dirty="0">
                <a:solidFill>
                  <a:srgbClr val="0070C0"/>
                </a:solidFill>
              </a:rPr>
              <a:t>Szép u. 2.,IV.emelet </a:t>
            </a:r>
          </a:p>
        </p:txBody>
      </p:sp>
    </p:spTree>
    <p:extLst>
      <p:ext uri="{BB962C8B-B14F-4D97-AF65-F5344CB8AC3E}">
        <p14:creationId xmlns:p14="http://schemas.microsoft.com/office/powerpoint/2010/main" val="19976983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946A27A-939A-4DE6-AD52-8C8B68D71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61285"/>
            <a:ext cx="7906227" cy="596224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2600" b="1" i="1" dirty="0">
                <a:solidFill>
                  <a:schemeClr val="accent1">
                    <a:lumMod val="50000"/>
                  </a:schemeClr>
                </a:solidFill>
              </a:rPr>
              <a:t>Pénzügyi jelentés – Partnerszinten</a:t>
            </a:r>
          </a:p>
          <a:p>
            <a:pPr marL="0" indent="0">
              <a:buNone/>
            </a:pPr>
            <a:endParaRPr lang="sk-SK" sz="26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 err="1">
                <a:solidFill>
                  <a:schemeClr val="tx1"/>
                </a:solidFill>
              </a:rPr>
              <a:t>Minden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kisprojekt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kedvezményezett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benyújtja</a:t>
            </a:r>
            <a:r>
              <a:rPr lang="sk-SK" sz="2600" dirty="0">
                <a:solidFill>
                  <a:schemeClr val="tx1"/>
                </a:solidFill>
              </a:rPr>
              <a:t> a projekt </a:t>
            </a:r>
            <a:r>
              <a:rPr lang="sk-SK" sz="2600" dirty="0" err="1">
                <a:solidFill>
                  <a:schemeClr val="tx1"/>
                </a:solidFill>
              </a:rPr>
              <a:t>befejezését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követően</a:t>
            </a:r>
            <a:r>
              <a:rPr lang="sk-SK" sz="2600" dirty="0">
                <a:solidFill>
                  <a:schemeClr val="tx1"/>
                </a:solidFill>
              </a:rPr>
              <a:t>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u="sng" dirty="0" err="1">
                <a:solidFill>
                  <a:schemeClr val="tx1"/>
                </a:solidFill>
              </a:rPr>
              <a:t>Papír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alapon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mellékletek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nélkül</a:t>
            </a:r>
            <a:r>
              <a:rPr lang="sk-SK" sz="2600" u="sng" dirty="0">
                <a:solidFill>
                  <a:schemeClr val="tx1"/>
                </a:solidFill>
              </a:rPr>
              <a:t> (</a:t>
            </a:r>
            <a:r>
              <a:rPr lang="sk-SK" sz="2600" u="sng" dirty="0" err="1">
                <a:solidFill>
                  <a:schemeClr val="tx1"/>
                </a:solidFill>
              </a:rPr>
              <a:t>magyarországon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eredeti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számlákat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mellékelve</a:t>
            </a:r>
            <a:r>
              <a:rPr lang="sk-SK" sz="2600" u="sng" dirty="0">
                <a:solidFill>
                  <a:schemeClr val="tx1"/>
                </a:solidFill>
              </a:rPr>
              <a:t>) </a:t>
            </a:r>
            <a:r>
              <a:rPr lang="sk-SK" sz="2600" u="sng" dirty="0" err="1">
                <a:solidFill>
                  <a:schemeClr val="tx1"/>
                </a:solidFill>
              </a:rPr>
              <a:t>és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elektronikusan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is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alátámasztó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dokumentációval</a:t>
            </a:r>
            <a:r>
              <a:rPr lang="sk-SK" sz="2600" u="sng" dirty="0">
                <a:solidFill>
                  <a:schemeClr val="tx1"/>
                </a:solidFill>
              </a:rPr>
              <a:t> (CD/DVD/</a:t>
            </a:r>
            <a:r>
              <a:rPr lang="sk-SK" sz="2600" u="sng" dirty="0" err="1">
                <a:solidFill>
                  <a:schemeClr val="tx1"/>
                </a:solidFill>
              </a:rPr>
              <a:t>pendrive</a:t>
            </a:r>
            <a:r>
              <a:rPr lang="sk-SK" sz="2600" u="sng" dirty="0">
                <a:solidFill>
                  <a:schemeClr val="tx1"/>
                </a:solidFill>
              </a:rPr>
              <a:t>)</a:t>
            </a:r>
            <a:r>
              <a:rPr lang="sk-SK" sz="2600" dirty="0">
                <a:solidFill>
                  <a:schemeClr val="tx1"/>
                </a:solidFill>
              </a:rPr>
              <a:t>,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>
                <a:solidFill>
                  <a:schemeClr val="tx1"/>
                </a:solidFill>
              </a:rPr>
              <a:t>A </a:t>
            </a:r>
            <a:r>
              <a:rPr lang="sk-SK" sz="2600" dirty="0" err="1">
                <a:solidFill>
                  <a:schemeClr val="tx1"/>
                </a:solidFill>
              </a:rPr>
              <a:t>jelentés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benyújtásának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határideje</a:t>
            </a:r>
            <a:r>
              <a:rPr lang="sk-SK" sz="2600" dirty="0">
                <a:solidFill>
                  <a:schemeClr val="tx1"/>
                </a:solidFill>
              </a:rPr>
              <a:t> a projekt </a:t>
            </a:r>
            <a:r>
              <a:rPr lang="sk-SK" sz="2600" dirty="0" err="1">
                <a:solidFill>
                  <a:schemeClr val="tx1"/>
                </a:solidFill>
              </a:rPr>
              <a:t>megvalósításának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záródátumát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követő</a:t>
            </a:r>
            <a:r>
              <a:rPr lang="sk-SK" sz="2600" dirty="0">
                <a:solidFill>
                  <a:schemeClr val="tx1"/>
                </a:solidFill>
              </a:rPr>
              <a:t> 15 </a:t>
            </a:r>
            <a:r>
              <a:rPr lang="sk-SK" sz="2600" dirty="0" err="1">
                <a:solidFill>
                  <a:schemeClr val="tx1"/>
                </a:solidFill>
              </a:rPr>
              <a:t>naptári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nap</a:t>
            </a:r>
            <a:r>
              <a:rPr lang="sk-SK" sz="2600" dirty="0">
                <a:solidFill>
                  <a:schemeClr val="tx1"/>
                </a:solidFill>
              </a:rPr>
              <a:t>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u="sng" dirty="0" err="1">
                <a:solidFill>
                  <a:schemeClr val="tx1"/>
                </a:solidFill>
              </a:rPr>
              <a:t>Az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adott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ország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hivatalos</a:t>
            </a:r>
            <a:r>
              <a:rPr lang="sk-SK" sz="2600" u="sng" dirty="0">
                <a:solidFill>
                  <a:schemeClr val="tx1"/>
                </a:solidFill>
              </a:rPr>
              <a:t> </a:t>
            </a:r>
            <a:r>
              <a:rPr lang="sk-SK" sz="2600" u="sng" dirty="0" err="1">
                <a:solidFill>
                  <a:schemeClr val="tx1"/>
                </a:solidFill>
              </a:rPr>
              <a:t>nyelvén</a:t>
            </a:r>
            <a:r>
              <a:rPr lang="sk-SK" sz="2600" u="sng" dirty="0">
                <a:solidFill>
                  <a:schemeClr val="tx1"/>
                </a:solidFill>
              </a:rPr>
              <a:t>, </a:t>
            </a:r>
            <a:r>
              <a:rPr lang="sk-SK" sz="2600" u="sng" dirty="0" err="1">
                <a:solidFill>
                  <a:schemeClr val="tx1"/>
                </a:solidFill>
              </a:rPr>
              <a:t>Euróban</a:t>
            </a:r>
            <a:r>
              <a:rPr lang="sk-SK" sz="2600" u="sng" dirty="0">
                <a:solidFill>
                  <a:schemeClr val="tx1"/>
                </a:solidFill>
              </a:rPr>
              <a:t>,</a:t>
            </a:r>
            <a:endParaRPr lang="sk-SK" sz="2600" u="sng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 err="1">
                <a:solidFill>
                  <a:schemeClr val="tx1"/>
                </a:solidFill>
              </a:rPr>
              <a:t>Az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elszámolni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kívánt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költségeknek</a:t>
            </a:r>
            <a:r>
              <a:rPr lang="sk-SK" sz="2600" dirty="0">
                <a:solidFill>
                  <a:schemeClr val="tx1"/>
                </a:solidFill>
              </a:rPr>
              <a:t> a projekt </a:t>
            </a:r>
            <a:r>
              <a:rPr lang="sk-SK" sz="2600" dirty="0" err="1">
                <a:solidFill>
                  <a:schemeClr val="tx1"/>
                </a:solidFill>
              </a:rPr>
              <a:t>megvalósításának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záródátumát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követő</a:t>
            </a:r>
            <a:r>
              <a:rPr lang="sk-SK" sz="2600" dirty="0">
                <a:solidFill>
                  <a:schemeClr val="tx1"/>
                </a:solidFill>
              </a:rPr>
              <a:t> 30 </a:t>
            </a:r>
            <a:r>
              <a:rPr lang="sk-SK" sz="2600" dirty="0" err="1">
                <a:solidFill>
                  <a:schemeClr val="tx1"/>
                </a:solidFill>
              </a:rPr>
              <a:t>naptári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napon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belül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fel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kell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merülniük</a:t>
            </a:r>
            <a:r>
              <a:rPr lang="sk-SK" sz="2600" dirty="0">
                <a:solidFill>
                  <a:schemeClr val="tx1"/>
                </a:solidFill>
              </a:rPr>
              <a:t>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600" dirty="0">
                <a:solidFill>
                  <a:schemeClr val="tx1"/>
                </a:solidFill>
              </a:rPr>
              <a:t>A </a:t>
            </a:r>
            <a:r>
              <a:rPr lang="sk-SK" sz="2600" dirty="0" err="1">
                <a:solidFill>
                  <a:schemeClr val="tx1"/>
                </a:solidFill>
              </a:rPr>
              <a:t>kedvezményezetteknek</a:t>
            </a:r>
            <a:r>
              <a:rPr lang="sk-SK" sz="2600" dirty="0">
                <a:solidFill>
                  <a:schemeClr val="tx1"/>
                </a:solidFill>
              </a:rPr>
              <a:t> 2 </a:t>
            </a:r>
            <a:r>
              <a:rPr lang="sk-SK" sz="2600" dirty="0" err="1">
                <a:solidFill>
                  <a:schemeClr val="tx1"/>
                </a:solidFill>
              </a:rPr>
              <a:t>alkalommal</a:t>
            </a:r>
            <a:r>
              <a:rPr lang="sk-SK" sz="2600" dirty="0">
                <a:solidFill>
                  <a:schemeClr val="tx1"/>
                </a:solidFill>
              </a:rPr>
              <a:t> van </a:t>
            </a:r>
            <a:r>
              <a:rPr lang="sk-SK" sz="2600" dirty="0" err="1">
                <a:solidFill>
                  <a:schemeClr val="tx1"/>
                </a:solidFill>
              </a:rPr>
              <a:t>lehetőségük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hiánypótlásra</a:t>
            </a:r>
            <a:r>
              <a:rPr lang="sk-SK" sz="2600" dirty="0">
                <a:solidFill>
                  <a:schemeClr val="tx1"/>
                </a:solidFill>
              </a:rPr>
              <a:t>, de a </a:t>
            </a:r>
            <a:r>
              <a:rPr lang="sk-SK" sz="2600" dirty="0" err="1">
                <a:solidFill>
                  <a:schemeClr val="tx1"/>
                </a:solidFill>
              </a:rPr>
              <a:t>határidő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nem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lehet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hosszabb</a:t>
            </a:r>
            <a:r>
              <a:rPr lang="sk-SK" sz="2600" dirty="0">
                <a:solidFill>
                  <a:schemeClr val="tx1"/>
                </a:solidFill>
              </a:rPr>
              <a:t> </a:t>
            </a:r>
            <a:r>
              <a:rPr lang="sk-SK" sz="2600" dirty="0" err="1">
                <a:solidFill>
                  <a:schemeClr val="tx1"/>
                </a:solidFill>
              </a:rPr>
              <a:t>mint</a:t>
            </a:r>
            <a:r>
              <a:rPr lang="sk-SK" sz="2600" dirty="0">
                <a:solidFill>
                  <a:schemeClr val="tx1"/>
                </a:solidFill>
              </a:rPr>
              <a:t> 15 </a:t>
            </a:r>
            <a:r>
              <a:rPr lang="sk-SK" sz="2600" dirty="0" err="1">
                <a:solidFill>
                  <a:schemeClr val="tx1"/>
                </a:solidFill>
              </a:rPr>
              <a:t>nap</a:t>
            </a:r>
            <a:r>
              <a:rPr lang="sk-SK" sz="2600" dirty="0">
                <a:solidFill>
                  <a:schemeClr val="tx1"/>
                </a:solidFill>
              </a:rPr>
              <a:t>.   </a:t>
            </a:r>
          </a:p>
          <a:p>
            <a:pPr marL="0" indent="0">
              <a:buNone/>
            </a:pPr>
            <a:endParaRPr lang="sk-SK" sz="2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7115">
            <a:off x="8542741" y="3105953"/>
            <a:ext cx="1371808" cy="13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7861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92980CB3-09F5-472A-B1AD-2A26183A9F7C}"/>
              </a:ext>
            </a:extLst>
          </p:cNvPr>
          <p:cNvSpPr txBox="1"/>
          <p:nvPr/>
        </p:nvSpPr>
        <p:spPr>
          <a:xfrm>
            <a:off x="422787" y="271889"/>
            <a:ext cx="10333704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Ellenőrző</a:t>
            </a:r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szerv</a:t>
            </a:r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k-SK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SzPI</a:t>
            </a:r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hu-HU" sz="3600" b="1" i="1" u="sng" dirty="0">
                <a:solidFill>
                  <a:schemeClr val="accent1">
                    <a:lumMod val="50000"/>
                  </a:schemeClr>
                </a:solidFill>
              </a:rPr>
              <a:t>30 naptári napon belül</a:t>
            </a:r>
            <a:endParaRPr lang="sk-SK" sz="3600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Šípka: nadol 5">
            <a:extLst>
              <a:ext uri="{FF2B5EF4-FFF2-40B4-BE49-F238E27FC236}">
                <a16:creationId xmlns:a16="http://schemas.microsoft.com/office/drawing/2014/main" id="{968A150F-CB23-418A-95FF-AEAFDDDF2A62}"/>
              </a:ext>
            </a:extLst>
          </p:cNvPr>
          <p:cNvSpPr/>
          <p:nvPr/>
        </p:nvSpPr>
        <p:spPr>
          <a:xfrm>
            <a:off x="5447071" y="1712063"/>
            <a:ext cx="462116" cy="528761"/>
          </a:xfrm>
          <a:prstGeom prst="downArrow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F50BD086-4556-4B02-9EE3-3E14EBE6E083}"/>
              </a:ext>
            </a:extLst>
          </p:cNvPr>
          <p:cNvSpPr txBox="1"/>
          <p:nvPr/>
        </p:nvSpPr>
        <p:spPr>
          <a:xfrm>
            <a:off x="422787" y="2480669"/>
            <a:ext cx="105106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chemeClr val="accent1">
                    <a:lumMod val="50000"/>
                  </a:schemeClr>
                </a:solidFill>
              </a:rPr>
              <a:t>Ellenőrzi a kedvezményezettek költségeinek 100</a:t>
            </a: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</a:rPr>
              <a:t>%-</a:t>
            </a:r>
            <a:r>
              <a:rPr lang="sk-SK" sz="2400" b="1" dirty="0" err="1">
                <a:solidFill>
                  <a:schemeClr val="accent1">
                    <a:lumMod val="50000"/>
                  </a:schemeClr>
                </a:solidFill>
              </a:rPr>
              <a:t>át</a:t>
            </a:r>
            <a:r>
              <a:rPr lang="hu-HU" sz="24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sk-SK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55AA1532-B2D1-4A83-966D-C6781968803E}"/>
              </a:ext>
            </a:extLst>
          </p:cNvPr>
          <p:cNvSpPr txBox="1"/>
          <p:nvPr/>
        </p:nvSpPr>
        <p:spPr>
          <a:xfrm>
            <a:off x="422787" y="3120946"/>
            <a:ext cx="105106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</a:t>
            </a: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őrzi a Kisprojekt kedvezményezettjeinek Pénzügyi jelentését </a:t>
            </a:r>
            <a:endParaRPr lang="sk-SK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625F51ED-C54B-4AE2-90AB-F6E21B5A9C53}"/>
              </a:ext>
            </a:extLst>
          </p:cNvPr>
          <p:cNvSpPr txBox="1"/>
          <p:nvPr/>
        </p:nvSpPr>
        <p:spPr>
          <a:xfrm>
            <a:off x="422787" y="4870280"/>
            <a:ext cx="105106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Kiállítja a </a:t>
            </a:r>
            <a:r>
              <a:rPr 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sk-SK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Kiadások</a:t>
            </a:r>
            <a:r>
              <a:rPr 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jogosultságáról</a:t>
            </a:r>
            <a:r>
              <a:rPr 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szóló</a:t>
            </a:r>
            <a:r>
              <a:rPr 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nyilatkozatot</a:t>
            </a:r>
            <a:r>
              <a:rPr 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</a:p>
        </p:txBody>
      </p:sp>
      <p:sp>
        <p:nvSpPr>
          <p:cNvPr id="7" name="Šípka: nadol 5">
            <a:extLst>
              <a:ext uri="{FF2B5EF4-FFF2-40B4-BE49-F238E27FC236}">
                <a16:creationId xmlns:a16="http://schemas.microsoft.com/office/drawing/2014/main" id="{968A150F-CB23-418A-95FF-AEAFDDDF2A62}"/>
              </a:ext>
            </a:extLst>
          </p:cNvPr>
          <p:cNvSpPr/>
          <p:nvPr/>
        </p:nvSpPr>
        <p:spPr>
          <a:xfrm>
            <a:off x="5447279" y="3981934"/>
            <a:ext cx="462116" cy="528761"/>
          </a:xfrm>
          <a:prstGeom prst="downArrow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2491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>
            <a:extLst>
              <a:ext uri="{FF2B5EF4-FFF2-40B4-BE49-F238E27FC236}">
                <a16:creationId xmlns:a16="http://schemas.microsoft.com/office/drawing/2014/main" id="{542E62EB-AAC0-421E-8679-FB76E5ED0BFC}"/>
              </a:ext>
            </a:extLst>
          </p:cNvPr>
          <p:cNvSpPr txBox="1"/>
          <p:nvPr/>
        </p:nvSpPr>
        <p:spPr>
          <a:xfrm>
            <a:off x="383367" y="4802030"/>
            <a:ext cx="9283275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accent5">
                    <a:lumMod val="50000"/>
                  </a:schemeClr>
                </a:solidFill>
              </a:rPr>
              <a:t>A Vezető kedvezményezett elkészíti a Kisprojekt zárójelentést és a Kisprojekt kifizetési kérelmet</a:t>
            </a:r>
            <a:endParaRPr lang="sk-SK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C840027C-701A-4609-B3E4-7E380B2C68A8}"/>
              </a:ext>
            </a:extLst>
          </p:cNvPr>
          <p:cNvSpPr txBox="1"/>
          <p:nvPr/>
        </p:nvSpPr>
        <p:spPr>
          <a:xfrm>
            <a:off x="1169407" y="322597"/>
            <a:ext cx="766420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k-SK" dirty="0">
                <a:solidFill>
                  <a:schemeClr val="accent6">
                    <a:lumMod val="75000"/>
                  </a:schemeClr>
                </a:solidFill>
                <a:effectLst/>
              </a:rPr>
              <a:t>A </a:t>
            </a:r>
            <a:r>
              <a:rPr lang="sk-SK" dirty="0" err="1">
                <a:solidFill>
                  <a:schemeClr val="accent6">
                    <a:lumMod val="75000"/>
                  </a:schemeClr>
                </a:solidFill>
                <a:effectLst/>
              </a:rPr>
              <a:t>kisprojekt</a:t>
            </a:r>
            <a:r>
              <a:rPr lang="sk-SK" dirty="0"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sk-SK" dirty="0" err="1">
                <a:solidFill>
                  <a:schemeClr val="accent6">
                    <a:lumMod val="75000"/>
                  </a:schemeClr>
                </a:solidFill>
                <a:effectLst/>
              </a:rPr>
              <a:t>Kedvezményezett</a:t>
            </a:r>
            <a:r>
              <a:rPr lang="sk-SK" dirty="0"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sk-SK" dirty="0" err="1">
                <a:solidFill>
                  <a:schemeClr val="accent6">
                    <a:lumMod val="75000"/>
                  </a:schemeClr>
                </a:solidFill>
                <a:effectLst/>
              </a:rPr>
              <a:t>elk</a:t>
            </a:r>
            <a:r>
              <a:rPr lang="hu-HU" dirty="0" err="1">
                <a:solidFill>
                  <a:schemeClr val="accent6">
                    <a:lumMod val="75000"/>
                  </a:schemeClr>
                </a:solidFill>
                <a:effectLst/>
              </a:rPr>
              <a:t>üldi</a:t>
            </a:r>
            <a:r>
              <a:rPr lang="hu-HU" dirty="0">
                <a:solidFill>
                  <a:schemeClr val="accent6">
                    <a:lumMod val="75000"/>
                  </a:schemeClr>
                </a:solidFill>
                <a:effectLst/>
              </a:rPr>
              <a:t> a Vezető kedvezményezettnek</a:t>
            </a:r>
            <a:endParaRPr lang="sk-SK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23365592-B487-433E-A33B-6D8DD8797F98}"/>
              </a:ext>
            </a:extLst>
          </p:cNvPr>
          <p:cNvSpPr txBox="1"/>
          <p:nvPr/>
        </p:nvSpPr>
        <p:spPr>
          <a:xfrm>
            <a:off x="573789" y="2240869"/>
            <a:ext cx="445121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accent6">
                    <a:lumMod val="50000"/>
                  </a:schemeClr>
                </a:solidFill>
              </a:rPr>
              <a:t>Jóváhagyott Pénzügyi jelentés </a:t>
            </a:r>
            <a:endParaRPr lang="sk-SK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974074DF-6674-48AD-BC49-E12391612122}"/>
              </a:ext>
            </a:extLst>
          </p:cNvPr>
          <p:cNvSpPr txBox="1"/>
          <p:nvPr/>
        </p:nvSpPr>
        <p:spPr>
          <a:xfrm>
            <a:off x="5239198" y="2240869"/>
            <a:ext cx="3855598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Kiadások jogosultságáról szóló nyilatkozat</a:t>
            </a:r>
            <a:endParaRPr lang="sk-SK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87B41956-79D4-4645-920E-392356580B3D}"/>
              </a:ext>
            </a:extLst>
          </p:cNvPr>
          <p:cNvCxnSpPr>
            <a:cxnSpLocks/>
          </p:cNvCxnSpPr>
          <p:nvPr/>
        </p:nvCxnSpPr>
        <p:spPr>
          <a:xfrm flipH="1">
            <a:off x="3503751" y="1395621"/>
            <a:ext cx="1417504" cy="726331"/>
          </a:xfrm>
          <a:prstGeom prst="straightConnector1">
            <a:avLst/>
          </a:prstGeom>
          <a:ln w="666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ovacia šípka 15">
            <a:extLst>
              <a:ext uri="{FF2B5EF4-FFF2-40B4-BE49-F238E27FC236}">
                <a16:creationId xmlns:a16="http://schemas.microsoft.com/office/drawing/2014/main" id="{9B5CB8E9-F5F2-42FB-936E-B74D7E67B909}"/>
              </a:ext>
            </a:extLst>
          </p:cNvPr>
          <p:cNvCxnSpPr>
            <a:cxnSpLocks/>
          </p:cNvCxnSpPr>
          <p:nvPr/>
        </p:nvCxnSpPr>
        <p:spPr>
          <a:xfrm>
            <a:off x="5239198" y="1395621"/>
            <a:ext cx="1555885" cy="726331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Šípka: nadol 24">
            <a:extLst>
              <a:ext uri="{FF2B5EF4-FFF2-40B4-BE49-F238E27FC236}">
                <a16:creationId xmlns:a16="http://schemas.microsoft.com/office/drawing/2014/main" id="{4727EBB8-47C3-47E3-BCF6-12BC93DE5AEE}"/>
              </a:ext>
            </a:extLst>
          </p:cNvPr>
          <p:cNvSpPr/>
          <p:nvPr/>
        </p:nvSpPr>
        <p:spPr>
          <a:xfrm>
            <a:off x="4823670" y="3536314"/>
            <a:ext cx="553673" cy="1100206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6723292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2342FD-76B5-4D33-ACDE-7DD9F8894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45" y="151522"/>
            <a:ext cx="10052184" cy="954107"/>
          </a:xfr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 </a:t>
            </a:r>
            <a:r>
              <a:rPr lang="sk-SK" sz="28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kisprojekt</a:t>
            </a:r>
            <a:r>
              <a:rPr lang="sk-SK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sk-SK" sz="28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Vezet</a:t>
            </a:r>
            <a:r>
              <a:rPr lang="hu-HU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ő kedvezményezett benyújtja a kisprojekt 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Zárójelentést</a:t>
            </a:r>
            <a:r>
              <a:rPr lang="hu-HU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és a 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Kifizetési kérelmet</a:t>
            </a:r>
            <a:r>
              <a:rPr lang="sk-SK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5" name="Šípka: nadol 4">
            <a:extLst>
              <a:ext uri="{FF2B5EF4-FFF2-40B4-BE49-F238E27FC236}">
                <a16:creationId xmlns:a16="http://schemas.microsoft.com/office/drawing/2014/main" id="{EFDC7B12-15E7-41F0-ACC2-F6F47BBE1A7F}"/>
              </a:ext>
            </a:extLst>
          </p:cNvPr>
          <p:cNvSpPr/>
          <p:nvPr/>
        </p:nvSpPr>
        <p:spPr>
          <a:xfrm>
            <a:off x="5493700" y="1374498"/>
            <a:ext cx="553673" cy="503838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F4E4243-A39F-4AE1-9438-19F9F8838177}"/>
              </a:ext>
            </a:extLst>
          </p:cNvPr>
          <p:cNvSpPr txBox="1"/>
          <p:nvPr/>
        </p:nvSpPr>
        <p:spPr>
          <a:xfrm>
            <a:off x="677332" y="1949080"/>
            <a:ext cx="10119297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k-SK" sz="2000" b="1" dirty="0"/>
              <a:t> </a:t>
            </a:r>
            <a:r>
              <a:rPr lang="sk-SK" sz="2000" b="1" dirty="0" err="1"/>
              <a:t>Via</a:t>
            </a:r>
            <a:r>
              <a:rPr lang="sk-SK" sz="2000" b="1" dirty="0"/>
              <a:t> </a:t>
            </a:r>
            <a:r>
              <a:rPr lang="sk-SK" sz="2000" b="1" dirty="0" err="1"/>
              <a:t>Carpatia</a:t>
            </a:r>
            <a:r>
              <a:rPr lang="sk-SK" sz="2000" b="1" dirty="0"/>
              <a:t> EGTC, Nám. Maratónu mieru 1,042 66 Košice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k-SK" sz="2200" b="1" dirty="0" err="1">
                <a:solidFill>
                  <a:schemeClr val="accent1">
                    <a:lumMod val="50000"/>
                  </a:schemeClr>
                </a:solidFill>
              </a:rPr>
              <a:t>Zárójelentés</a:t>
            </a:r>
            <a:r>
              <a:rPr lang="sk-SK" sz="2200" b="1" dirty="0">
                <a:solidFill>
                  <a:schemeClr val="accent1">
                    <a:lumMod val="50000"/>
                  </a:schemeClr>
                </a:solidFill>
              </a:rPr>
              <a:t> (2. </a:t>
            </a:r>
            <a:r>
              <a:rPr lang="sk-SK" sz="2200" b="1" dirty="0" err="1">
                <a:solidFill>
                  <a:schemeClr val="accent1">
                    <a:lumMod val="50000"/>
                  </a:schemeClr>
                </a:solidFill>
              </a:rPr>
              <a:t>melléklet</a:t>
            </a:r>
            <a:r>
              <a:rPr lang="sk-SK" sz="22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sk-SK" sz="2200" b="1" dirty="0"/>
              <a:t>→ </a:t>
            </a:r>
            <a:r>
              <a:rPr lang="sk-SK" sz="2200" b="1" dirty="0" err="1"/>
              <a:t>papíralapon</a:t>
            </a:r>
            <a:r>
              <a:rPr lang="sk-SK" sz="2200" b="1" dirty="0"/>
              <a:t> </a:t>
            </a:r>
            <a:r>
              <a:rPr lang="sk-SK" sz="2200" b="1" dirty="0" err="1"/>
              <a:t>szlovák</a:t>
            </a:r>
            <a:r>
              <a:rPr lang="sk-SK" sz="2200" b="1" dirty="0"/>
              <a:t> </a:t>
            </a:r>
            <a:r>
              <a:rPr lang="sk-SK" sz="2200" b="1" dirty="0" err="1"/>
              <a:t>és</a:t>
            </a:r>
            <a:r>
              <a:rPr lang="sk-SK" sz="2200" b="1" dirty="0"/>
              <a:t> </a:t>
            </a:r>
            <a:r>
              <a:rPr lang="sk-SK" sz="2200" b="1" dirty="0" err="1"/>
              <a:t>magyar</a:t>
            </a:r>
            <a:r>
              <a:rPr lang="sk-SK" sz="2200" b="1" dirty="0"/>
              <a:t> </a:t>
            </a:r>
            <a:r>
              <a:rPr lang="sk-SK" sz="2200" b="1" dirty="0" err="1"/>
              <a:t>nyelven</a:t>
            </a:r>
            <a:r>
              <a:rPr lang="sk-SK" sz="2200" b="1" dirty="0"/>
              <a:t> - CD/DVD/</a:t>
            </a:r>
            <a:r>
              <a:rPr lang="sk-SK" sz="2200" b="1" dirty="0" err="1"/>
              <a:t>pendrive</a:t>
            </a:r>
            <a:endParaRPr lang="sk-SK" sz="22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k-SK" sz="2200" b="1" dirty="0" err="1">
                <a:solidFill>
                  <a:schemeClr val="accent1">
                    <a:lumMod val="50000"/>
                  </a:schemeClr>
                </a:solidFill>
              </a:rPr>
              <a:t>Kifizetési</a:t>
            </a:r>
            <a:r>
              <a:rPr lang="sk-SK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200" b="1" dirty="0" err="1">
                <a:solidFill>
                  <a:schemeClr val="accent1">
                    <a:lumMod val="50000"/>
                  </a:schemeClr>
                </a:solidFill>
              </a:rPr>
              <a:t>kérelem</a:t>
            </a:r>
            <a:r>
              <a:rPr lang="sk-SK" sz="2200" b="1" dirty="0">
                <a:solidFill>
                  <a:schemeClr val="accent1">
                    <a:lumMod val="50000"/>
                  </a:schemeClr>
                </a:solidFill>
              </a:rPr>
              <a:t> (3. </a:t>
            </a:r>
            <a:r>
              <a:rPr lang="sk-SK" sz="2200" b="1" dirty="0" err="1">
                <a:solidFill>
                  <a:schemeClr val="accent1">
                    <a:lumMod val="50000"/>
                  </a:schemeClr>
                </a:solidFill>
              </a:rPr>
              <a:t>melléklet</a:t>
            </a:r>
            <a:r>
              <a:rPr lang="sk-SK" sz="22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sk-SK" sz="2200" b="1" dirty="0"/>
              <a:t>→ </a:t>
            </a:r>
            <a:r>
              <a:rPr lang="sk-SK" sz="2200" b="1" dirty="0" err="1"/>
              <a:t>papíralapon</a:t>
            </a:r>
            <a:r>
              <a:rPr lang="sk-SK" sz="2200" b="1" dirty="0"/>
              <a:t> a </a:t>
            </a:r>
            <a:r>
              <a:rPr lang="sk-SK" sz="2200" b="1" dirty="0" err="1"/>
              <a:t>Vezető</a:t>
            </a:r>
            <a:r>
              <a:rPr lang="sk-SK" sz="2200" b="1" dirty="0"/>
              <a:t> </a:t>
            </a:r>
            <a:r>
              <a:rPr lang="sk-SK" sz="2200" b="1" dirty="0" err="1"/>
              <a:t>kedvezményezett</a:t>
            </a:r>
            <a:r>
              <a:rPr lang="sk-SK" sz="2200" b="1" dirty="0"/>
              <a:t> </a:t>
            </a:r>
            <a:r>
              <a:rPr lang="sk-SK" sz="2200" b="1" dirty="0" err="1"/>
              <a:t>hivatalos</a:t>
            </a:r>
            <a:r>
              <a:rPr lang="sk-SK" sz="2200" b="1" dirty="0"/>
              <a:t> </a:t>
            </a:r>
            <a:r>
              <a:rPr lang="sk-SK" sz="2200" b="1" dirty="0" err="1"/>
              <a:t>nyelvén</a:t>
            </a:r>
            <a:endParaRPr lang="sk-SK" sz="2200" b="1" dirty="0"/>
          </a:p>
          <a:p>
            <a:r>
              <a:rPr lang="sk-SK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sk-SK" sz="2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projektzárást</a:t>
            </a:r>
            <a:r>
              <a:rPr lang="sk-SK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követő</a:t>
            </a:r>
            <a:r>
              <a:rPr lang="sk-SK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60 </a:t>
            </a:r>
            <a:r>
              <a:rPr lang="sk-SK" sz="2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naptári</a:t>
            </a:r>
            <a:r>
              <a:rPr lang="sk-SK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napon</a:t>
            </a:r>
            <a:r>
              <a:rPr lang="sk-SK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belül</a:t>
            </a:r>
            <a:r>
              <a:rPr lang="sk-SK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A04D6BBB-EEB2-444C-A5CD-6CD48F15F155}"/>
              </a:ext>
            </a:extLst>
          </p:cNvPr>
          <p:cNvSpPr txBox="1"/>
          <p:nvPr/>
        </p:nvSpPr>
        <p:spPr>
          <a:xfrm>
            <a:off x="744445" y="4906492"/>
            <a:ext cx="10119297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Döntés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Zárójelentés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elfogadásáról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→ a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beérkezést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követő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30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naptári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napon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belül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Visszafizetés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sk-SK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Šípka: nadol 7">
            <a:extLst>
              <a:ext uri="{FF2B5EF4-FFF2-40B4-BE49-F238E27FC236}">
                <a16:creationId xmlns:a16="http://schemas.microsoft.com/office/drawing/2014/main" id="{E6602F34-DBD3-4631-B5EF-966316FE7A39}"/>
              </a:ext>
            </a:extLst>
          </p:cNvPr>
          <p:cNvSpPr/>
          <p:nvPr/>
        </p:nvSpPr>
        <p:spPr>
          <a:xfrm>
            <a:off x="5493700" y="4205911"/>
            <a:ext cx="553673" cy="546862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007830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3305E4-5311-46EE-9D29-BEE503742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20" y="2117874"/>
            <a:ext cx="11658870" cy="2779590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endParaRPr lang="sk-SK" sz="2400" b="1" dirty="0"/>
          </a:p>
          <a:p>
            <a:r>
              <a:rPr lang="sk-SK" sz="2400" b="1" dirty="0" err="1"/>
              <a:t>Az</a:t>
            </a:r>
            <a:r>
              <a:rPr lang="sk-SK" sz="2400" b="1" dirty="0"/>
              <a:t> </a:t>
            </a:r>
            <a:r>
              <a:rPr lang="sk-SK" sz="2400" b="1" dirty="0" err="1"/>
              <a:t>ellenőrző</a:t>
            </a:r>
            <a:r>
              <a:rPr lang="sk-SK" sz="2400" b="1" dirty="0"/>
              <a:t> </a:t>
            </a:r>
            <a:r>
              <a:rPr lang="sk-SK" sz="2400" b="1" dirty="0" err="1"/>
              <a:t>szervek</a:t>
            </a:r>
            <a:r>
              <a:rPr lang="sk-SK" sz="2400" b="1" dirty="0"/>
              <a:t> </a:t>
            </a:r>
            <a:r>
              <a:rPr lang="sk-SK" sz="2400" b="1" dirty="0" err="1"/>
              <a:t>által</a:t>
            </a:r>
            <a:r>
              <a:rPr lang="sk-SK" sz="2400" b="1" dirty="0"/>
              <a:t>,</a:t>
            </a:r>
          </a:p>
          <a:p>
            <a:r>
              <a:rPr lang="sk-SK" sz="2400" b="1" dirty="0"/>
              <a:t>A </a:t>
            </a:r>
            <a:r>
              <a:rPr lang="sk-SK" sz="2400" b="1" dirty="0" err="1"/>
              <a:t>Kiadások</a:t>
            </a:r>
            <a:r>
              <a:rPr lang="sk-SK" sz="2400" b="1" dirty="0"/>
              <a:t> </a:t>
            </a:r>
            <a:r>
              <a:rPr lang="sk-SK" sz="2400" b="1" dirty="0" err="1"/>
              <a:t>jogosultságáról</a:t>
            </a:r>
            <a:r>
              <a:rPr lang="sk-SK" sz="2400" b="1" dirty="0"/>
              <a:t> </a:t>
            </a:r>
            <a:r>
              <a:rPr lang="sk-SK" sz="2400" b="1" dirty="0" err="1"/>
              <a:t>szóló</a:t>
            </a:r>
            <a:r>
              <a:rPr lang="sk-SK" sz="2400" b="1" dirty="0"/>
              <a:t> </a:t>
            </a:r>
            <a:r>
              <a:rPr lang="sk-SK" sz="2400" b="1" dirty="0" err="1"/>
              <a:t>nyilatkozat</a:t>
            </a:r>
            <a:r>
              <a:rPr lang="sk-SK" sz="2400" b="1" dirty="0"/>
              <a:t> </a:t>
            </a:r>
            <a:r>
              <a:rPr lang="sk-SK" sz="2400" b="1" dirty="0" err="1"/>
              <a:t>és</a:t>
            </a:r>
            <a:r>
              <a:rPr lang="sk-SK" sz="2400" b="1" dirty="0"/>
              <a:t> a </a:t>
            </a:r>
            <a:r>
              <a:rPr lang="sk-SK" sz="2400" b="1" dirty="0" err="1"/>
              <a:t>támogatási</a:t>
            </a:r>
            <a:r>
              <a:rPr lang="sk-SK" sz="2400" b="1" dirty="0"/>
              <a:t> </a:t>
            </a:r>
            <a:r>
              <a:rPr lang="sk-SK" sz="2400" b="1" dirty="0" err="1"/>
              <a:t>összeg</a:t>
            </a:r>
            <a:r>
              <a:rPr lang="sk-SK" sz="2400" b="1" dirty="0"/>
              <a:t> </a:t>
            </a:r>
            <a:r>
              <a:rPr lang="sk-SK" sz="2400" b="1" dirty="0" err="1"/>
              <a:t>kifizetése</a:t>
            </a:r>
            <a:r>
              <a:rPr lang="sk-SK" sz="2400" b="1" dirty="0"/>
              <a:t> </a:t>
            </a:r>
            <a:r>
              <a:rPr lang="sk-SK" sz="2400" b="1" dirty="0" err="1"/>
              <a:t>előtt</a:t>
            </a:r>
            <a:endParaRPr lang="sk-SK" sz="2400" b="1" dirty="0"/>
          </a:p>
          <a:p>
            <a:r>
              <a:rPr lang="sk-SK" sz="2400" b="1" dirty="0"/>
              <a:t>A </a:t>
            </a:r>
            <a:r>
              <a:rPr lang="sk-SK" sz="2400" b="1" dirty="0" err="1"/>
              <a:t>Kisprojekt</a:t>
            </a:r>
            <a:r>
              <a:rPr lang="sk-SK" sz="2400" b="1" dirty="0"/>
              <a:t> </a:t>
            </a:r>
            <a:r>
              <a:rPr lang="sk-SK" sz="2400" b="1" dirty="0" err="1"/>
              <a:t>Vezető</a:t>
            </a:r>
            <a:r>
              <a:rPr lang="sk-SK" sz="2400" b="1" dirty="0"/>
              <a:t> </a:t>
            </a:r>
            <a:r>
              <a:rPr lang="sk-SK" sz="2400" b="1" dirty="0" err="1"/>
              <a:t>kedvezményezett</a:t>
            </a:r>
            <a:r>
              <a:rPr lang="sk-SK" sz="2400" b="1" dirty="0"/>
              <a:t>, </a:t>
            </a:r>
            <a:r>
              <a:rPr lang="sk-SK" sz="2400" b="1" dirty="0" err="1"/>
              <a:t>vagy</a:t>
            </a:r>
            <a:r>
              <a:rPr lang="sk-SK" sz="2400" b="1" dirty="0"/>
              <a:t> a </a:t>
            </a:r>
            <a:r>
              <a:rPr lang="sk-SK" sz="2400" b="1" dirty="0" err="1"/>
              <a:t>kedvezményezett</a:t>
            </a:r>
            <a:r>
              <a:rPr lang="sk-SK" sz="2400" b="1" dirty="0"/>
              <a:t> </a:t>
            </a:r>
            <a:r>
              <a:rPr lang="sk-SK" sz="2400" b="1" dirty="0" err="1"/>
              <a:t>székhelyén</a:t>
            </a:r>
            <a:r>
              <a:rPr lang="sk-SK" sz="2400" b="1" dirty="0"/>
              <a:t>,  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96B85976-293F-4752-9F2F-40252530E3C6}"/>
              </a:ext>
            </a:extLst>
          </p:cNvPr>
          <p:cNvSpPr txBox="1"/>
          <p:nvPr/>
        </p:nvSpPr>
        <p:spPr>
          <a:xfrm>
            <a:off x="1669946" y="562499"/>
            <a:ext cx="8961617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Helyszíni</a:t>
            </a:r>
            <a:r>
              <a:rPr lang="sk-SK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6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ellenőrzés</a:t>
            </a:r>
            <a:endParaRPr lang="sk-SK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EF1E6492-9BF7-4BEA-8B15-52479FD41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131" y="5450048"/>
            <a:ext cx="1485619" cy="130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6087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B2A32A-8574-4D20-B28A-E8E39B4E3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668002" cy="782972"/>
          </a:xfrm>
        </p:spPr>
        <p:txBody>
          <a:bodyPr/>
          <a:lstStyle/>
          <a:p>
            <a:r>
              <a:rPr lang="sk-SK" b="1" i="1" u="sng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 projekt </a:t>
            </a:r>
            <a:r>
              <a:rPr lang="sk-SK" b="1" i="1" u="sng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eredményeinek</a:t>
            </a:r>
            <a:r>
              <a:rPr lang="sk-SK" b="1" i="1" u="sng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sk-SK" b="1" i="1" u="sng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fenntartása</a:t>
            </a:r>
            <a:endParaRPr lang="sk-SK" b="1" i="1" u="sng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BF67E7-4BEC-49A8-8CAF-A41419CE5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1165"/>
            <a:ext cx="9102097" cy="1838056"/>
          </a:xfrm>
        </p:spPr>
        <p:txBody>
          <a:bodyPr>
            <a:noAutofit/>
          </a:bodyPr>
          <a:lstStyle/>
          <a:p>
            <a:r>
              <a:rPr lang="sk-SK" sz="2000" b="1" dirty="0" err="1"/>
              <a:t>Infrastrukturális</a:t>
            </a:r>
            <a:r>
              <a:rPr lang="sk-SK" sz="2000" b="1" dirty="0"/>
              <a:t> </a:t>
            </a:r>
            <a:r>
              <a:rPr lang="sk-SK" sz="2000" b="1" dirty="0" err="1"/>
              <a:t>beruházást</a:t>
            </a:r>
            <a:r>
              <a:rPr lang="sk-SK" sz="2000" b="1" dirty="0"/>
              <a:t> </a:t>
            </a:r>
            <a:r>
              <a:rPr lang="sk-SK" sz="2000" b="1" dirty="0" err="1"/>
              <a:t>tartalmazó</a:t>
            </a:r>
            <a:r>
              <a:rPr lang="sk-SK" sz="2000" b="1" dirty="0"/>
              <a:t> </a:t>
            </a:r>
            <a:r>
              <a:rPr lang="sk-SK" sz="2000" b="1" dirty="0" err="1"/>
              <a:t>projektek</a:t>
            </a:r>
            <a:r>
              <a:rPr lang="sk-SK" sz="2000" b="1" dirty="0"/>
              <a:t> </a:t>
            </a:r>
            <a:r>
              <a:rPr lang="sk-SK" sz="2000" b="1" dirty="0" err="1"/>
              <a:t>esetén</a:t>
            </a:r>
            <a:r>
              <a:rPr lang="sk-SK" sz="2000" b="1" dirty="0"/>
              <a:t> </a:t>
            </a: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sk-SK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év</a:t>
            </a:r>
            <a:endParaRPr lang="sk-SK" sz="2400" b="1" u="sng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2000" b="1" dirty="0" err="1"/>
              <a:t>Infrastrukturálsi</a:t>
            </a:r>
            <a:r>
              <a:rPr lang="sk-SK" sz="2000" b="1" dirty="0"/>
              <a:t> </a:t>
            </a:r>
            <a:r>
              <a:rPr lang="sk-SK" sz="2000" b="1" dirty="0" err="1"/>
              <a:t>beruházást</a:t>
            </a:r>
            <a:r>
              <a:rPr lang="sk-SK" sz="2000" b="1" dirty="0"/>
              <a:t> </a:t>
            </a:r>
            <a:r>
              <a:rPr lang="sk-SK" sz="2000" b="1" dirty="0" err="1"/>
              <a:t>nem</a:t>
            </a:r>
            <a:r>
              <a:rPr lang="sk-SK" sz="2000" b="1" dirty="0"/>
              <a:t> </a:t>
            </a:r>
            <a:r>
              <a:rPr lang="sk-SK" sz="2000" b="1" dirty="0" err="1"/>
              <a:t>tartalmazó</a:t>
            </a:r>
            <a:r>
              <a:rPr lang="sk-SK" sz="2000" b="1" dirty="0"/>
              <a:t> </a:t>
            </a:r>
            <a:r>
              <a:rPr lang="sk-SK" sz="2000" b="1" dirty="0" err="1"/>
              <a:t>projektek</a:t>
            </a:r>
            <a:r>
              <a:rPr lang="sk-SK" sz="2000" b="1" dirty="0"/>
              <a:t> </a:t>
            </a:r>
            <a:r>
              <a:rPr lang="sk-SK" sz="2000" b="1" dirty="0" err="1"/>
              <a:t>esetén</a:t>
            </a:r>
            <a:r>
              <a:rPr lang="sk-SK" sz="2000" b="1" dirty="0"/>
              <a:t> </a:t>
            </a:r>
            <a:r>
              <a:rPr 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sk-SK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sk-SK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év</a:t>
            </a:r>
            <a:endParaRPr lang="sk-SK" sz="2400" b="1" u="sng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2000" b="1" dirty="0"/>
              <a:t>A </a:t>
            </a:r>
            <a:r>
              <a:rPr lang="sk-SK" sz="2000" b="1" dirty="0" err="1"/>
              <a:t>Kisprojekt</a:t>
            </a:r>
            <a:r>
              <a:rPr lang="sk-SK" sz="2000" b="1" dirty="0"/>
              <a:t> </a:t>
            </a:r>
            <a:r>
              <a:rPr lang="sk-SK" sz="2000" b="1" dirty="0" err="1"/>
              <a:t>Vezető</a:t>
            </a:r>
            <a:r>
              <a:rPr lang="sk-SK" sz="2000" b="1" dirty="0"/>
              <a:t> </a:t>
            </a:r>
            <a:r>
              <a:rPr lang="sk-SK" sz="2000" b="1" dirty="0" err="1"/>
              <a:t>kedvezményezett</a:t>
            </a:r>
            <a:r>
              <a:rPr lang="sk-SK" sz="2000" b="1" dirty="0"/>
              <a:t> </a:t>
            </a:r>
            <a:r>
              <a:rPr lang="sk-SK" sz="2000" b="1" dirty="0" err="1"/>
              <a:t>Kisprojekt</a:t>
            </a:r>
            <a:r>
              <a:rPr lang="sk-SK" sz="2000" b="1" dirty="0"/>
              <a:t> </a:t>
            </a:r>
            <a:r>
              <a:rPr lang="sk-SK" sz="2000" b="1" dirty="0" err="1"/>
              <a:t>fenntartási</a:t>
            </a:r>
            <a:r>
              <a:rPr lang="sk-SK" sz="2000" b="1" dirty="0"/>
              <a:t> </a:t>
            </a:r>
            <a:r>
              <a:rPr lang="sk-SK" sz="2000" b="1" dirty="0" err="1"/>
              <a:t>jelentést</a:t>
            </a:r>
            <a:r>
              <a:rPr lang="sk-SK" sz="2000" b="1" dirty="0"/>
              <a:t> </a:t>
            </a:r>
            <a:r>
              <a:rPr lang="sk-SK" sz="2000" b="1" dirty="0" err="1"/>
              <a:t>nyújt</a:t>
            </a:r>
            <a:r>
              <a:rPr lang="sk-SK" sz="2000" b="1" dirty="0"/>
              <a:t> </a:t>
            </a:r>
            <a:r>
              <a:rPr lang="sk-SK" sz="2000" b="1" dirty="0" err="1"/>
              <a:t>be</a:t>
            </a:r>
            <a:r>
              <a:rPr lang="sk-SK" sz="2000" b="1" dirty="0"/>
              <a:t> </a:t>
            </a:r>
            <a:r>
              <a:rPr lang="sk-SK" sz="2000" b="1" dirty="0" err="1"/>
              <a:t>az</a:t>
            </a:r>
            <a:r>
              <a:rPr lang="sk-SK" sz="2000" b="1" dirty="0"/>
              <a:t> EGTC </a:t>
            </a:r>
            <a:r>
              <a:rPr lang="sk-SK" sz="2000" b="1" dirty="0" err="1"/>
              <a:t>felé</a:t>
            </a:r>
            <a:r>
              <a:rPr lang="sk-SK" sz="2000" b="1" dirty="0"/>
              <a:t>, </a:t>
            </a:r>
            <a:r>
              <a:rPr lang="sk-SK" sz="2000" b="1" dirty="0" err="1"/>
              <a:t>szlovák</a:t>
            </a:r>
            <a:r>
              <a:rPr lang="sk-SK" sz="2000" b="1" dirty="0"/>
              <a:t> </a:t>
            </a:r>
            <a:r>
              <a:rPr lang="sk-SK" sz="2000" b="1" dirty="0" err="1"/>
              <a:t>és</a:t>
            </a:r>
            <a:r>
              <a:rPr lang="sk-SK" sz="2000" b="1" dirty="0"/>
              <a:t> </a:t>
            </a:r>
            <a:r>
              <a:rPr lang="sk-SK" sz="2000" b="1" dirty="0" err="1"/>
              <a:t>magyar</a:t>
            </a:r>
            <a:r>
              <a:rPr lang="sk-SK" sz="2000" b="1" dirty="0"/>
              <a:t> </a:t>
            </a:r>
            <a:r>
              <a:rPr lang="sk-SK" sz="2000" b="1" dirty="0" err="1"/>
              <a:t>nyelven</a:t>
            </a:r>
            <a:r>
              <a:rPr lang="sk-SK" sz="2000" b="1" dirty="0"/>
              <a:t>, a </a:t>
            </a:r>
            <a:r>
              <a:rPr lang="sk-SK" sz="2000" b="1" dirty="0" err="1"/>
              <a:t>fenntartási</a:t>
            </a:r>
            <a:r>
              <a:rPr lang="sk-SK" sz="2000" b="1" dirty="0"/>
              <a:t> </a:t>
            </a:r>
            <a:r>
              <a:rPr lang="sk-SK" sz="2000" b="1" dirty="0" err="1"/>
              <a:t>jelentéstételi</a:t>
            </a:r>
            <a:r>
              <a:rPr lang="sk-SK" sz="2000" b="1" dirty="0"/>
              <a:t> </a:t>
            </a:r>
            <a:r>
              <a:rPr lang="sk-SK" sz="2000" b="1" dirty="0" err="1"/>
              <a:t>időszak</a:t>
            </a:r>
            <a:r>
              <a:rPr lang="sk-SK" sz="2000" b="1" dirty="0"/>
              <a:t> </a:t>
            </a:r>
            <a:r>
              <a:rPr lang="sk-SK" sz="2000" b="1" dirty="0" err="1"/>
              <a:t>lezárását</a:t>
            </a:r>
            <a:r>
              <a:rPr lang="sk-SK" sz="2000" b="1" dirty="0"/>
              <a:t> </a:t>
            </a:r>
            <a:r>
              <a:rPr lang="sk-SK" sz="2000" b="1" dirty="0" err="1"/>
              <a:t>követő</a:t>
            </a:r>
            <a:r>
              <a:rPr lang="sk-SK" sz="2000" b="1" dirty="0"/>
              <a:t> 30 </a:t>
            </a:r>
            <a:r>
              <a:rPr lang="sk-SK" sz="2000" b="1" dirty="0" err="1"/>
              <a:t>naptári</a:t>
            </a:r>
            <a:r>
              <a:rPr lang="sk-SK" sz="2000" b="1" dirty="0"/>
              <a:t> </a:t>
            </a:r>
            <a:r>
              <a:rPr lang="sk-SK" sz="2000" b="1" dirty="0" err="1"/>
              <a:t>napon</a:t>
            </a:r>
            <a:r>
              <a:rPr lang="sk-SK" sz="2000" b="1" dirty="0"/>
              <a:t> </a:t>
            </a:r>
            <a:r>
              <a:rPr lang="sk-SK" sz="2000" b="1" dirty="0" err="1"/>
              <a:t>belül</a:t>
            </a:r>
            <a:endParaRPr lang="sk-SK" sz="2000" b="1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11D0903D-73C4-419E-8E7F-A34F9D579AED}"/>
              </a:ext>
            </a:extLst>
          </p:cNvPr>
          <p:cNvSpPr txBox="1">
            <a:spLocks/>
          </p:cNvSpPr>
          <p:nvPr/>
        </p:nvSpPr>
        <p:spPr>
          <a:xfrm>
            <a:off x="611620" y="2399252"/>
            <a:ext cx="8668002" cy="7829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k-SK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7357C81E-CF61-4736-83C7-B37302AD1755}"/>
              </a:ext>
            </a:extLst>
          </p:cNvPr>
          <p:cNvSpPr txBox="1">
            <a:spLocks/>
          </p:cNvSpPr>
          <p:nvPr/>
        </p:nvSpPr>
        <p:spPr>
          <a:xfrm>
            <a:off x="173619" y="4082378"/>
            <a:ext cx="9675432" cy="2213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800" b="1" u="sng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Kisprojekt</a:t>
            </a:r>
            <a:r>
              <a:rPr lang="sk-SK" sz="2800" b="1" u="sng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sk-SK" sz="2800" b="1" u="sng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fenntartási</a:t>
            </a:r>
            <a:r>
              <a:rPr lang="sk-SK" sz="2800" b="1" u="sng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sk-SK" sz="2800" b="1" u="sng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jelentés</a:t>
            </a:r>
            <a:r>
              <a:rPr lang="sk-SK" sz="2800" b="1" u="sng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(4. </a:t>
            </a:r>
            <a:r>
              <a:rPr lang="sk-SK" sz="2800" b="1" u="sng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melléklet</a:t>
            </a:r>
            <a:r>
              <a:rPr lang="sk-SK" sz="2800" b="1" u="sng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)</a:t>
            </a:r>
          </a:p>
          <a:p>
            <a:endParaRPr lang="sk-SK" sz="2800" b="1" u="sng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Infrastrukturális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beruházást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tartalmazó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projekteknél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 –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évente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 1x, 5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éven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keresztül</a:t>
            </a:r>
            <a:endParaRPr lang="sk-SK" sz="1800" b="1" dirty="0">
              <a:solidFill>
                <a:prstClr val="black">
                  <a:lumMod val="75000"/>
                  <a:lumOff val="25000"/>
                </a:prstClr>
              </a:solidFill>
              <a:ea typeface="+mn-ea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Infrastrukturális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beruházást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nem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tartalmazó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projekteknél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– 1x, 1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évvel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projektet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követően</a:t>
            </a:r>
            <a:endParaRPr lang="sk-SK" sz="18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endParaRPr lang="sk-SK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28" y="3214858"/>
            <a:ext cx="1301045" cy="13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5430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68253" y="2528552"/>
            <a:ext cx="8596668" cy="1320800"/>
          </a:xfrm>
        </p:spPr>
        <p:txBody>
          <a:bodyPr/>
          <a:lstStyle/>
          <a:p>
            <a:r>
              <a:rPr lang="sk-SK" b="1" dirty="0"/>
              <a:t>K</a:t>
            </a:r>
            <a:r>
              <a:rPr lang="hu-HU" b="1" dirty="0" err="1"/>
              <a:t>öszönöm</a:t>
            </a:r>
            <a:r>
              <a:rPr lang="hu-HU" b="1" dirty="0"/>
              <a:t> a figyelmet</a:t>
            </a:r>
            <a:r>
              <a:rPr lang="sk-SK" b="1" dirty="0"/>
              <a:t>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31621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Fazeta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1052</TotalTime>
  <Words>703</Words>
  <Application>Microsoft Office PowerPoint</Application>
  <PresentationFormat>Širokouhlá</PresentationFormat>
  <Paragraphs>101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20" baseType="lpstr">
      <vt:lpstr>Arial</vt:lpstr>
      <vt:lpstr>Calibri</vt:lpstr>
      <vt:lpstr>Trebuchet MS</vt:lpstr>
      <vt:lpstr>Wingdings</vt:lpstr>
      <vt:lpstr>Wingdings 3</vt:lpstr>
      <vt:lpstr>Fazeta</vt:lpstr>
      <vt:lpstr>Szeminárium a Vezető kedvezményezettek számára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A kisprojekt Vezető kedvezményezett benyújtja a kisprojekt Zárójelentést és a Kifizetési kérelmet </vt:lpstr>
      <vt:lpstr>Prezentácia programu PowerPoint</vt:lpstr>
      <vt:lpstr>A projekt eredményeinek fenntartása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Denisa Korečková</dc:creator>
  <cp:lastModifiedBy>erika.begalova@outlook.sk</cp:lastModifiedBy>
  <cp:revision>124</cp:revision>
  <dcterms:created xsi:type="dcterms:W3CDTF">2019-03-25T09:13:11Z</dcterms:created>
  <dcterms:modified xsi:type="dcterms:W3CDTF">2019-04-04T10:44:38Z</dcterms:modified>
</cp:coreProperties>
</file>