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Override1.xml" ContentType="application/vnd.openxmlformats-officedocument.themeOverride+xml"/>
  <Override PartName="/ppt/media/image3.jpg" ContentType="image/png"/>
  <Override PartName="/ppt/media/image4.jpg" ContentType="image/png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383B11-F5ED-4C48-A8D4-9459C45335CC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</dgm:pt>
    <dgm:pt modelId="{55A2869F-D540-41BF-BE8F-8CC8D9ADF592}">
      <dgm:prSet phldrT="[Text]" custT="1"/>
      <dgm:spPr/>
      <dgm:t>
        <a:bodyPr/>
        <a:lstStyle/>
        <a:p>
          <a:r>
            <a:rPr lang="sk-SK" sz="2400" dirty="0"/>
            <a:t>Podstránka na vlastnom webe</a:t>
          </a:r>
        </a:p>
      </dgm:t>
    </dgm:pt>
    <dgm:pt modelId="{1376E020-03B9-4A37-8390-D23F11384CE6}" type="parTrans" cxnId="{2DFA1D9B-A071-41CC-8606-DFC3947757C7}">
      <dgm:prSet/>
      <dgm:spPr/>
      <dgm:t>
        <a:bodyPr/>
        <a:lstStyle/>
        <a:p>
          <a:endParaRPr lang="sk-SK"/>
        </a:p>
      </dgm:t>
    </dgm:pt>
    <dgm:pt modelId="{BD711747-3D5B-4F01-B101-A75DA06D4D74}" type="sibTrans" cxnId="{2DFA1D9B-A071-41CC-8606-DFC3947757C7}">
      <dgm:prSet/>
      <dgm:spPr/>
      <dgm:t>
        <a:bodyPr/>
        <a:lstStyle/>
        <a:p>
          <a:endParaRPr lang="sk-SK"/>
        </a:p>
      </dgm:t>
    </dgm:pt>
    <dgm:pt modelId="{B1C173EE-583C-4F0C-8C0E-8B6ECD55940D}">
      <dgm:prSet phldrT="[Text]" custT="1"/>
      <dgm:spPr/>
      <dgm:t>
        <a:bodyPr/>
        <a:lstStyle/>
        <a:p>
          <a:r>
            <a:rPr lang="sk-SK" sz="2400" dirty="0"/>
            <a:t>Články o projekte</a:t>
          </a:r>
        </a:p>
      </dgm:t>
    </dgm:pt>
    <dgm:pt modelId="{3CE304E3-E626-4357-B91C-FF2A284EB801}" type="parTrans" cxnId="{594AB822-2D8F-4103-BE43-D61FB40C1DDD}">
      <dgm:prSet/>
      <dgm:spPr/>
      <dgm:t>
        <a:bodyPr/>
        <a:lstStyle/>
        <a:p>
          <a:endParaRPr lang="sk-SK"/>
        </a:p>
      </dgm:t>
    </dgm:pt>
    <dgm:pt modelId="{4AB44A52-AC93-4450-9894-3AB7C7ED0E00}" type="sibTrans" cxnId="{594AB822-2D8F-4103-BE43-D61FB40C1DDD}">
      <dgm:prSet/>
      <dgm:spPr/>
      <dgm:t>
        <a:bodyPr/>
        <a:lstStyle/>
        <a:p>
          <a:endParaRPr lang="sk-SK"/>
        </a:p>
      </dgm:t>
    </dgm:pt>
    <dgm:pt modelId="{3FF7FA06-0CE7-4824-81EF-20A67A72C039}">
      <dgm:prSet phldrT="[Text]" custT="1"/>
      <dgm:spPr/>
      <dgm:t>
        <a:bodyPr/>
        <a:lstStyle/>
        <a:p>
          <a:r>
            <a:rPr lang="sk-SK" sz="2400" dirty="0"/>
            <a:t>Nová web stránka</a:t>
          </a:r>
        </a:p>
      </dgm:t>
    </dgm:pt>
    <dgm:pt modelId="{3A07AC22-3799-4473-9420-56091E3D2428}" type="parTrans" cxnId="{41473A12-3AE2-4688-BB4E-DDDB663AF1BC}">
      <dgm:prSet/>
      <dgm:spPr/>
      <dgm:t>
        <a:bodyPr/>
        <a:lstStyle/>
        <a:p>
          <a:endParaRPr lang="sk-SK"/>
        </a:p>
      </dgm:t>
    </dgm:pt>
    <dgm:pt modelId="{F4F56063-1DE0-426C-B081-31CF9E00CFB6}" type="sibTrans" cxnId="{41473A12-3AE2-4688-BB4E-DDDB663AF1BC}">
      <dgm:prSet/>
      <dgm:spPr/>
      <dgm:t>
        <a:bodyPr/>
        <a:lstStyle/>
        <a:p>
          <a:endParaRPr lang="sk-SK"/>
        </a:p>
      </dgm:t>
    </dgm:pt>
    <dgm:pt modelId="{684C66A4-0515-446E-B3F3-332317856DEB}" type="pres">
      <dgm:prSet presAssocID="{C6383B11-F5ED-4C48-A8D4-9459C45335CC}" presName="diagram" presStyleCnt="0">
        <dgm:presLayoutVars>
          <dgm:dir/>
          <dgm:animLvl val="lvl"/>
          <dgm:resizeHandles val="exact"/>
        </dgm:presLayoutVars>
      </dgm:prSet>
      <dgm:spPr/>
    </dgm:pt>
    <dgm:pt modelId="{50E6F77D-ED08-44AA-9F98-07ED1F2AD542}" type="pres">
      <dgm:prSet presAssocID="{55A2869F-D540-41BF-BE8F-8CC8D9ADF592}" presName="compNode" presStyleCnt="0"/>
      <dgm:spPr/>
    </dgm:pt>
    <dgm:pt modelId="{C6A62AB9-EDD4-4748-AE9F-821B19E7EBB6}" type="pres">
      <dgm:prSet presAssocID="{55A2869F-D540-41BF-BE8F-8CC8D9ADF592}" presName="childRect" presStyleLbl="bgAcc1" presStyleIdx="0" presStyleCnt="3" custScaleY="264880" custLinFactNeighborX="2962" custLinFactNeighborY="-3950">
        <dgm:presLayoutVars>
          <dgm:bulletEnabled val="1"/>
        </dgm:presLayoutVars>
      </dgm:prSet>
      <dgm:spPr/>
    </dgm:pt>
    <dgm:pt modelId="{22E3DC0A-AAB0-425E-9285-1FD7797C69FB}" type="pres">
      <dgm:prSet presAssocID="{55A2869F-D540-41BF-BE8F-8CC8D9ADF592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86AEA08F-48CF-4E8D-ABEF-BE79BBD52CAC}" type="pres">
      <dgm:prSet presAssocID="{55A2869F-D540-41BF-BE8F-8CC8D9ADF592}" presName="parentRect" presStyleLbl="alignNode1" presStyleIdx="0" presStyleCnt="3" custScaleY="68735" custLinFactY="5912" custLinFactNeighborX="3101" custLinFactNeighborY="100000"/>
      <dgm:spPr/>
    </dgm:pt>
    <dgm:pt modelId="{69DEA5F0-597A-428F-AEC2-77B1D46A730B}" type="pres">
      <dgm:prSet presAssocID="{55A2869F-D540-41BF-BE8F-8CC8D9ADF592}" presName="adorn" presStyleLbl="fgAccFollowNode1" presStyleIdx="0" presStyleCnt="3" custScaleX="98406" custScaleY="9529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889A5133-284F-449D-BF5E-F56F7A4E4A0F}" type="pres">
      <dgm:prSet presAssocID="{BD711747-3D5B-4F01-B101-A75DA06D4D74}" presName="sibTrans" presStyleLbl="sibTrans2D1" presStyleIdx="0" presStyleCnt="0"/>
      <dgm:spPr/>
    </dgm:pt>
    <dgm:pt modelId="{C8C3CC42-A614-4AF7-BC31-8671AF3E487F}" type="pres">
      <dgm:prSet presAssocID="{B1C173EE-583C-4F0C-8C0E-8B6ECD55940D}" presName="compNode" presStyleCnt="0"/>
      <dgm:spPr/>
    </dgm:pt>
    <dgm:pt modelId="{91470231-C296-4413-B028-5651D25AFA0D}" type="pres">
      <dgm:prSet presAssocID="{B1C173EE-583C-4F0C-8C0E-8B6ECD55940D}" presName="childRect" presStyleLbl="bgAcc1" presStyleIdx="1" presStyleCnt="3" custScaleY="264472">
        <dgm:presLayoutVars>
          <dgm:bulletEnabled val="1"/>
        </dgm:presLayoutVars>
      </dgm:prSet>
      <dgm:spPr/>
    </dgm:pt>
    <dgm:pt modelId="{ED311380-7219-47F0-8FAB-F9D14A5CFCC9}" type="pres">
      <dgm:prSet presAssocID="{B1C173EE-583C-4F0C-8C0E-8B6ECD55940D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94BD0EAE-F5EB-443D-8638-3606DF04ECEE}" type="pres">
      <dgm:prSet presAssocID="{B1C173EE-583C-4F0C-8C0E-8B6ECD55940D}" presName="parentRect" presStyleLbl="alignNode1" presStyleIdx="1" presStyleCnt="3" custScaleY="70348" custLinFactY="3866" custLinFactNeighborX="653" custLinFactNeighborY="100000"/>
      <dgm:spPr/>
    </dgm:pt>
    <dgm:pt modelId="{EBF05E67-C0E2-4F3A-9062-709ED1E4A272}" type="pres">
      <dgm:prSet presAssocID="{B1C173EE-583C-4F0C-8C0E-8B6ECD55940D}" presName="adorn" presStyleLbl="fgAccFollowNode1" presStyleIdx="1" presStyleCnt="3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74FAC67-2848-408E-BADD-DFC6DD5F4FD1}" type="pres">
      <dgm:prSet presAssocID="{4AB44A52-AC93-4450-9894-3AB7C7ED0E00}" presName="sibTrans" presStyleLbl="sibTrans2D1" presStyleIdx="0" presStyleCnt="0"/>
      <dgm:spPr/>
    </dgm:pt>
    <dgm:pt modelId="{7A4068C4-6DE0-4EF1-AC10-AEA3A3F5889D}" type="pres">
      <dgm:prSet presAssocID="{3FF7FA06-0CE7-4824-81EF-20A67A72C039}" presName="compNode" presStyleCnt="0"/>
      <dgm:spPr/>
    </dgm:pt>
    <dgm:pt modelId="{AB14A7AE-BC41-4AD8-A5BC-921578169EBE}" type="pres">
      <dgm:prSet presAssocID="{3FF7FA06-0CE7-4824-81EF-20A67A72C039}" presName="childRect" presStyleLbl="bgAcc1" presStyleIdx="2" presStyleCnt="3" custScaleY="262774">
        <dgm:presLayoutVars>
          <dgm:bulletEnabled val="1"/>
        </dgm:presLayoutVars>
      </dgm:prSet>
      <dgm:spPr/>
    </dgm:pt>
    <dgm:pt modelId="{2ADB4272-29D9-45A8-8DEB-62DCB2EDE552}" type="pres">
      <dgm:prSet presAssocID="{3FF7FA06-0CE7-4824-81EF-20A67A72C039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3ABEC32-0DCE-4539-9AA9-ABFE1099CE22}" type="pres">
      <dgm:prSet presAssocID="{3FF7FA06-0CE7-4824-81EF-20A67A72C039}" presName="parentRect" presStyleLbl="alignNode1" presStyleIdx="2" presStyleCnt="3" custScaleY="75856" custLinFactY="5912" custLinFactNeighborX="127" custLinFactNeighborY="100000"/>
      <dgm:spPr/>
    </dgm:pt>
    <dgm:pt modelId="{B3B4C75B-500C-45BA-9D77-4ABCF9B40039}" type="pres">
      <dgm:prSet presAssocID="{3FF7FA06-0CE7-4824-81EF-20A67A72C039}" presName="adorn" presStyleLbl="fgAccFollowNode1" presStyleIdx="2" presStyleCnt="3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</dgm:ptLst>
  <dgm:cxnLst>
    <dgm:cxn modelId="{41473A12-3AE2-4688-BB4E-DDDB663AF1BC}" srcId="{C6383B11-F5ED-4C48-A8D4-9459C45335CC}" destId="{3FF7FA06-0CE7-4824-81EF-20A67A72C039}" srcOrd="2" destOrd="0" parTransId="{3A07AC22-3799-4473-9420-56091E3D2428}" sibTransId="{F4F56063-1DE0-426C-B081-31CF9E00CFB6}"/>
    <dgm:cxn modelId="{594AB822-2D8F-4103-BE43-D61FB40C1DDD}" srcId="{C6383B11-F5ED-4C48-A8D4-9459C45335CC}" destId="{B1C173EE-583C-4F0C-8C0E-8B6ECD55940D}" srcOrd="1" destOrd="0" parTransId="{3CE304E3-E626-4357-B91C-FF2A284EB801}" sibTransId="{4AB44A52-AC93-4450-9894-3AB7C7ED0E00}"/>
    <dgm:cxn modelId="{FBB27B2B-4F27-4AEA-BAE0-4142F6F6C0CB}" type="presOf" srcId="{3FF7FA06-0CE7-4824-81EF-20A67A72C039}" destId="{33ABEC32-0DCE-4539-9AA9-ABFE1099CE22}" srcOrd="1" destOrd="0" presId="urn:microsoft.com/office/officeart/2005/8/layout/bList2"/>
    <dgm:cxn modelId="{E1E24135-E92B-48EF-9CA7-337DBBACF454}" type="presOf" srcId="{BD711747-3D5B-4F01-B101-A75DA06D4D74}" destId="{889A5133-284F-449D-BF5E-F56F7A4E4A0F}" srcOrd="0" destOrd="0" presId="urn:microsoft.com/office/officeart/2005/8/layout/bList2"/>
    <dgm:cxn modelId="{3CCC4E44-E8DF-4A71-AD8F-7630D3F8A7BD}" type="presOf" srcId="{3FF7FA06-0CE7-4824-81EF-20A67A72C039}" destId="{2ADB4272-29D9-45A8-8DEB-62DCB2EDE552}" srcOrd="0" destOrd="0" presId="urn:microsoft.com/office/officeart/2005/8/layout/bList2"/>
    <dgm:cxn modelId="{E6A97C53-F2EA-45AE-A35B-27F21CA2E4FF}" type="presOf" srcId="{B1C173EE-583C-4F0C-8C0E-8B6ECD55940D}" destId="{ED311380-7219-47F0-8FAB-F9D14A5CFCC9}" srcOrd="0" destOrd="0" presId="urn:microsoft.com/office/officeart/2005/8/layout/bList2"/>
    <dgm:cxn modelId="{0C4A7059-BF34-4DA3-8F6E-3409006F2CF7}" type="presOf" srcId="{C6383B11-F5ED-4C48-A8D4-9459C45335CC}" destId="{684C66A4-0515-446E-B3F3-332317856DEB}" srcOrd="0" destOrd="0" presId="urn:microsoft.com/office/officeart/2005/8/layout/bList2"/>
    <dgm:cxn modelId="{3A17B890-569D-4C6C-B7E4-3C43D2950CDC}" type="presOf" srcId="{4AB44A52-AC93-4450-9894-3AB7C7ED0E00}" destId="{974FAC67-2848-408E-BADD-DFC6DD5F4FD1}" srcOrd="0" destOrd="0" presId="urn:microsoft.com/office/officeart/2005/8/layout/bList2"/>
    <dgm:cxn modelId="{2DFA1D9B-A071-41CC-8606-DFC3947757C7}" srcId="{C6383B11-F5ED-4C48-A8D4-9459C45335CC}" destId="{55A2869F-D540-41BF-BE8F-8CC8D9ADF592}" srcOrd="0" destOrd="0" parTransId="{1376E020-03B9-4A37-8390-D23F11384CE6}" sibTransId="{BD711747-3D5B-4F01-B101-A75DA06D4D74}"/>
    <dgm:cxn modelId="{A025E1E4-82B4-485C-BA23-060D9CE6768E}" type="presOf" srcId="{55A2869F-D540-41BF-BE8F-8CC8D9ADF592}" destId="{22E3DC0A-AAB0-425E-9285-1FD7797C69FB}" srcOrd="0" destOrd="0" presId="urn:microsoft.com/office/officeart/2005/8/layout/bList2"/>
    <dgm:cxn modelId="{CB5FF9F2-3B78-4F8C-94F7-75DE8353A8A7}" type="presOf" srcId="{B1C173EE-583C-4F0C-8C0E-8B6ECD55940D}" destId="{94BD0EAE-F5EB-443D-8638-3606DF04ECEE}" srcOrd="1" destOrd="0" presId="urn:microsoft.com/office/officeart/2005/8/layout/bList2"/>
    <dgm:cxn modelId="{2E9FA2F8-6D9F-4750-AB6B-DF9E5FF66A04}" type="presOf" srcId="{55A2869F-D540-41BF-BE8F-8CC8D9ADF592}" destId="{86AEA08F-48CF-4E8D-ABEF-BE79BBD52CAC}" srcOrd="1" destOrd="0" presId="urn:microsoft.com/office/officeart/2005/8/layout/bList2"/>
    <dgm:cxn modelId="{A3A8B5E5-444A-4FE7-A694-384C1C562BC0}" type="presParOf" srcId="{684C66A4-0515-446E-B3F3-332317856DEB}" destId="{50E6F77D-ED08-44AA-9F98-07ED1F2AD542}" srcOrd="0" destOrd="0" presId="urn:microsoft.com/office/officeart/2005/8/layout/bList2"/>
    <dgm:cxn modelId="{EAA9484A-A829-4C78-9253-C1F52AB68EFF}" type="presParOf" srcId="{50E6F77D-ED08-44AA-9F98-07ED1F2AD542}" destId="{C6A62AB9-EDD4-4748-AE9F-821B19E7EBB6}" srcOrd="0" destOrd="0" presId="urn:microsoft.com/office/officeart/2005/8/layout/bList2"/>
    <dgm:cxn modelId="{6F54FB11-1A71-4D69-8390-3CE2012C7175}" type="presParOf" srcId="{50E6F77D-ED08-44AA-9F98-07ED1F2AD542}" destId="{22E3DC0A-AAB0-425E-9285-1FD7797C69FB}" srcOrd="1" destOrd="0" presId="urn:microsoft.com/office/officeart/2005/8/layout/bList2"/>
    <dgm:cxn modelId="{4D9E6C35-F574-49BA-9236-ACC0B5036244}" type="presParOf" srcId="{50E6F77D-ED08-44AA-9F98-07ED1F2AD542}" destId="{86AEA08F-48CF-4E8D-ABEF-BE79BBD52CAC}" srcOrd="2" destOrd="0" presId="urn:microsoft.com/office/officeart/2005/8/layout/bList2"/>
    <dgm:cxn modelId="{DA2D581C-677E-406F-BB7E-93CA61E37818}" type="presParOf" srcId="{50E6F77D-ED08-44AA-9F98-07ED1F2AD542}" destId="{69DEA5F0-597A-428F-AEC2-77B1D46A730B}" srcOrd="3" destOrd="0" presId="urn:microsoft.com/office/officeart/2005/8/layout/bList2"/>
    <dgm:cxn modelId="{22691454-F1F1-49F8-A1C0-8D386DE6AE5B}" type="presParOf" srcId="{684C66A4-0515-446E-B3F3-332317856DEB}" destId="{889A5133-284F-449D-BF5E-F56F7A4E4A0F}" srcOrd="1" destOrd="0" presId="urn:microsoft.com/office/officeart/2005/8/layout/bList2"/>
    <dgm:cxn modelId="{DE62F265-5B7C-4A5D-A1CE-CE4CBAA5B81A}" type="presParOf" srcId="{684C66A4-0515-446E-B3F3-332317856DEB}" destId="{C8C3CC42-A614-4AF7-BC31-8671AF3E487F}" srcOrd="2" destOrd="0" presId="urn:microsoft.com/office/officeart/2005/8/layout/bList2"/>
    <dgm:cxn modelId="{D652BDFA-6AD9-414D-8812-F5B489264DFD}" type="presParOf" srcId="{C8C3CC42-A614-4AF7-BC31-8671AF3E487F}" destId="{91470231-C296-4413-B028-5651D25AFA0D}" srcOrd="0" destOrd="0" presId="urn:microsoft.com/office/officeart/2005/8/layout/bList2"/>
    <dgm:cxn modelId="{CB77A8E0-95F8-4206-B547-8CAA31FA21EA}" type="presParOf" srcId="{C8C3CC42-A614-4AF7-BC31-8671AF3E487F}" destId="{ED311380-7219-47F0-8FAB-F9D14A5CFCC9}" srcOrd="1" destOrd="0" presId="urn:microsoft.com/office/officeart/2005/8/layout/bList2"/>
    <dgm:cxn modelId="{356A3283-302A-46B3-9F7A-2BEEA9BAE6B1}" type="presParOf" srcId="{C8C3CC42-A614-4AF7-BC31-8671AF3E487F}" destId="{94BD0EAE-F5EB-443D-8638-3606DF04ECEE}" srcOrd="2" destOrd="0" presId="urn:microsoft.com/office/officeart/2005/8/layout/bList2"/>
    <dgm:cxn modelId="{392EC94B-C5F5-483E-A449-819DFE322425}" type="presParOf" srcId="{C8C3CC42-A614-4AF7-BC31-8671AF3E487F}" destId="{EBF05E67-C0E2-4F3A-9062-709ED1E4A272}" srcOrd="3" destOrd="0" presId="urn:microsoft.com/office/officeart/2005/8/layout/bList2"/>
    <dgm:cxn modelId="{79D4F76B-6B3B-446B-A0CC-D26D23A7FA29}" type="presParOf" srcId="{684C66A4-0515-446E-B3F3-332317856DEB}" destId="{974FAC67-2848-408E-BADD-DFC6DD5F4FD1}" srcOrd="3" destOrd="0" presId="urn:microsoft.com/office/officeart/2005/8/layout/bList2"/>
    <dgm:cxn modelId="{67076636-0C94-421E-A1EF-3A29E57E318A}" type="presParOf" srcId="{684C66A4-0515-446E-B3F3-332317856DEB}" destId="{7A4068C4-6DE0-4EF1-AC10-AEA3A3F5889D}" srcOrd="4" destOrd="0" presId="urn:microsoft.com/office/officeart/2005/8/layout/bList2"/>
    <dgm:cxn modelId="{E0FC8C12-A8B3-4F65-B645-EA0628DAB4E4}" type="presParOf" srcId="{7A4068C4-6DE0-4EF1-AC10-AEA3A3F5889D}" destId="{AB14A7AE-BC41-4AD8-A5BC-921578169EBE}" srcOrd="0" destOrd="0" presId="urn:microsoft.com/office/officeart/2005/8/layout/bList2"/>
    <dgm:cxn modelId="{30B046BB-D33D-4C01-AB3E-D160D7562159}" type="presParOf" srcId="{7A4068C4-6DE0-4EF1-AC10-AEA3A3F5889D}" destId="{2ADB4272-29D9-45A8-8DEB-62DCB2EDE552}" srcOrd="1" destOrd="0" presId="urn:microsoft.com/office/officeart/2005/8/layout/bList2"/>
    <dgm:cxn modelId="{E4C471BA-7A90-4D76-9A26-0805265C55A0}" type="presParOf" srcId="{7A4068C4-6DE0-4EF1-AC10-AEA3A3F5889D}" destId="{33ABEC32-0DCE-4539-9AA9-ABFE1099CE22}" srcOrd="2" destOrd="0" presId="urn:microsoft.com/office/officeart/2005/8/layout/bList2"/>
    <dgm:cxn modelId="{E7E0A9BC-2C8A-4535-8EA7-6818608835D2}" type="presParOf" srcId="{7A4068C4-6DE0-4EF1-AC10-AEA3A3F5889D}" destId="{B3B4C75B-500C-45BA-9D77-4ABCF9B40039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A62AB9-EDD4-4748-AE9F-821B19E7EBB6}">
      <dsp:nvSpPr>
        <dsp:cNvPr id="0" name=""/>
        <dsp:cNvSpPr/>
      </dsp:nvSpPr>
      <dsp:spPr>
        <a:xfrm>
          <a:off x="122538" y="0"/>
          <a:ext cx="3171877" cy="6271667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AEA08F-48CF-4E8D-ABEF-BE79BBD52CAC}">
      <dsp:nvSpPr>
        <dsp:cNvPr id="0" name=""/>
        <dsp:cNvSpPr/>
      </dsp:nvSpPr>
      <dsp:spPr>
        <a:xfrm>
          <a:off x="126947" y="5559402"/>
          <a:ext cx="3171877" cy="6998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0" rIns="3048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kern="1200" dirty="0"/>
            <a:t>Podstránka na vlastnom webe</a:t>
          </a:r>
        </a:p>
      </dsp:txBody>
      <dsp:txXfrm>
        <a:off x="126947" y="5559402"/>
        <a:ext cx="2233716" cy="699810"/>
      </dsp:txXfrm>
    </dsp:sp>
    <dsp:sp modelId="{69DEA5F0-597A-428F-AEC2-77B1D46A730B}">
      <dsp:nvSpPr>
        <dsp:cNvPr id="0" name=""/>
        <dsp:cNvSpPr/>
      </dsp:nvSpPr>
      <dsp:spPr>
        <a:xfrm>
          <a:off x="2360879" y="4509755"/>
          <a:ext cx="1092461" cy="1057935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470231-C296-4413-B028-5651D25AFA0D}">
      <dsp:nvSpPr>
        <dsp:cNvPr id="0" name=""/>
        <dsp:cNvSpPr/>
      </dsp:nvSpPr>
      <dsp:spPr>
        <a:xfrm>
          <a:off x="3728374" y="7050"/>
          <a:ext cx="3171877" cy="6262007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BD0EAE-F5EB-443D-8638-3606DF04ECEE}">
      <dsp:nvSpPr>
        <dsp:cNvPr id="0" name=""/>
        <dsp:cNvSpPr/>
      </dsp:nvSpPr>
      <dsp:spPr>
        <a:xfrm>
          <a:off x="3749087" y="5530360"/>
          <a:ext cx="3171877" cy="7162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0" rIns="3048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kern="1200" dirty="0"/>
            <a:t>Články o projekte</a:t>
          </a:r>
        </a:p>
      </dsp:txBody>
      <dsp:txXfrm>
        <a:off x="3749087" y="5530360"/>
        <a:ext cx="2233716" cy="716232"/>
      </dsp:txXfrm>
    </dsp:sp>
    <dsp:sp modelId="{EBF05E67-C0E2-4F3A-9062-709ED1E4A272}">
      <dsp:nvSpPr>
        <dsp:cNvPr id="0" name=""/>
        <dsp:cNvSpPr/>
      </dsp:nvSpPr>
      <dsp:spPr>
        <a:xfrm>
          <a:off x="6051818" y="4483644"/>
          <a:ext cx="1110157" cy="1110157"/>
        </a:xfrm>
        <a:prstGeom prst="ellipse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14A7AE-BC41-4AD8-A5BC-921578169EBE}">
      <dsp:nvSpPr>
        <dsp:cNvPr id="0" name=""/>
        <dsp:cNvSpPr/>
      </dsp:nvSpPr>
      <dsp:spPr>
        <a:xfrm>
          <a:off x="7437009" y="27152"/>
          <a:ext cx="3171877" cy="6221803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ABEC32-0DCE-4539-9AA9-ABFE1099CE22}">
      <dsp:nvSpPr>
        <dsp:cNvPr id="0" name=""/>
        <dsp:cNvSpPr/>
      </dsp:nvSpPr>
      <dsp:spPr>
        <a:xfrm>
          <a:off x="7441038" y="5503797"/>
          <a:ext cx="3171877" cy="7723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0" rIns="3048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kern="1200" dirty="0"/>
            <a:t>Nová web stránka</a:t>
          </a:r>
        </a:p>
      </dsp:txBody>
      <dsp:txXfrm>
        <a:off x="7441038" y="5503797"/>
        <a:ext cx="2233716" cy="772311"/>
      </dsp:txXfrm>
    </dsp:sp>
    <dsp:sp modelId="{B3B4C75B-500C-45BA-9D77-4ABCF9B40039}">
      <dsp:nvSpPr>
        <dsp:cNvPr id="0" name=""/>
        <dsp:cNvSpPr/>
      </dsp:nvSpPr>
      <dsp:spPr>
        <a:xfrm>
          <a:off x="9760453" y="4483644"/>
          <a:ext cx="1110157" cy="1110157"/>
        </a:xfrm>
        <a:prstGeom prst="ellipse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5FBB-48E6-434E-92BD-927486E7DFF6}" type="datetimeFigureOut">
              <a:rPr lang="sk-SK" smtClean="0"/>
              <a:t>1. 4. 2019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CD13-B962-4B3D-8540-4C049B22D9D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47194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5FBB-48E6-434E-92BD-927486E7DFF6}" type="datetimeFigureOut">
              <a:rPr lang="sk-SK" smtClean="0"/>
              <a:t>1. 4. 2019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CD13-B962-4B3D-8540-4C049B22D9D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571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5FBB-48E6-434E-92BD-927486E7DFF6}" type="datetimeFigureOut">
              <a:rPr lang="sk-SK" smtClean="0"/>
              <a:t>1. 4. 2019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CD13-B962-4B3D-8540-4C049B22D9D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03781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5FBB-48E6-434E-92BD-927486E7DFF6}" type="datetimeFigureOut">
              <a:rPr lang="sk-SK" smtClean="0"/>
              <a:t>1. 4. 2019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CD13-B962-4B3D-8540-4C049B22D9D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25233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5FBB-48E6-434E-92BD-927486E7DFF6}" type="datetimeFigureOut">
              <a:rPr lang="sk-SK" smtClean="0"/>
              <a:t>1. 4. 2019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CD13-B962-4B3D-8540-4C049B22D9D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62180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5FBB-48E6-434E-92BD-927486E7DFF6}" type="datetimeFigureOut">
              <a:rPr lang="sk-SK" smtClean="0"/>
              <a:t>1. 4. 2019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CD13-B962-4B3D-8540-4C049B22D9D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50553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5FBB-48E6-434E-92BD-927486E7DFF6}" type="datetimeFigureOut">
              <a:rPr lang="sk-SK" smtClean="0"/>
              <a:t>1. 4. 2019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CD13-B962-4B3D-8540-4C049B22D9D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76644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5FBB-48E6-434E-92BD-927486E7DFF6}" type="datetimeFigureOut">
              <a:rPr lang="sk-SK" smtClean="0"/>
              <a:t>1. 4. 2019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CD13-B962-4B3D-8540-4C049B22D9D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88118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5FBB-48E6-434E-92BD-927486E7DFF6}" type="datetimeFigureOut">
              <a:rPr lang="sk-SK" smtClean="0"/>
              <a:t>1. 4. 2019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CD13-B962-4B3D-8540-4C049B22D9D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82980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5FBB-48E6-434E-92BD-927486E7DFF6}" type="datetimeFigureOut">
              <a:rPr lang="sk-SK" smtClean="0"/>
              <a:t>1. 4. 2019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CD13-B962-4B3D-8540-4C049B22D9D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30363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5FBB-48E6-434E-92BD-927486E7DFF6}" type="datetimeFigureOut">
              <a:rPr lang="sk-SK" smtClean="0"/>
              <a:t>1. 4. 2019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CD13-B962-4B3D-8540-4C049B22D9DC}" type="slidenum">
              <a:rPr lang="sk-SK" smtClean="0"/>
              <a:t>‹#›</a:t>
            </a:fld>
            <a:endParaRPr lang="sk-SK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199580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5FBB-48E6-434E-92BD-927486E7DFF6}" type="datetimeFigureOut">
              <a:rPr lang="sk-SK" smtClean="0"/>
              <a:t>1. 4. 2019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CD13-B962-4B3D-8540-4C049B22D9D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889334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5FBB-48E6-434E-92BD-927486E7DFF6}" type="datetimeFigureOut">
              <a:rPr lang="sk-SK" smtClean="0"/>
              <a:t>1. 4. 2019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CD13-B962-4B3D-8540-4C049B22D9DC}" type="slidenum">
              <a:rPr lang="sk-SK" smtClean="0"/>
              <a:t>‹#›</a:t>
            </a:fld>
            <a:endParaRPr lang="sk-SK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1362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5FBB-48E6-434E-92BD-927486E7DFF6}" type="datetimeFigureOut">
              <a:rPr lang="sk-SK" smtClean="0"/>
              <a:t>1. 4. 2019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CD13-B962-4B3D-8540-4C049B22D9D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788756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5FBB-48E6-434E-92BD-927486E7DFF6}" type="datetimeFigureOut">
              <a:rPr lang="sk-SK" smtClean="0"/>
              <a:t>1. 4. 2019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CD13-B962-4B3D-8540-4C049B22D9D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12256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5FBB-48E6-434E-92BD-927486E7DFF6}" type="datetimeFigureOut">
              <a:rPr lang="sk-SK" smtClean="0"/>
              <a:t>1. 4. 2019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CD13-B962-4B3D-8540-4C049B22D9D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9554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55FBB-48E6-434E-92BD-927486E7DFF6}" type="datetimeFigureOut">
              <a:rPr lang="sk-SK" smtClean="0"/>
              <a:t>1. 4. 2019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62BCD13-B962-4B3D-8540-4C049B22D9D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56635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://www.skhu.e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acarpatia-spf.eu/" TargetMode="External"/><Relationship Id="rId2" Type="http://schemas.openxmlformats.org/officeDocument/2006/relationships/hyperlink" Target="http://www.skhu.e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E6613FB-873A-49A9-A42F-BA8F467173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2843" y="1275964"/>
            <a:ext cx="7766936" cy="1085286"/>
          </a:xfrm>
        </p:spPr>
        <p:txBody>
          <a:bodyPr/>
          <a:lstStyle/>
          <a:p>
            <a:pPr algn="ctr"/>
            <a:r>
              <a:rPr lang="sk-SK" sz="3200" dirty="0"/>
              <a:t>Príručka viditeľnosti malých projektov vo východnom pohraničnom regióne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F029829F-BA48-4A11-BD3C-374828D77B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1995" y="3673302"/>
            <a:ext cx="1791178" cy="1791178"/>
          </a:xfrm>
          <a:prstGeom prst="rect">
            <a:avLst/>
          </a:prstGeom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5E650ED0-4094-47ED-B65E-4B1546CF33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3408" y="3964839"/>
            <a:ext cx="3806644" cy="939180"/>
          </a:xfrm>
          <a:prstGeom prst="rect">
            <a:avLst/>
          </a:prstGeom>
        </p:spPr>
      </p:pic>
      <p:sp>
        <p:nvSpPr>
          <p:cNvPr id="7" name="BlokTextu 6">
            <a:extLst>
              <a:ext uri="{FF2B5EF4-FFF2-40B4-BE49-F238E27FC236}">
                <a16:creationId xmlns:a16="http://schemas.microsoft.com/office/drawing/2014/main" id="{8395C44A-6262-4449-A832-74D5E421D36A}"/>
              </a:ext>
            </a:extLst>
          </p:cNvPr>
          <p:cNvSpPr txBox="1"/>
          <p:nvPr/>
        </p:nvSpPr>
        <p:spPr>
          <a:xfrm>
            <a:off x="2120004" y="5939499"/>
            <a:ext cx="2873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solidFill>
                  <a:srgbClr val="0070C0"/>
                </a:solidFill>
              </a:rPr>
              <a:t>Budujeme partnerstvá</a:t>
            </a: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C49BEE1F-4DEC-4DD0-8147-EDC84ACCB761}"/>
              </a:ext>
            </a:extLst>
          </p:cNvPr>
          <p:cNvSpPr txBox="1"/>
          <p:nvPr/>
        </p:nvSpPr>
        <p:spPr>
          <a:xfrm>
            <a:off x="5860509" y="5939499"/>
            <a:ext cx="3372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chemeClr val="accent2">
                    <a:lumMod val="75000"/>
                  </a:schemeClr>
                </a:solidFill>
              </a:rPr>
              <a:t>Košice,4.apríl 2019</a:t>
            </a:r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57D5A296-6574-4A28-9890-F55E2FD80666}"/>
              </a:ext>
            </a:extLst>
          </p:cNvPr>
          <p:cNvSpPr/>
          <p:nvPr/>
        </p:nvSpPr>
        <p:spPr>
          <a:xfrm>
            <a:off x="1945408" y="2555611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sk-SK" b="1" dirty="0">
                <a:solidFill>
                  <a:srgbClr val="0070C0"/>
                </a:solidFill>
              </a:rPr>
              <a:t>Fond malých projektov</a:t>
            </a:r>
          </a:p>
          <a:p>
            <a:pPr algn="ctr"/>
            <a:r>
              <a:rPr lang="sk-SK" b="1" dirty="0" err="1">
                <a:solidFill>
                  <a:srgbClr val="0070C0"/>
                </a:solidFill>
              </a:rPr>
              <a:t>Interreg</a:t>
            </a:r>
            <a:r>
              <a:rPr lang="sk-SK" b="1" dirty="0">
                <a:solidFill>
                  <a:srgbClr val="0070C0"/>
                </a:solidFill>
              </a:rPr>
              <a:t> V-A Slovenská republika – Maďarsko </a:t>
            </a:r>
          </a:p>
          <a:p>
            <a:pPr algn="ctr"/>
            <a:r>
              <a:rPr lang="sk-SK" b="1" dirty="0">
                <a:solidFill>
                  <a:srgbClr val="0070C0"/>
                </a:solidFill>
              </a:rPr>
              <a:t>2014 - 2020</a:t>
            </a:r>
          </a:p>
        </p:txBody>
      </p:sp>
    </p:spTree>
    <p:extLst>
      <p:ext uri="{BB962C8B-B14F-4D97-AF65-F5344CB8AC3E}">
        <p14:creationId xmlns:p14="http://schemas.microsoft.com/office/powerpoint/2010/main" val="11285706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67F0550-A749-438F-85AC-4DBF90596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Všeobecné požiadavky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EB3BF2A-1E79-4DA4-A186-91E8CE6F42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Povinnosť informovania od začiatku realizácie projektu, cez implementáciu až do ukončenia udržateľnosti projektu</a:t>
            </a:r>
          </a:p>
          <a:p>
            <a:endParaRPr lang="sk-SK" dirty="0"/>
          </a:p>
          <a:p>
            <a:r>
              <a:rPr lang="sk-SK" b="1" dirty="0">
                <a:solidFill>
                  <a:srgbClr val="FF0000"/>
                </a:solidFill>
              </a:rPr>
              <a:t>Logo typ Programu spolupráce </a:t>
            </a:r>
            <a:r>
              <a:rPr lang="sk-SK" b="1" dirty="0" err="1">
                <a:solidFill>
                  <a:srgbClr val="FF0000"/>
                </a:solidFill>
              </a:rPr>
              <a:t>Interreg</a:t>
            </a:r>
            <a:r>
              <a:rPr lang="sk-SK" b="1" dirty="0">
                <a:solidFill>
                  <a:srgbClr val="FF0000"/>
                </a:solidFill>
              </a:rPr>
              <a:t> V-A Slovenská republika – Maďarsko</a:t>
            </a:r>
          </a:p>
          <a:p>
            <a:endParaRPr lang="sk-SK" b="1" dirty="0">
              <a:solidFill>
                <a:srgbClr val="FF0000"/>
              </a:solidFill>
            </a:endParaRPr>
          </a:p>
          <a:p>
            <a:endParaRPr lang="sk-SK" b="1" dirty="0">
              <a:solidFill>
                <a:srgbClr val="FF0000"/>
              </a:solidFill>
            </a:endParaRPr>
          </a:p>
          <a:p>
            <a:endParaRPr lang="sk-SK" b="1" dirty="0">
              <a:solidFill>
                <a:srgbClr val="FF0000"/>
              </a:solidFill>
            </a:endParaRPr>
          </a:p>
          <a:p>
            <a:endParaRPr lang="sk-SK" b="1" dirty="0">
              <a:solidFill>
                <a:srgbClr val="FF0000"/>
              </a:solidFill>
            </a:endParaRPr>
          </a:p>
          <a:p>
            <a:r>
              <a:rPr lang="sk-SK" b="1" dirty="0">
                <a:solidFill>
                  <a:srgbClr val="FF0000"/>
                </a:solidFill>
                <a:hlinkClick r:id="rId2"/>
              </a:rPr>
              <a:t>www.skhu.eu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dirty="0">
                <a:solidFill>
                  <a:schemeClr val="tx1"/>
                </a:solidFill>
              </a:rPr>
              <a:t>– podrobný popis loga v </a:t>
            </a:r>
            <a:r>
              <a:rPr lang="sk-SK" dirty="0" err="1">
                <a:solidFill>
                  <a:schemeClr val="tx1"/>
                </a:solidFill>
              </a:rPr>
              <a:t>Brand</a:t>
            </a:r>
            <a:r>
              <a:rPr lang="sk-SK" dirty="0">
                <a:solidFill>
                  <a:schemeClr val="tx1"/>
                </a:solidFill>
              </a:rPr>
              <a:t> </a:t>
            </a:r>
            <a:r>
              <a:rPr lang="sk-SK" dirty="0" err="1">
                <a:solidFill>
                  <a:schemeClr val="tx1"/>
                </a:solidFill>
              </a:rPr>
              <a:t>book</a:t>
            </a:r>
            <a:r>
              <a:rPr lang="sk-SK" dirty="0">
                <a:solidFill>
                  <a:schemeClr val="tx1"/>
                </a:solidFill>
              </a:rPr>
              <a:t>-u</a:t>
            </a:r>
          </a:p>
          <a:p>
            <a:endParaRPr lang="sk-SK" b="1" dirty="0">
              <a:solidFill>
                <a:srgbClr val="FF0000"/>
              </a:solidFill>
            </a:endParaRPr>
          </a:p>
          <a:p>
            <a:endParaRPr lang="sk-SK" b="1" dirty="0">
              <a:solidFill>
                <a:srgbClr val="FF0000"/>
              </a:solidFill>
            </a:endParaRPr>
          </a:p>
          <a:p>
            <a:endParaRPr lang="sk-SK" b="1" dirty="0">
              <a:solidFill>
                <a:srgbClr val="FF0000"/>
              </a:solidFill>
            </a:endParaRPr>
          </a:p>
          <a:p>
            <a:endParaRPr lang="sk-SK" b="1" dirty="0">
              <a:solidFill>
                <a:srgbClr val="FF0000"/>
              </a:solidFill>
            </a:endParaRPr>
          </a:p>
          <a:p>
            <a:endParaRPr lang="sk-SK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sk-SK" dirty="0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CCFB308C-F3AB-4A16-9D48-51F35ADD34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158" y="3942879"/>
            <a:ext cx="3997124" cy="754973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A72C9DED-F67F-4098-B111-B2C15A00F7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8345" y="3942879"/>
            <a:ext cx="3484228" cy="69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788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F9D7090-BA1D-4054-94C1-A7600DD4A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Prvky viditeľnosti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BE859D8-D042-4BE8-9FD5-14C446EA88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dirty="0"/>
              <a:t>Logo Programu spolupráce </a:t>
            </a:r>
            <a:r>
              <a:rPr lang="sk-SK" dirty="0" err="1"/>
              <a:t>Interreg</a:t>
            </a:r>
            <a:r>
              <a:rPr lang="sk-SK" dirty="0"/>
              <a:t> V-A Slovenská republika- Maďarsko</a:t>
            </a:r>
          </a:p>
          <a:p>
            <a:pPr lvl="0"/>
            <a:r>
              <a:rPr lang="sk-SK" dirty="0"/>
              <a:t>Logo EZÚS </a:t>
            </a:r>
            <a:r>
              <a:rPr lang="sk-SK" dirty="0" err="1"/>
              <a:t>Via</a:t>
            </a:r>
            <a:r>
              <a:rPr lang="sk-SK" dirty="0"/>
              <a:t> </a:t>
            </a:r>
            <a:r>
              <a:rPr lang="sk-SK" dirty="0" err="1"/>
              <a:t>Carpatia</a:t>
            </a:r>
            <a:r>
              <a:rPr lang="sk-SK" dirty="0"/>
              <a:t> s </a:t>
            </a:r>
            <a:r>
              <a:rPr lang="sk-SK" dirty="0" err="1"/>
              <a:t>r.o</a:t>
            </a:r>
            <a:r>
              <a:rPr lang="sk-SK" dirty="0"/>
              <a:t>.</a:t>
            </a:r>
          </a:p>
          <a:p>
            <a:pPr lvl="0"/>
            <a:r>
              <a:rPr lang="sk-SK" dirty="0"/>
              <a:t>Odkaz na Európsky fond regionálneho rozvoja</a:t>
            </a:r>
          </a:p>
          <a:p>
            <a:pPr lvl="0"/>
            <a:r>
              <a:rPr lang="sk-SK" dirty="0"/>
              <a:t>Slogan programu: Budovanie partnerstva</a:t>
            </a:r>
          </a:p>
          <a:p>
            <a:pPr lvl="0"/>
            <a:r>
              <a:rPr lang="sk-SK" dirty="0"/>
              <a:t>Odkaz na webstránku: </a:t>
            </a:r>
            <a:r>
              <a:rPr lang="sk-SK" u="sng" dirty="0">
                <a:hlinkClick r:id="rId2"/>
              </a:rPr>
              <a:t>www.skhu.eu</a:t>
            </a:r>
            <a:r>
              <a:rPr lang="sk-SK" dirty="0"/>
              <a:t> a </a:t>
            </a:r>
            <a:r>
              <a:rPr lang="sk-SK" u="sng" dirty="0">
                <a:hlinkClick r:id="rId3"/>
              </a:rPr>
              <a:t>www.viacarpatia-spf.eu</a:t>
            </a:r>
            <a:r>
              <a:rPr lang="sk-SK" dirty="0"/>
              <a:t> </a:t>
            </a:r>
          </a:p>
          <a:p>
            <a:pPr lvl="0"/>
            <a:r>
              <a:rPr lang="sk-SK" dirty="0"/>
              <a:t>Odvolanie – komunikačný materiál nemusí odzrkadľovať oficiálne stanovisko EÚ („Obsah tejto .... nemusí odzrkadľovať oficiálne stanovisko Európskej únie.“)  </a:t>
            </a:r>
          </a:p>
          <a:p>
            <a:r>
              <a:rPr lang="sk-SK" dirty="0"/>
              <a:t>Jazykové variácie: SK,HU,EN – v súlade s jazykom produktu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A56E5A1C-AEAC-4B80-8111-F1BAA36E07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9320" y="2731262"/>
            <a:ext cx="2381250" cy="2381250"/>
          </a:xfrm>
          <a:prstGeom prst="rect">
            <a:avLst/>
          </a:prstGeom>
          <a:ln>
            <a:solidFill>
              <a:schemeClr val="accent4">
                <a:lumMod val="50000"/>
              </a:schemeClr>
            </a:solidFill>
          </a:ln>
          <a:effectLst>
            <a:reflection blurRad="6350" stA="50000" endA="275" endPos="40000" dist="1016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8793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A513FE1-10ED-45FF-AFAC-05766E4C3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933974"/>
          </a:xfrm>
        </p:spPr>
        <p:txBody>
          <a:bodyPr>
            <a:normAutofit fontScale="90000"/>
          </a:bodyPr>
          <a:lstStyle/>
          <a:p>
            <a:r>
              <a:rPr lang="sk-SK" dirty="0"/>
              <a:t>Minimálne požiadavky na všetky projekty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9886D16-05F1-47D0-BB16-3C335BFEE7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43575"/>
            <a:ext cx="8596668" cy="4497787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sk-SK" b="1" u="sng" dirty="0"/>
              <a:t>Povinné náležitosti: 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sk-SK" dirty="0"/>
              <a:t>Názov projektu 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sk-SK" dirty="0"/>
              <a:t>Hlavný cieľ projektu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sk-SK" dirty="0"/>
              <a:t>Názov partnera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sk-SK" dirty="0"/>
              <a:t>Rozpočet partnera/projektu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sk-SK" dirty="0"/>
              <a:t>Začiatok realizácie projektu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sk-SK" dirty="0"/>
              <a:t>Ukončenie realizácie projektu 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sk-SK" dirty="0"/>
              <a:t>Logo programu: </a:t>
            </a:r>
            <a:r>
              <a:rPr lang="sk-SK" dirty="0" err="1"/>
              <a:t>Interreg</a:t>
            </a:r>
            <a:r>
              <a:rPr lang="sk-SK" dirty="0"/>
              <a:t> V-A Slovenská republika-Maďarsko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sk-SK" dirty="0"/>
              <a:t>Logo FMP VP (EZÚS </a:t>
            </a:r>
            <a:r>
              <a:rPr lang="sk-SK" dirty="0" err="1"/>
              <a:t>Via</a:t>
            </a:r>
            <a:r>
              <a:rPr lang="sk-SK" dirty="0"/>
              <a:t> </a:t>
            </a:r>
            <a:r>
              <a:rPr lang="sk-SK" dirty="0" err="1"/>
              <a:t>Carpatia</a:t>
            </a:r>
            <a:r>
              <a:rPr lang="sk-SK" dirty="0"/>
              <a:t>) 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sk-SK" dirty="0"/>
              <a:t>Slogan programu: Budujeme partnerstvá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sk-SK" dirty="0"/>
              <a:t>Odkaz na Európsku úniu a Európsky fond regionálneho rozvoja 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sk-SK" dirty="0"/>
              <a:t>Obrázok alebo ilustráciu zvolenú prijímateľom, zobrazujúcu ciele projektu</a:t>
            </a:r>
          </a:p>
          <a:p>
            <a:pPr lvl="0">
              <a:buFont typeface="Wingdings" panose="05000000000000000000" pitchFamily="2" charset="2"/>
              <a:buChar char="q"/>
            </a:pPr>
            <a:endParaRPr lang="sk-SK" dirty="0"/>
          </a:p>
          <a:p>
            <a:endParaRPr lang="sk-SK" dirty="0"/>
          </a:p>
          <a:p>
            <a:endParaRPr lang="sk-SK" dirty="0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40CDBAC6-3F6E-41CE-9C34-11C9FAA151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859" y="2632045"/>
            <a:ext cx="2686050" cy="2185988"/>
          </a:xfrm>
          <a:prstGeom prst="rect">
            <a:avLst/>
          </a:prstGeom>
          <a:ln>
            <a:solidFill>
              <a:schemeClr val="accent4">
                <a:lumMod val="50000"/>
              </a:schemeClr>
            </a:solidFill>
          </a:ln>
          <a:effectLst>
            <a:reflection blurRad="6350" stA="50000" endA="275" endPos="40000" dist="1016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53516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5D4CFF7F-B9A1-44AC-8D6B-51234C2687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745" y="310393"/>
            <a:ext cx="4185623" cy="570451"/>
          </a:xfrm>
        </p:spPr>
        <p:txBody>
          <a:bodyPr/>
          <a:lstStyle/>
          <a:p>
            <a:r>
              <a:rPr lang="sk-SK" dirty="0">
                <a:solidFill>
                  <a:schemeClr val="accent2">
                    <a:lumMod val="75000"/>
                  </a:schemeClr>
                </a:solidFill>
              </a:rPr>
              <a:t>a) Dočasný plagát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97A64FAD-39CD-4CE2-A70E-B7E97B7050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5745" y="880845"/>
            <a:ext cx="4185623" cy="5666762"/>
          </a:xfrm>
        </p:spPr>
        <p:txBody>
          <a:bodyPr/>
          <a:lstStyle/>
          <a:p>
            <a:r>
              <a:rPr lang="sk-SK" dirty="0"/>
              <a:t>Umiestnenie na viditeľnom a verejne prístupnom mieste</a:t>
            </a:r>
          </a:p>
          <a:p>
            <a:r>
              <a:rPr lang="sk-SK" b="1" dirty="0"/>
              <a:t>Technické parametre: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dirty="0"/>
              <a:t>veľkosť najmenej formátu </a:t>
            </a:r>
            <a:r>
              <a:rPr lang="sk-SK" b="1" dirty="0"/>
              <a:t>A3</a:t>
            </a:r>
            <a:r>
              <a:rPr lang="sk-SK" dirty="0"/>
              <a:t>, v rozmeroch minimálne: </a:t>
            </a:r>
            <a:r>
              <a:rPr lang="sk-SK" b="1" dirty="0"/>
              <a:t>297mm x 420 mm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dirty="0"/>
              <a:t>obrázok zvolený pre plagát by mal odrážať ciele projektu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dirty="0"/>
              <a:t>ochrana autorských práv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dirty="0"/>
              <a:t>plagáty by mali byť vyrobené z trvalých a vode odolných materiálov</a:t>
            </a:r>
          </a:p>
          <a:p>
            <a:pPr marL="0" indent="0">
              <a:buNone/>
            </a:pPr>
            <a:r>
              <a:rPr lang="sk-SK" b="1" dirty="0"/>
              <a:t>  Jazyk plagátu </a:t>
            </a:r>
            <a:endParaRPr lang="sk-SK" dirty="0"/>
          </a:p>
          <a:p>
            <a:pPr marL="0" indent="0">
              <a:buNone/>
            </a:pPr>
            <a:r>
              <a:rPr lang="sk-SK" sz="1600" dirty="0"/>
              <a:t> - projekt implementovaný na Slovensku po         	slovensky</a:t>
            </a:r>
          </a:p>
          <a:p>
            <a:pPr marL="0" indent="0">
              <a:buNone/>
            </a:pPr>
            <a:r>
              <a:rPr lang="sk-SK" sz="1600" dirty="0"/>
              <a:t>- projekt implementovaný v Maďarsku po 	maďarsky</a:t>
            </a:r>
          </a:p>
        </p:txBody>
      </p:sp>
      <p:sp>
        <p:nvSpPr>
          <p:cNvPr id="5" name="Zástupný objekt pre text 4">
            <a:extLst>
              <a:ext uri="{FF2B5EF4-FFF2-40B4-BE49-F238E27FC236}">
                <a16:creationId xmlns:a16="http://schemas.microsoft.com/office/drawing/2014/main" id="{EE189573-6475-41AE-8373-DAA98D3E4C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88383" y="310393"/>
            <a:ext cx="4185618" cy="570451"/>
          </a:xfrm>
        </p:spPr>
        <p:txBody>
          <a:bodyPr/>
          <a:lstStyle/>
          <a:p>
            <a:r>
              <a:rPr lang="sk-SK" dirty="0">
                <a:solidFill>
                  <a:schemeClr val="accent2">
                    <a:lumMod val="75000"/>
                  </a:schemeClr>
                </a:solidFill>
              </a:rPr>
              <a:t>b) Trvalý plagát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DCE0EB21-E58D-4BF6-B1D9-3844F7641C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88384" y="880845"/>
            <a:ext cx="4185617" cy="5160518"/>
          </a:xfrm>
        </p:spPr>
        <p:txBody>
          <a:bodyPr/>
          <a:lstStyle/>
          <a:p>
            <a:r>
              <a:rPr lang="sk-SK" dirty="0"/>
              <a:t>Trvalý plagát je potrebný ak projekt obsahuje náklady na infraštruktúru a stavebné náklady (len v PO1 – Príroda a Kultúra)</a:t>
            </a:r>
          </a:p>
          <a:p>
            <a:endParaRPr lang="sk-SK" dirty="0"/>
          </a:p>
          <a:p>
            <a:r>
              <a:rPr lang="sk-SK" dirty="0"/>
              <a:t>Rovnaké náležitosti ako dočasný plagát</a:t>
            </a:r>
          </a:p>
        </p:txBody>
      </p:sp>
    </p:spTree>
    <p:extLst>
      <p:ext uri="{BB962C8B-B14F-4D97-AF65-F5344CB8AC3E}">
        <p14:creationId xmlns:p14="http://schemas.microsoft.com/office/powerpoint/2010/main" val="362451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D98F57-8512-4CE9-8F4E-A5173DD08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9750"/>
          </a:xfrm>
        </p:spPr>
        <p:txBody>
          <a:bodyPr/>
          <a:lstStyle/>
          <a:p>
            <a:r>
              <a:rPr lang="sk-SK" dirty="0"/>
              <a:t>c) Webová stránka a banner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C79C08D-FA83-496A-8253-828E056F3E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09351"/>
            <a:ext cx="8596668" cy="4632012"/>
          </a:xfrm>
        </p:spPr>
        <p:txBody>
          <a:bodyPr/>
          <a:lstStyle/>
          <a:p>
            <a:r>
              <a:rPr lang="sk-SK" dirty="0"/>
              <a:t>Každý prijímateľ je povinný na svojej internetovej stránke (ak existuje) umiestniť informáciu o projekte</a:t>
            </a:r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dirty="0"/>
              <a:t> </a:t>
            </a:r>
            <a:r>
              <a:rPr lang="sk-SK" b="1" dirty="0"/>
              <a:t>Spôsoby propagácie pomocou webových stránok</a:t>
            </a:r>
            <a:r>
              <a:rPr lang="sk-SK" dirty="0"/>
              <a:t>: 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sk-SK" dirty="0"/>
              <a:t>v prípade ak prijímateľ vytvorí </a:t>
            </a:r>
            <a:r>
              <a:rPr lang="sk-SK" b="1" dirty="0"/>
              <a:t>podstránku na vlastnej webovej stránke,</a:t>
            </a:r>
          </a:p>
          <a:p>
            <a:pPr marL="0" lvl="0" indent="0">
              <a:buNone/>
            </a:pPr>
            <a:endParaRPr lang="sk-SK" b="1" dirty="0"/>
          </a:p>
          <a:p>
            <a:pPr lvl="0">
              <a:buFont typeface="Wingdings" panose="05000000000000000000" pitchFamily="2" charset="2"/>
              <a:buChar char="q"/>
            </a:pPr>
            <a:r>
              <a:rPr lang="sk-SK" dirty="0"/>
              <a:t>v prípade ak webová stránka prijímateľa obsahuje „iba“ </a:t>
            </a:r>
            <a:r>
              <a:rPr lang="sk-SK" b="1" dirty="0"/>
              <a:t>články o projekte,</a:t>
            </a:r>
          </a:p>
          <a:p>
            <a:pPr lvl="0">
              <a:buFont typeface="Wingdings" panose="05000000000000000000" pitchFamily="2" charset="2"/>
              <a:buChar char="q"/>
            </a:pPr>
            <a:endParaRPr lang="sk-SK" b="1" dirty="0"/>
          </a:p>
          <a:p>
            <a:pPr lvl="0">
              <a:buFont typeface="Wingdings" panose="05000000000000000000" pitchFamily="2" charset="2"/>
              <a:buChar char="q"/>
            </a:pPr>
            <a:r>
              <a:rPr lang="sk-SK" dirty="0"/>
              <a:t>v prípade ak prijímateľ vytvorí celkom </a:t>
            </a:r>
            <a:r>
              <a:rPr lang="sk-SK" b="1" dirty="0"/>
              <a:t>novú webovú stránku</a:t>
            </a:r>
            <a:r>
              <a:rPr lang="sk-SK" dirty="0"/>
              <a:t> s cieľom propagovať jeho projekt.</a:t>
            </a:r>
          </a:p>
          <a:p>
            <a:endParaRPr lang="sk-SK" dirty="0"/>
          </a:p>
          <a:p>
            <a:pPr marL="0" indent="0">
              <a:buNone/>
            </a:pPr>
            <a:r>
              <a:rPr lang="sk-S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4881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Zástupný objekt pre obsah 6">
            <a:extLst>
              <a:ext uri="{FF2B5EF4-FFF2-40B4-BE49-F238E27FC236}">
                <a16:creationId xmlns:a16="http://schemas.microsoft.com/office/drawing/2014/main" id="{B1BEB70B-7BE1-43BC-A5BC-81EAF919A208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606769214"/>
              </p:ext>
            </p:extLst>
          </p:nvPr>
        </p:nvGraphicFramePr>
        <p:xfrm>
          <a:off x="646401" y="384463"/>
          <a:ext cx="10899198" cy="62761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BlokTextu 7">
            <a:extLst>
              <a:ext uri="{FF2B5EF4-FFF2-40B4-BE49-F238E27FC236}">
                <a16:creationId xmlns:a16="http://schemas.microsoft.com/office/drawing/2014/main" id="{0F0D2132-2F9B-43D1-91AD-336BB4F1820F}"/>
              </a:ext>
            </a:extLst>
          </p:cNvPr>
          <p:cNvSpPr txBox="1"/>
          <p:nvPr/>
        </p:nvSpPr>
        <p:spPr>
          <a:xfrm>
            <a:off x="768926" y="384463"/>
            <a:ext cx="304453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Každý partner projektu musí: </a:t>
            </a:r>
            <a:endParaRPr lang="sk-SK" dirty="0"/>
          </a:p>
          <a:p>
            <a:r>
              <a:rPr lang="sk-SK" dirty="0"/>
              <a:t>- dať priamy odkaz na podstránku,</a:t>
            </a:r>
          </a:p>
          <a:p>
            <a:endParaRPr lang="sk-SK" dirty="0"/>
          </a:p>
          <a:p>
            <a:r>
              <a:rPr lang="sk-SK" dirty="0"/>
              <a:t> - zavesiť banner s priamym odkazom na webovú stránku programu </a:t>
            </a:r>
            <a:r>
              <a:rPr lang="sk-SK" u="sng" dirty="0"/>
              <a:t>www.skhu.eu</a:t>
            </a:r>
            <a:endParaRPr lang="sk-SK" dirty="0"/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D9E1F26D-FF70-4601-9633-3D095C7A8911}"/>
              </a:ext>
            </a:extLst>
          </p:cNvPr>
          <p:cNvSpPr txBox="1"/>
          <p:nvPr/>
        </p:nvSpPr>
        <p:spPr>
          <a:xfrm>
            <a:off x="4634994" y="384463"/>
            <a:ext cx="3044537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Každý partner projektu musí: </a:t>
            </a:r>
          </a:p>
          <a:p>
            <a:pPr marL="285750" indent="-285750">
              <a:buFontTx/>
              <a:buChar char="-"/>
            </a:pPr>
            <a:r>
              <a:rPr lang="sk-SK" dirty="0"/>
              <a:t>zavesiť banner s priamym odkazom na webovú stránku programu </a:t>
            </a:r>
            <a:r>
              <a:rPr lang="sk-SK" u="sng" dirty="0"/>
              <a:t>www.skhu.eu</a:t>
            </a:r>
          </a:p>
          <a:p>
            <a:endParaRPr lang="sk-SK" u="sng" dirty="0"/>
          </a:p>
          <a:p>
            <a:pPr marL="285750" indent="-285750">
              <a:buFontTx/>
              <a:buChar char="-"/>
            </a:pPr>
            <a:r>
              <a:rPr lang="sk-SK" dirty="0"/>
              <a:t>zverejniť články s detailným popisom projektu a o priebehu implementácie projektu</a:t>
            </a:r>
          </a:p>
          <a:p>
            <a:endParaRPr lang="sk-SK" dirty="0"/>
          </a:p>
          <a:p>
            <a:pPr marL="285750" indent="-285750">
              <a:buFontTx/>
              <a:buChar char="-"/>
            </a:pPr>
            <a:r>
              <a:rPr lang="sk-SK" dirty="0"/>
              <a:t>články v národnom jazyku</a:t>
            </a:r>
          </a:p>
          <a:p>
            <a:endParaRPr lang="sk-SK" dirty="0"/>
          </a:p>
          <a:p>
            <a:pPr marL="285750" indent="-285750">
              <a:buFontTx/>
              <a:buChar char="-"/>
            </a:pPr>
            <a:r>
              <a:rPr lang="sk-SK" dirty="0"/>
              <a:t>články o projekte musia zostať aktívne po dobu najmenej piatich rokov po jeho ukončení.</a:t>
            </a:r>
          </a:p>
          <a:p>
            <a:pPr marL="285750" indent="-285750">
              <a:buFontTx/>
              <a:buChar char="-"/>
            </a:pPr>
            <a:endParaRPr lang="sk-SK" dirty="0"/>
          </a:p>
          <a:p>
            <a:endParaRPr lang="sk-SK" dirty="0"/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E3718278-263E-42AA-8672-2A8E14D69121}"/>
              </a:ext>
            </a:extLst>
          </p:cNvPr>
          <p:cNvSpPr txBox="1"/>
          <p:nvPr/>
        </p:nvSpPr>
        <p:spPr>
          <a:xfrm>
            <a:off x="8219209" y="1194955"/>
            <a:ext cx="3044537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 - zavesiť banner s priamym odkazom na webovú stránku programu </a:t>
            </a:r>
            <a:r>
              <a:rPr lang="sk-SK" u="sng" dirty="0"/>
              <a:t>www.skhu.eu</a:t>
            </a:r>
          </a:p>
          <a:p>
            <a:endParaRPr lang="sk-SK" u="sng" dirty="0"/>
          </a:p>
          <a:p>
            <a:r>
              <a:rPr lang="sk-SK" dirty="0"/>
              <a:t> - zabezpečenie pravidelnej aktualizácie web stránky</a:t>
            </a:r>
          </a:p>
          <a:p>
            <a:endParaRPr lang="sk-SK" dirty="0"/>
          </a:p>
          <a:p>
            <a:pPr marL="285750" indent="-285750">
              <a:buFontTx/>
              <a:buChar char="-"/>
            </a:pPr>
            <a:r>
              <a:rPr lang="sk-SK" dirty="0"/>
              <a:t>aktívnosť web stránky po dobu najmenej piatich rokov po skončení projektu</a:t>
            </a:r>
          </a:p>
          <a:p>
            <a:endParaRPr lang="sk-SK" dirty="0"/>
          </a:p>
          <a:p>
            <a:pPr marL="285750" indent="-285750">
              <a:buFontTx/>
              <a:buChar char="-"/>
            </a:pPr>
            <a:r>
              <a:rPr lang="sk-SK" dirty="0"/>
              <a:t>vytvorenie web stránky v troch jazykových mutáciách – SK,HU,EN</a:t>
            </a:r>
          </a:p>
          <a:p>
            <a:pPr marL="285750" indent="-285750">
              <a:buFontTx/>
              <a:buChar char="-"/>
            </a:pPr>
            <a:endParaRPr lang="sk-SK" dirty="0"/>
          </a:p>
          <a:p>
            <a:pPr marL="285750" indent="-285750">
              <a:buFontTx/>
              <a:buChar char="-"/>
            </a:pPr>
            <a:endParaRPr lang="sk-SK" dirty="0"/>
          </a:p>
          <a:p>
            <a:pPr marL="285750" indent="-285750">
              <a:buFontTx/>
              <a:buChar char="-"/>
            </a:pPr>
            <a:endParaRPr lang="sk-SK" dirty="0"/>
          </a:p>
          <a:p>
            <a:endParaRPr lang="sk-SK" u="sng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60516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D90F7E-ACDF-4896-A508-56774491D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82305"/>
          </a:xfrm>
        </p:spPr>
        <p:txBody>
          <a:bodyPr/>
          <a:lstStyle/>
          <a:p>
            <a:r>
              <a:rPr lang="sk-SK" dirty="0"/>
              <a:t>d) Verejné projektové podujatie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2567EC-A471-4482-86F6-4C6D9D9C75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91905"/>
            <a:ext cx="8596668" cy="4749457"/>
          </a:xfrm>
        </p:spPr>
        <p:txBody>
          <a:bodyPr>
            <a:normAutofit lnSpcReduction="10000"/>
          </a:bodyPr>
          <a:lstStyle/>
          <a:p>
            <a:r>
              <a:rPr lang="sk-SK" dirty="0"/>
              <a:t>V priebehu realizácie projektu je nutné organizovať aspoň jednu verejnú udalosť za účelom propagácie projektu,</a:t>
            </a:r>
          </a:p>
          <a:p>
            <a:r>
              <a:rPr lang="sk-SK" dirty="0"/>
              <a:t>Pri organizovaní takýchto podujatí je dôležité brať do úvahy: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dirty="0"/>
              <a:t>Zosúladenie druhu aktivity s charakterom projektu, a teda cieľom stretnutia, a cieľovou skupinou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dirty="0"/>
              <a:t>Výber miesta podujatia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dirty="0"/>
              <a:t>Výber vhodného termínu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dirty="0"/>
              <a:t>Jazyk podujatia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dirty="0"/>
              <a:t>Označenie podujatia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k-SK" dirty="0"/>
              <a:t>Povinnosť oznámiť verejné projektové podujatie Vedúcemu prijímateľovi Fondu malých projektov dva týždne pred dátumom konania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k-SK" dirty="0"/>
              <a:t>Povinnosť zhotovenia fotografií z podujatia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k-SK" dirty="0"/>
              <a:t>Vypracovať krátky popis podujatia</a:t>
            </a:r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288028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FEBAE0D-6FE7-4152-BD0D-136323060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57138"/>
          </a:xfrm>
        </p:spPr>
        <p:txBody>
          <a:bodyPr/>
          <a:lstStyle/>
          <a:p>
            <a:r>
              <a:rPr lang="sk-SK" dirty="0"/>
              <a:t>Špecifické požiadavky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71C617A-E193-4789-A3CC-8A1258C2BE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66739"/>
            <a:ext cx="8596668" cy="4774624"/>
          </a:xfrm>
        </p:spPr>
        <p:txBody>
          <a:bodyPr/>
          <a:lstStyle/>
          <a:p>
            <a:pPr marL="0" indent="0">
              <a:buNone/>
            </a:pPr>
            <a:r>
              <a:rPr lang="sk-SK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Publicita 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k-SK" dirty="0"/>
              <a:t>knihy, albumy, letáky, plagáty, brožúry a ďalšie písomné materiály vrátane pozvánok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k-SK" dirty="0"/>
              <a:t>materiály v papierovej podobe by sa mali sprístupniť aj v elektronickej podobe z dôvodu ľahšej online distribúcie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k-SK" dirty="0"/>
              <a:t>publikácie musia byť vytvorené minimálne dvojjazyčne (v maďarskom a v slovenskom jazyku)</a:t>
            </a:r>
          </a:p>
          <a:p>
            <a:pPr>
              <a:buFont typeface="Wingdings" panose="05000000000000000000" pitchFamily="2" charset="2"/>
              <a:buChar char="q"/>
            </a:pPr>
            <a:endParaRPr lang="sk-SK" dirty="0"/>
          </a:p>
          <a:p>
            <a:pPr marL="0" indent="0">
              <a:buNone/>
            </a:pPr>
            <a:r>
              <a:rPr lang="sk-SK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Fotografie a audiovizuálne záznamy: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k-SK" dirty="0"/>
              <a:t>dbať na to, aby fotografie zachytávali vývoj projektov,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k-SK" dirty="0"/>
              <a:t>fotografie by sa mali zameriavať na ľudí zapojených do projektu, zachytiť zmeny, ktoré nastanú vďaka implementácii projektu a výsledok projektu,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k-SK" dirty="0"/>
              <a:t>zákon o autorskom práve a právo na súkromie a ochranu osobnosti</a:t>
            </a:r>
          </a:p>
          <a:p>
            <a:pPr lvl="2"/>
            <a:endParaRPr lang="sk-SK" dirty="0"/>
          </a:p>
          <a:p>
            <a:pPr lvl="2"/>
            <a:endParaRPr lang="sk-SK" dirty="0"/>
          </a:p>
          <a:p>
            <a:pPr lvl="2"/>
            <a:endParaRPr lang="sk-SK" dirty="0"/>
          </a:p>
          <a:p>
            <a:pPr lvl="2"/>
            <a:endParaRPr lang="sk-SK" dirty="0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1F5BC1BA-ED89-4249-8741-8D3EE6F140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880" y="2393249"/>
            <a:ext cx="3003777" cy="3328282"/>
          </a:xfrm>
          <a:prstGeom prst="rect">
            <a:avLst/>
          </a:prstGeom>
        </p:spPr>
      </p:pic>
      <p:sp>
        <p:nvSpPr>
          <p:cNvPr id="7" name="Obdĺžnik 6">
            <a:extLst>
              <a:ext uri="{FF2B5EF4-FFF2-40B4-BE49-F238E27FC236}">
                <a16:creationId xmlns:a16="http://schemas.microsoft.com/office/drawing/2014/main" id="{E2BDD781-34C7-4CD1-B5FB-08A456790F12}"/>
              </a:ext>
            </a:extLst>
          </p:cNvPr>
          <p:cNvSpPr/>
          <p:nvPr/>
        </p:nvSpPr>
        <p:spPr>
          <a:xfrm>
            <a:off x="9666514" y="5408023"/>
            <a:ext cx="1254035" cy="3135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85932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34A3740-ABF1-4470-BC8F-97D94384A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00891"/>
          </a:xfrm>
        </p:spPr>
        <p:txBody>
          <a:bodyPr>
            <a:normAutofit fontScale="90000"/>
          </a:bodyPr>
          <a:lstStyle/>
          <a:p>
            <a:r>
              <a:rPr lang="sk-SK" dirty="0"/>
              <a:t>Špecifické </a:t>
            </a:r>
            <a:r>
              <a:rPr lang="sk-SK" sz="4000" dirty="0"/>
              <a:t>požiadavky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B3C9A7C-3D36-40A9-9A4D-07E626DE0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10491"/>
            <a:ext cx="8596668" cy="544285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k-SK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Propagačné materiály: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k-SK" dirty="0"/>
              <a:t>Za propagačné materiály považujeme napríklad: USB kľúče, perá, hrnčeky, tričká, tašky, banner s </a:t>
            </a:r>
            <a:r>
              <a:rPr lang="sk-SK" dirty="0" err="1"/>
              <a:t>roll-up</a:t>
            </a:r>
            <a:r>
              <a:rPr lang="sk-SK" dirty="0"/>
              <a:t> systémom, kľúčenky, atď.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k-SK" u="sng" dirty="0"/>
              <a:t>Každý propagačný materiál musí byť: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k-SK" sz="1600" dirty="0"/>
              <a:t>čitateľne a trvalým spôsobom označený logom Program spolupráce </a:t>
            </a:r>
            <a:r>
              <a:rPr lang="sk-SK" sz="1600" dirty="0" err="1"/>
              <a:t>Interreg</a:t>
            </a:r>
            <a:r>
              <a:rPr lang="sk-SK" sz="1600" dirty="0"/>
              <a:t> V-A Slovenská republika-Maďarsko,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k-SK" sz="1600" dirty="0"/>
              <a:t>Logo FMP VP (EZÚS </a:t>
            </a:r>
            <a:r>
              <a:rPr lang="sk-SK" sz="1600" dirty="0" err="1"/>
              <a:t>Via</a:t>
            </a:r>
            <a:r>
              <a:rPr lang="sk-SK" sz="1600" dirty="0"/>
              <a:t> </a:t>
            </a:r>
            <a:r>
              <a:rPr lang="sk-SK" sz="1600" dirty="0" err="1"/>
              <a:t>Carpatia</a:t>
            </a:r>
            <a:r>
              <a:rPr lang="sk-SK" sz="1600" dirty="0"/>
              <a:t>),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k-SK" sz="1600" dirty="0"/>
              <a:t>sloganom programu: Budujeme partnerstvá.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k-SK" dirty="0"/>
              <a:t>V prípade materiálov malých rozmerov je možné použiť „</a:t>
            </a:r>
            <a:r>
              <a:rPr lang="sk-SK" dirty="0">
                <a:solidFill>
                  <a:srgbClr val="FF0000"/>
                </a:solidFill>
              </a:rPr>
              <a:t>iba“ logo programu</a:t>
            </a:r>
            <a:r>
              <a:rPr lang="sk-SK" dirty="0"/>
              <a:t> </a:t>
            </a:r>
          </a:p>
          <a:p>
            <a:pPr marL="0" indent="0">
              <a:buNone/>
            </a:pPr>
            <a:r>
              <a:rPr lang="sk-SK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Nálepky: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k-SK" dirty="0"/>
              <a:t>Zariadenie obstarané v rámci projektu musí niesť </a:t>
            </a:r>
            <a:r>
              <a:rPr lang="sk-SK" u="sng" dirty="0"/>
              <a:t>viditeľnú nálepku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k-SK" dirty="0"/>
              <a:t>Veľkosť nálepiek: 90 mm x 50 mm (menšie predmety) a 100 mm x 100 mm (väčšie predmety)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sk-SK" u="sng" dirty="0"/>
              <a:t>Prvky na nálepkách: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k-SK" dirty="0"/>
              <a:t>logo Programu spolupráce </a:t>
            </a:r>
            <a:r>
              <a:rPr lang="sk-SK" dirty="0" err="1"/>
              <a:t>Interreg</a:t>
            </a:r>
            <a:r>
              <a:rPr lang="sk-SK" dirty="0"/>
              <a:t> V-A Slovenská republika – Maďarsko;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k-SK" dirty="0"/>
              <a:t>Registračné číslo projektu </a:t>
            </a:r>
          </a:p>
          <a:p>
            <a:pPr>
              <a:buFont typeface="Wingdings" panose="05000000000000000000" pitchFamily="2" charset="2"/>
              <a:buChar char="q"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605518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6AC9003-6DCD-4F78-A830-68AC30F64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672046"/>
            <a:ext cx="8596668" cy="957943"/>
          </a:xfrm>
        </p:spPr>
        <p:txBody>
          <a:bodyPr/>
          <a:lstStyle/>
          <a:p>
            <a:pPr algn="ctr"/>
            <a:r>
              <a:rPr lang="sk-SK" dirty="0"/>
              <a:t>ĎAKUJEM</a:t>
            </a:r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52D13682-760B-451B-BAED-548251F4C6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6989" y="2631812"/>
            <a:ext cx="2554142" cy="2554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614692"/>
      </p:ext>
    </p:extLst>
  </p:cSld>
  <p:clrMapOvr>
    <a:masterClrMapping/>
  </p:clrMapOvr>
</p:sld>
</file>

<file path=ppt/theme/theme1.xml><?xml version="1.0" encoding="utf-8"?>
<a:theme xmlns:a="http://schemas.openxmlformats.org/drawingml/2006/main" name="1_Fazeta">
  <a:themeElements>
    <a:clrScheme name="Zelená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Override1.xml><?xml version="1.0" encoding="utf-8"?>
<a:themeOverride xmlns:a="http://schemas.openxmlformats.org/drawingml/2006/main">
  <a:clrScheme name="Zelená">
    <a:dk1>
      <a:sysClr val="windowText" lastClr="000000"/>
    </a:dk1>
    <a:lt1>
      <a:sysClr val="window" lastClr="FFFFFF"/>
    </a:lt1>
    <a:dk2>
      <a:srgbClr val="455F51"/>
    </a:dk2>
    <a:lt2>
      <a:srgbClr val="E3DED1"/>
    </a:lt2>
    <a:accent1>
      <a:srgbClr val="549E39"/>
    </a:accent1>
    <a:accent2>
      <a:srgbClr val="8AB833"/>
    </a:accent2>
    <a:accent3>
      <a:srgbClr val="C0CF3A"/>
    </a:accent3>
    <a:accent4>
      <a:srgbClr val="029676"/>
    </a:accent4>
    <a:accent5>
      <a:srgbClr val="4AB5C4"/>
    </a:accent5>
    <a:accent6>
      <a:srgbClr val="0989B1"/>
    </a:accent6>
    <a:hlink>
      <a:srgbClr val="6B9F25"/>
    </a:hlink>
    <a:folHlink>
      <a:srgbClr val="BA6906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965</TotalTime>
  <Words>284</Words>
  <Application>Microsoft Office PowerPoint</Application>
  <PresentationFormat>Širokouhlá</PresentationFormat>
  <Paragraphs>129</Paragraphs>
  <Slides>11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11</vt:i4>
      </vt:variant>
    </vt:vector>
  </HeadingPairs>
  <TitlesOfParts>
    <vt:vector size="16" baseType="lpstr">
      <vt:lpstr>Arial</vt:lpstr>
      <vt:lpstr>Trebuchet MS</vt:lpstr>
      <vt:lpstr>Wingdings</vt:lpstr>
      <vt:lpstr>Wingdings 3</vt:lpstr>
      <vt:lpstr>1_Fazeta</vt:lpstr>
      <vt:lpstr>Príručka viditeľnosti malých projektov vo východnom pohraničnom regióne</vt:lpstr>
      <vt:lpstr>Všeobecné požiadavky</vt:lpstr>
      <vt:lpstr>Prvky viditeľnosti</vt:lpstr>
      <vt:lpstr>Minimálne požiadavky na všetky projekty</vt:lpstr>
      <vt:lpstr>Prezentácia programu PowerPoint</vt:lpstr>
      <vt:lpstr>c) Webová stránka a banner</vt:lpstr>
      <vt:lpstr>Prezentácia programu PowerPoint</vt:lpstr>
      <vt:lpstr>d) Verejné projektové podujatie</vt:lpstr>
      <vt:lpstr>Špecifické požiadavky</vt:lpstr>
      <vt:lpstr>Špecifické požiadavky</vt:lpstr>
      <vt:lpstr>ĎAKUJEM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Príručka viditeľnosti malých projektov vo východnom pohraničnom regióne</dc:title>
  <dc:creator>Andrea Beresova</dc:creator>
  <cp:lastModifiedBy>Andrea Beresova</cp:lastModifiedBy>
  <cp:revision>27</cp:revision>
  <dcterms:created xsi:type="dcterms:W3CDTF">2019-03-27T08:54:33Z</dcterms:created>
  <dcterms:modified xsi:type="dcterms:W3CDTF">2019-04-01T06:59:14Z</dcterms:modified>
</cp:coreProperties>
</file>