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85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0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06BE09DA-CE12-468D-BD1E-29B3DE6F36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33C0F165-2080-4A4C-ACDF-B29ADE7202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FFEAB-B90D-49E1-96EF-3A81F15F19FE}" type="datetimeFigureOut">
              <a:rPr lang="sk-SK" smtClean="0"/>
              <a:t>4.4.2019</a:t>
            </a:fld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13874EF-BD64-4BE9-808D-46830D7DB5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B572991-750E-48FA-9759-F2644AC934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C2E59-6DF0-4FDC-81D9-B2EBFD76525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663876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E7AB6-0EA5-450A-B54F-298B2AE424CB}" type="datetimeFigureOut">
              <a:rPr lang="sk-SK" smtClean="0"/>
              <a:t>4.4.2019</a:t>
            </a:fld>
            <a:endParaRPr lang="sk-SK" dirty="0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A1165-3F01-48B1-8220-AAE11D6E943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3393771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7799-6EF0-472B-B54F-7632D7732EDC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9386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FE247-9AE6-4AE0-830C-E80B666732E6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78285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7773-9FD2-495F-9681-303C1DE249B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60119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C1D-9CB4-4257-8C99-ED930ADA0E53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3214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95B12-AA8C-4591-86B3-0F3AE83B56F4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61539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AB4F-5F14-446F-93A6-058730217912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57464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B7509-40E2-4EED-8B94-D95B3026FBF9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39751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4B6D-D7E4-40EF-9DEE-521B666C92B1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7318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dirty="0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2324-2673-434B-BA95-FC73DA9B533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49911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4242-6BAE-4FA7-8466-0112193D573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10118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2422-40C7-4395-A41C-B93A3D4CF757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961516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4D75D-109B-4B71-B77D-591918DA7F9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48770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9A9AF-EFE7-4CB2-9C06-5402901E47E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3734731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6D58-47AD-4CE9-A11F-C326575087E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36023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AB94-66D5-4E4C-9850-142ECAB380E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290440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2F3E-A1F6-47E6-88A7-AD5038663955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33131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C492D-9065-400D-BC3D-A0EE03F4987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ransition spd="slow">
    <p:wipe/>
  </p:transition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6F9945-445E-4292-A2FB-F893224E8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501" y="497044"/>
            <a:ext cx="9037895" cy="183190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sk-SK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Seminár pre prijímateľov malých projektov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5DADBEA-75FE-4FDB-95BE-6ECA7EE2C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1648" y="3876584"/>
            <a:ext cx="8576500" cy="1096899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sk-SK" sz="2800" b="1" dirty="0">
                <a:solidFill>
                  <a:srgbClr val="0070C0"/>
                </a:solidFill>
              </a:rPr>
              <a:t>Fond malých projektov</a:t>
            </a:r>
          </a:p>
          <a:p>
            <a:pPr algn="ctr"/>
            <a:r>
              <a:rPr lang="sk-SK" sz="2800" b="1" dirty="0">
                <a:solidFill>
                  <a:srgbClr val="0070C0"/>
                </a:solidFill>
              </a:rPr>
              <a:t>Interreg V-A Slovenská republika – Maďarsko 2014 - 2020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F226138F-3DA1-4D7B-9DB4-E02454536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402" y="4911801"/>
            <a:ext cx="1096899" cy="1096899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E9A5088B-05E3-46C4-BF2C-2CFE57349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228" y="4973483"/>
            <a:ext cx="3440113" cy="848749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3E53EF72-3E26-4ADC-B418-0F2E2E57AC4F}"/>
              </a:ext>
            </a:extLst>
          </p:cNvPr>
          <p:cNvSpPr txBox="1"/>
          <p:nvPr/>
        </p:nvSpPr>
        <p:spPr>
          <a:xfrm>
            <a:off x="1031648" y="6060502"/>
            <a:ext cx="287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0070C0"/>
                </a:solidFill>
              </a:rPr>
              <a:t>Budujeme partnerstvá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B3C3C075-1E28-42AB-8596-80B427796D72}"/>
              </a:ext>
            </a:extLst>
          </p:cNvPr>
          <p:cNvSpPr txBox="1"/>
          <p:nvPr/>
        </p:nvSpPr>
        <p:spPr>
          <a:xfrm>
            <a:off x="5954705" y="6060502"/>
            <a:ext cx="3372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Košice,4.apríl 2019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52A028F5-3BE5-4390-A869-2F1F39C32706}"/>
              </a:ext>
            </a:extLst>
          </p:cNvPr>
          <p:cNvSpPr txBox="1"/>
          <p:nvPr/>
        </p:nvSpPr>
        <p:spPr>
          <a:xfrm>
            <a:off x="578840" y="2904421"/>
            <a:ext cx="963056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sk-SK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Príručka pre prijímateľov malých projektov</a:t>
            </a:r>
          </a:p>
        </p:txBody>
      </p:sp>
    </p:spTree>
    <p:extLst>
      <p:ext uri="{BB962C8B-B14F-4D97-AF65-F5344CB8AC3E}">
        <p14:creationId xmlns:p14="http://schemas.microsoft.com/office/powerpoint/2010/main" val="135990657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48588D6-72BB-4E06-97A8-E45C46FAD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3" y="6041362"/>
            <a:ext cx="8596667" cy="426550"/>
          </a:xfrm>
        </p:spPr>
        <p:txBody>
          <a:bodyPr/>
          <a:lstStyle/>
          <a:p>
            <a:r>
              <a:rPr lang="sk-SK" dirty="0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E093825E-7D28-477E-A198-3ABAA9D80DED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8081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Príručka pre prijímateľov malých projektov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D2A31EB7-E097-47A7-B8BA-667BAD5FB493}"/>
              </a:ext>
            </a:extLst>
          </p:cNvPr>
          <p:cNvSpPr txBox="1"/>
          <p:nvPr/>
        </p:nvSpPr>
        <p:spPr>
          <a:xfrm>
            <a:off x="677333" y="1694576"/>
            <a:ext cx="85966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Implementácia projektu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Zabezpečenie udržateľnosti výsledkov projektu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Zabezpečenie kontrolovateľnosti ( Audit trail)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Verejnosť, komunikácia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Prílohy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9076350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EB2101-B00F-494C-BE7C-DD281CE29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66" y="1602298"/>
            <a:ext cx="7552264" cy="437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Zmena Zmluvy o poskytnutí FP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zmena v zložení projektového partnerstva (s výnimkou práv. nástupníctva),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obsahové zmeny projektu ( </a:t>
            </a:r>
            <a:r>
              <a:rPr lang="sk-SK" sz="2000" dirty="0">
                <a:sym typeface="Symbol" panose="05050102010706020507" pitchFamily="18" charset="2"/>
              </a:rPr>
              <a:t> </a:t>
            </a:r>
            <a:r>
              <a:rPr lang="sk-SK" sz="2000" dirty="0"/>
              <a:t>20% odchýlka od kvantifikovaných ukazovateľov výstupu 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zmeny v projektových aktivitách,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finančné preskupenie medzi nákladovými </a:t>
            </a:r>
            <a:r>
              <a:rPr lang="sk-SK" sz="2000"/>
              <a:t>kategóriami           (</a:t>
            </a:r>
            <a:r>
              <a:rPr lang="sk-SK" sz="2000" b="1">
                <a:sym typeface="Symbol" panose="05050102010706020507" pitchFamily="18" charset="2"/>
              </a:rPr>
              <a:t>prevýši </a:t>
            </a:r>
            <a:r>
              <a:rPr lang="sk-SK" sz="2000" b="1" dirty="0">
                <a:sym typeface="Symbol" panose="05050102010706020507" pitchFamily="18" charset="2"/>
              </a:rPr>
              <a:t>20% príslušnej kategórie </a:t>
            </a:r>
            <a:r>
              <a:rPr lang="sk-SK" sz="2000" dirty="0">
                <a:sym typeface="Symbol" panose="05050102010706020507" pitchFamily="18" charset="2"/>
              </a:rPr>
              <a:t>výdavkov alebo 5.000,-EUR </a:t>
            </a:r>
            <a:r>
              <a:rPr lang="sk-SK" sz="2000" b="1" dirty="0">
                <a:sym typeface="Symbol" panose="05050102010706020507" pitchFamily="18" charset="2"/>
              </a:rPr>
              <a:t>v rámci rozpočtu</a:t>
            </a:r>
            <a:r>
              <a:rPr lang="sk-SK" sz="2000" dirty="0">
                <a:sym typeface="Symbol" panose="05050102010706020507" pitchFamily="18" charset="2"/>
              </a:rPr>
              <a:t>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predĺženie trvania projektu,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zmena bankového účtu VP MP. </a:t>
            </a:r>
            <a:endParaRPr lang="sk-SK" sz="2000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18CBBC39-5BF3-4BF7-BE18-AE8741357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9257C23-7BA2-4A27-8882-2E672BA78B0E}"/>
              </a:ext>
            </a:extLst>
          </p:cNvPr>
          <p:cNvSpPr txBox="1">
            <a:spLocks/>
          </p:cNvSpPr>
          <p:nvPr/>
        </p:nvSpPr>
        <p:spPr>
          <a:xfrm>
            <a:off x="425664" y="451513"/>
            <a:ext cx="8596668" cy="8081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Implementácia projektu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FC4F7049-253E-4533-86FF-5DECBE0EC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930" y="2771302"/>
            <a:ext cx="1207633" cy="143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2030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5F62A1B-F875-46F0-BB4C-C8990E9AB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E35C79E0-AE98-4442-8EA1-2E064DE2E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498" y="327171"/>
            <a:ext cx="8668001" cy="55702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600" b="1" u="sng" dirty="0">
                <a:solidFill>
                  <a:schemeClr val="accent2">
                    <a:lumMod val="50000"/>
                  </a:schemeClr>
                </a:solidFill>
              </a:rPr>
              <a:t>Odstúpenie od Zmluvy o poskytnutí FP zo strany EZÚS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uvedenie nepravdivých alebo neúplných vyhlásení zo strany VP MP,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odstúpenie cezhraničného partnera a jeho nenahradenie novým partnerom,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neplatnosť Partnerskej dohody,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insolventnosť alebo konkurzné konanie VP MP,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skresľovanie poskytnutých informácií VP MP voči NO,RO,EZÚS,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v prípade zistenia nezrovnalostí,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nesplnenie podmienky alebo záväzku zo strany VP MP,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čiastočné alebo úplne nesprávne použitie FP z EFRR ako bolo schválené,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nie je možné overiť Záverečnú správu (ZS MP) a oprávnenosť financovania malého projektu. 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1600" dirty="0"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sz="1600" dirty="0"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sz="1600" dirty="0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5E1B69D2-08D0-4737-936D-2B01429CC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0163" y="2733101"/>
            <a:ext cx="1213369" cy="123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0956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A0CC449-6103-41FF-A9EB-99C236B40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886" y="340178"/>
            <a:ext cx="7576015" cy="5701184"/>
          </a:xfrm>
        </p:spPr>
        <p:txBody>
          <a:bodyPr/>
          <a:lstStyle/>
          <a:p>
            <a:pPr marL="0" indent="0">
              <a:buNone/>
            </a:pPr>
            <a:r>
              <a:rPr lang="sk-SK" sz="2600" b="1" u="sng" dirty="0">
                <a:solidFill>
                  <a:schemeClr val="accent2">
                    <a:lumMod val="50000"/>
                  </a:schemeClr>
                </a:solidFill>
              </a:rPr>
              <a:t>Možnosti zmeny projektu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žiadosť o zmenu administratívnych údajov projektu (adresa, kontaktné údaje, oficiálni zástupcovia, zmena kontaktných osôb, zmena čísla bank. účtu prijímateľa),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zmeny projektových aktivít (špecifikácie/popisu),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zmeny časového harmonogramu (neovplyvnia celkovú dobu trvania projektu),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zmeny rozpočtových položiek za predpokladu, že neovplyvnia základný cieľ MP schválený MV FMP,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finančné preskupenie v rámci nákladových kategórií alebo medzi nákladovými kat. </a:t>
            </a:r>
            <a:r>
              <a:rPr lang="sk-SK" sz="2000" dirty="0">
                <a:sym typeface="Symbol" panose="05050102010706020507" pitchFamily="18" charset="2"/>
              </a:rPr>
              <a:t> 20% prísl. kategórie výdavkov alebo  5.000,- EUR v rámci rozpočtu VP MP alebo P MP,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2000" dirty="0"/>
          </a:p>
          <a:p>
            <a:pPr>
              <a:buFont typeface="Wingdings" panose="05000000000000000000" pitchFamily="2" charset="2"/>
              <a:buChar char="Ø"/>
            </a:pPr>
            <a:endParaRPr lang="sk-SK" sz="2000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7B5B2B2-1245-47AA-97A4-FF5B867A8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D41F7E24-B8C8-4FE4-ABE1-354373D2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829" y="1908462"/>
            <a:ext cx="1505112" cy="153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30130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48342AB-EFC8-41C0-B249-4C223B743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666" y="451513"/>
            <a:ext cx="8596668" cy="39527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/>
              <a:t>Formulár </a:t>
            </a:r>
            <a:r>
              <a:rPr lang="sk-SK" sz="2400" b="1" dirty="0">
                <a:solidFill>
                  <a:schemeClr val="accent2">
                    <a:lumMod val="50000"/>
                  </a:schemeClr>
                </a:solidFill>
              </a:rPr>
              <a:t>Žiadosť o zmenu malého projektu predložiť písomne (Príloha č.5)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→ predložiť písomne EZÚS-u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2400" b="1" u="sng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2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Žiadosť o zmenu Zmluvy a/alebo zmeny týkajúce sa rozpočtu VP MP alebo P MP 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raz za 4 mesiace počas implementácie MP,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najmenej 45 kalendárnych dní pred ukončením projektu. 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sz="2400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DCBA9E0D-F200-4968-8B49-E262754C4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65AB9808-018C-4BBA-88E3-8F5BCA6A4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5" y="309816"/>
            <a:ext cx="1689401" cy="900113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86060984-9E5C-4769-845B-570BEC4C0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5" y="2173029"/>
            <a:ext cx="1689401" cy="90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7647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6C4F563-9D33-4385-BF2F-B0948CD09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88" y="247899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sk-SK" sz="26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Podávanie správ</a:t>
            </a:r>
          </a:p>
          <a:p>
            <a:pPr marL="0" indent="0">
              <a:buNone/>
            </a:pPr>
            <a:r>
              <a:rPr lang="sk-SK" sz="2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31AC7FC-FE7E-42F8-9276-CDAA2DB73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6663" y="6039276"/>
            <a:ext cx="6297612" cy="365125"/>
          </a:xfrm>
        </p:spPr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F29B0C24-4D3F-407B-9024-32E73D281467}"/>
              </a:ext>
            </a:extLst>
          </p:cNvPr>
          <p:cNvSpPr txBox="1"/>
          <p:nvPr/>
        </p:nvSpPr>
        <p:spPr>
          <a:xfrm>
            <a:off x="1101212" y="818724"/>
            <a:ext cx="8288593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Úroveň prijímateľa</a:t>
            </a:r>
          </a:p>
        </p:txBody>
      </p:sp>
      <p:sp>
        <p:nvSpPr>
          <p:cNvPr id="12" name="Šípka: nadol 11">
            <a:extLst>
              <a:ext uri="{FF2B5EF4-FFF2-40B4-BE49-F238E27FC236}">
                <a16:creationId xmlns:a16="http://schemas.microsoft.com/office/drawing/2014/main" id="{9C60B7C4-57DD-4CAF-A10E-7852F938F0F3}"/>
              </a:ext>
            </a:extLst>
          </p:cNvPr>
          <p:cNvSpPr/>
          <p:nvPr/>
        </p:nvSpPr>
        <p:spPr>
          <a:xfrm>
            <a:off x="4891547" y="1492324"/>
            <a:ext cx="462116" cy="759682"/>
          </a:xfrm>
          <a:prstGeom prst="downArrow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6183326D-4AA0-436D-B2C1-70DC293B390B}"/>
              </a:ext>
            </a:extLst>
          </p:cNvPr>
          <p:cNvSpPr txBox="1"/>
          <p:nvPr/>
        </p:nvSpPr>
        <p:spPr>
          <a:xfrm>
            <a:off x="1038270" y="2298601"/>
            <a:ext cx="4021393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Finančná správa na úrovni prijímateľa MP</a:t>
            </a:r>
            <a:r>
              <a:rPr lang="sk-SK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sk-SK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sk-SK" sz="28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všetci prijímatelia  SK </a:t>
            </a:r>
            <a:r>
              <a:rPr lang="sk-SK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(Príloha č.1B) 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18AB9C15-7770-46E8-A49C-9010D5F20164}"/>
              </a:ext>
            </a:extLst>
          </p:cNvPr>
          <p:cNvSpPr txBox="1"/>
          <p:nvPr/>
        </p:nvSpPr>
        <p:spPr>
          <a:xfrm>
            <a:off x="5214037" y="2279275"/>
            <a:ext cx="4021393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Finančná správa na úrovni prijímateľa MP </a:t>
            </a:r>
          </a:p>
          <a:p>
            <a:pPr algn="ctr"/>
            <a:r>
              <a:rPr lang="sk-SK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sk-SK" sz="28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všetci prijímatelia  HU </a:t>
            </a:r>
            <a:r>
              <a:rPr lang="sk-SK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(Príloha č.3) </a:t>
            </a:r>
          </a:p>
        </p:txBody>
      </p:sp>
      <p:sp>
        <p:nvSpPr>
          <p:cNvPr id="15" name="Šípka: nadol 14">
            <a:extLst>
              <a:ext uri="{FF2B5EF4-FFF2-40B4-BE49-F238E27FC236}">
                <a16:creationId xmlns:a16="http://schemas.microsoft.com/office/drawing/2014/main" id="{71C990D2-4921-4014-970D-EEE406F9C065}"/>
              </a:ext>
            </a:extLst>
          </p:cNvPr>
          <p:cNvSpPr/>
          <p:nvPr/>
        </p:nvSpPr>
        <p:spPr>
          <a:xfrm>
            <a:off x="3046023" y="4114483"/>
            <a:ext cx="414932" cy="457517"/>
          </a:xfrm>
          <a:prstGeom prst="downArrow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Šípka: nadol 15">
            <a:extLst>
              <a:ext uri="{FF2B5EF4-FFF2-40B4-BE49-F238E27FC236}">
                <a16:creationId xmlns:a16="http://schemas.microsoft.com/office/drawing/2014/main" id="{B07C1E3A-E336-4A04-AB4D-DD12B2150399}"/>
              </a:ext>
            </a:extLst>
          </p:cNvPr>
          <p:cNvSpPr/>
          <p:nvPr/>
        </p:nvSpPr>
        <p:spPr>
          <a:xfrm>
            <a:off x="7224733" y="4108962"/>
            <a:ext cx="414932" cy="457517"/>
          </a:xfrm>
          <a:prstGeom prst="downArrow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C9555C65-D5A9-4588-9D47-68EB3D5740AF}"/>
              </a:ext>
            </a:extLst>
          </p:cNvPr>
          <p:cNvSpPr txBox="1"/>
          <p:nvPr/>
        </p:nvSpPr>
        <p:spPr>
          <a:xfrm>
            <a:off x="984677" y="4572000"/>
            <a:ext cx="4074986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000" b="1" u="sng" dirty="0"/>
              <a:t>Kontrolný orgán (KO)</a:t>
            </a:r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Košický samosprávny kraj</a:t>
            </a:r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Nám. Maratónu mieru 1</a:t>
            </a:r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042 66 Košice 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5E9A0DD0-51D6-493F-BD9D-E409667BF999}"/>
              </a:ext>
            </a:extLst>
          </p:cNvPr>
          <p:cNvSpPr txBox="1"/>
          <p:nvPr/>
        </p:nvSpPr>
        <p:spPr>
          <a:xfrm>
            <a:off x="5214037" y="4580285"/>
            <a:ext cx="4893524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000" b="1" u="sng" dirty="0"/>
              <a:t>Kontrolný orgán (KO)</a:t>
            </a:r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Széchenyi Programiroda Nonprofit Kft.</a:t>
            </a:r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1053 Budapest</a:t>
            </a:r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Szép u. 2.,IV.emelet </a:t>
            </a:r>
          </a:p>
        </p:txBody>
      </p:sp>
    </p:spTree>
    <p:extLst>
      <p:ext uri="{BB962C8B-B14F-4D97-AF65-F5344CB8AC3E}">
        <p14:creationId xmlns:p14="http://schemas.microsoft.com/office/powerpoint/2010/main" val="19976983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946A27A-939A-4DE6-AD52-8C8B68D71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61286"/>
            <a:ext cx="7906227" cy="528243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k-SK" sz="2600" b="1" u="sng" dirty="0">
                <a:solidFill>
                  <a:schemeClr val="accent2">
                    <a:lumMod val="50000"/>
                  </a:schemeClr>
                </a:solidFill>
              </a:rPr>
              <a:t>Finančná správa na úrovni malého projektu (MP)+ dokumentácia k </a:t>
            </a:r>
            <a:r>
              <a:rPr lang="sk-SK" sz="2600" b="1" u="sng" dirty="0" err="1">
                <a:solidFill>
                  <a:schemeClr val="accent2">
                    <a:lumMod val="50000"/>
                  </a:schemeClr>
                </a:solidFill>
              </a:rPr>
              <a:t>VO+účtovné</a:t>
            </a:r>
            <a:r>
              <a:rPr lang="sk-SK" sz="2600" b="1" u="sng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sk-SK" sz="2600" b="1" u="sng" dirty="0" err="1">
                <a:solidFill>
                  <a:schemeClr val="accent2">
                    <a:lumMod val="50000"/>
                  </a:schemeClr>
                </a:solidFill>
              </a:rPr>
              <a:t>doklady+výstupné</a:t>
            </a:r>
            <a:r>
              <a:rPr lang="sk-SK" sz="2600" b="1" u="sng" dirty="0">
                <a:solidFill>
                  <a:schemeClr val="accent2">
                    <a:lumMod val="50000"/>
                  </a:schemeClr>
                </a:solidFill>
              </a:rPr>
              <a:t> zostavy z analytickej evidencie projektu</a:t>
            </a:r>
          </a:p>
          <a:p>
            <a:pPr marL="0" indent="0">
              <a:buNone/>
            </a:pPr>
            <a:endParaRPr lang="sk-SK" sz="2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dirty="0">
                <a:solidFill>
                  <a:schemeClr val="tx1"/>
                </a:solidFill>
              </a:rPr>
              <a:t>podáva </a:t>
            </a:r>
            <a:r>
              <a:rPr lang="sk-SK" sz="2600" u="sng" dirty="0">
                <a:solidFill>
                  <a:srgbClr val="C00000"/>
                </a:solidFill>
              </a:rPr>
              <a:t>každý</a:t>
            </a:r>
            <a:r>
              <a:rPr lang="sk-SK" sz="2600" dirty="0">
                <a:solidFill>
                  <a:schemeClr val="tx1"/>
                </a:solidFill>
              </a:rPr>
              <a:t> prijímateľ MP </a:t>
            </a:r>
            <a:r>
              <a:rPr lang="sk-SK" sz="2600" u="sng" dirty="0">
                <a:solidFill>
                  <a:srgbClr val="C00000"/>
                </a:solidFill>
              </a:rPr>
              <a:t>po ukončení 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dirty="0">
                <a:solidFill>
                  <a:schemeClr val="tx1"/>
                </a:solidFill>
              </a:rPr>
              <a:t>MP,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u="sng" dirty="0">
                <a:solidFill>
                  <a:srgbClr val="C00000"/>
                </a:solidFill>
              </a:rPr>
              <a:t>písomne bez príloh </a:t>
            </a:r>
            <a:r>
              <a:rPr lang="sk-SK" sz="2600" dirty="0">
                <a:solidFill>
                  <a:schemeClr val="tx1"/>
                </a:solidFill>
              </a:rPr>
              <a:t>a </a:t>
            </a:r>
            <a:r>
              <a:rPr lang="sk-SK" sz="2600" u="sng" dirty="0">
                <a:solidFill>
                  <a:srgbClr val="C00000"/>
                </a:solidFill>
              </a:rPr>
              <a:t>elektronicky</a:t>
            </a:r>
            <a:r>
              <a:rPr lang="sk-SK" sz="2600" dirty="0">
                <a:solidFill>
                  <a:schemeClr val="tx1"/>
                </a:solidFill>
              </a:rPr>
              <a:t> (CD/DVD/USB) </a:t>
            </a:r>
            <a:r>
              <a:rPr lang="sk-SK" sz="2600" u="sng" dirty="0">
                <a:solidFill>
                  <a:srgbClr val="C00000"/>
                </a:solidFill>
              </a:rPr>
              <a:t>s podpornou dokumentáciou</a:t>
            </a:r>
            <a:r>
              <a:rPr lang="sk-SK" sz="2600" dirty="0">
                <a:solidFill>
                  <a:schemeClr val="tx1"/>
                </a:solidFill>
              </a:rPr>
              <a:t>,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dirty="0">
                <a:solidFill>
                  <a:schemeClr val="tx1"/>
                </a:solidFill>
              </a:rPr>
              <a:t>prijímateľ predloží správu do </a:t>
            </a:r>
            <a:r>
              <a:rPr lang="sk-SK" sz="2600" u="sng" dirty="0">
                <a:solidFill>
                  <a:srgbClr val="C00000"/>
                </a:solidFill>
              </a:rPr>
              <a:t>15 kalendárnych dní !!!! </a:t>
            </a:r>
            <a:r>
              <a:rPr lang="sk-SK" sz="2600" dirty="0">
                <a:solidFill>
                  <a:schemeClr val="tx1"/>
                </a:solidFill>
              </a:rPr>
              <a:t>od dátumu ukončenia realizácie projektu,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u="sng" dirty="0">
                <a:solidFill>
                  <a:srgbClr val="C00000"/>
                </a:solidFill>
              </a:rPr>
              <a:t>v úradnom jazyku príslušného štátu v €,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dirty="0">
                <a:solidFill>
                  <a:schemeClr val="tx1"/>
                </a:solidFill>
              </a:rPr>
              <a:t>výdavky predložené na overenie musia byť uhradené do </a:t>
            </a:r>
            <a:r>
              <a:rPr lang="sk-SK" sz="2600" u="sng" dirty="0">
                <a:solidFill>
                  <a:srgbClr val="C00000"/>
                </a:solidFill>
              </a:rPr>
              <a:t>30 kalendárnych dní </a:t>
            </a:r>
            <a:r>
              <a:rPr lang="sk-SK" sz="2600" dirty="0">
                <a:solidFill>
                  <a:schemeClr val="tx1"/>
                </a:solidFill>
              </a:rPr>
              <a:t>od dátumu ukončenia realizácie MP,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dirty="0">
                <a:solidFill>
                  <a:schemeClr val="tx1"/>
                </a:solidFill>
              </a:rPr>
              <a:t>prijímatelia majú možnosť </a:t>
            </a:r>
            <a:r>
              <a:rPr lang="sk-SK" sz="2600" u="sng" dirty="0">
                <a:solidFill>
                  <a:srgbClr val="C00000"/>
                </a:solidFill>
              </a:rPr>
              <a:t>2 doplnení </a:t>
            </a:r>
            <a:r>
              <a:rPr lang="sk-SK" sz="2600" dirty="0">
                <a:solidFill>
                  <a:schemeClr val="tx1"/>
                </a:solidFill>
              </a:rPr>
              <a:t>v lehote </a:t>
            </a:r>
            <a:r>
              <a:rPr lang="sk-SK" sz="2600" u="sng" dirty="0">
                <a:solidFill>
                  <a:srgbClr val="C00000"/>
                </a:solidFill>
              </a:rPr>
              <a:t>spolu 15 kalendárnych dní</a:t>
            </a:r>
            <a:r>
              <a:rPr lang="sk-SK" sz="2600" dirty="0">
                <a:solidFill>
                  <a:schemeClr val="tx1"/>
                </a:solidFill>
              </a:rPr>
              <a:t>.   </a:t>
            </a:r>
          </a:p>
          <a:p>
            <a:pPr marL="0" indent="0">
              <a:buNone/>
            </a:pPr>
            <a:endParaRPr lang="sk-SK" sz="2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2EABD1F-6A4E-435F-8F39-BC62AC027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7669C430-1BAC-4ABE-9D9B-B664A84F4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257" y="1697701"/>
            <a:ext cx="959684" cy="97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7861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5A429DD-6106-41BF-BC98-A8AD3BFE0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92980CB3-09F5-472A-B1AD-2A26183A9F7C}"/>
              </a:ext>
            </a:extLst>
          </p:cNvPr>
          <p:cNvSpPr txBox="1"/>
          <p:nvPr/>
        </p:nvSpPr>
        <p:spPr>
          <a:xfrm>
            <a:off x="422787" y="271889"/>
            <a:ext cx="10333704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Kontrolný orgán (KSK) </a:t>
            </a:r>
          </a:p>
          <a:p>
            <a:pPr algn="ctr"/>
            <a:r>
              <a:rPr lang="sk-SK" sz="36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30 kalendárnych dní</a:t>
            </a:r>
          </a:p>
        </p:txBody>
      </p:sp>
      <p:sp>
        <p:nvSpPr>
          <p:cNvPr id="6" name="Šípka: nadol 5">
            <a:extLst>
              <a:ext uri="{FF2B5EF4-FFF2-40B4-BE49-F238E27FC236}">
                <a16:creationId xmlns:a16="http://schemas.microsoft.com/office/drawing/2014/main" id="{968A150F-CB23-418A-95FF-AEAFDDDF2A62}"/>
              </a:ext>
            </a:extLst>
          </p:cNvPr>
          <p:cNvSpPr/>
          <p:nvPr/>
        </p:nvSpPr>
        <p:spPr>
          <a:xfrm>
            <a:off x="5437239" y="1507025"/>
            <a:ext cx="462116" cy="528761"/>
          </a:xfrm>
          <a:prstGeom prst="downArrow">
            <a:avLst/>
          </a:prstGeom>
          <a:solidFill>
            <a:srgbClr val="0070C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F50BD086-4556-4B02-9EE3-3E14EBE6E083}"/>
              </a:ext>
            </a:extLst>
          </p:cNvPr>
          <p:cNvSpPr txBox="1"/>
          <p:nvPr/>
        </p:nvSpPr>
        <p:spPr>
          <a:xfrm>
            <a:off x="422787" y="2070593"/>
            <a:ext cx="10510684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vykonáva 100% kontrolu výdavkov SK prijímateľov na základe </a:t>
            </a:r>
          </a:p>
          <a:p>
            <a:pPr algn="ctr"/>
            <a:r>
              <a:rPr lang="sk-SK" sz="2400" b="1" dirty="0">
                <a:solidFill>
                  <a:schemeClr val="accent2">
                    <a:lumMod val="50000"/>
                  </a:schemeClr>
                </a:solidFill>
              </a:rPr>
              <a:t>Pravidiel oprávnenosti výdavkov (Príloha č. 6B)</a:t>
            </a:r>
            <a:r>
              <a:rPr lang="sk-SK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               Administratívna finančná kontrola</a:t>
            </a:r>
            <a:endParaRPr lang="sk-SK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55AA1532-B2D1-4A83-966D-C6781968803E}"/>
              </a:ext>
            </a:extLst>
          </p:cNvPr>
          <p:cNvSpPr txBox="1"/>
          <p:nvPr/>
        </p:nvSpPr>
        <p:spPr>
          <a:xfrm>
            <a:off x="422787" y="3460244"/>
            <a:ext cx="1051068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overuje</a:t>
            </a:r>
            <a:r>
              <a:rPr lang="sk-SK" sz="2400" b="1" dirty="0">
                <a:solidFill>
                  <a:srgbClr val="FF0000"/>
                </a:solidFill>
              </a:rPr>
              <a:t> </a:t>
            </a:r>
            <a:r>
              <a:rPr lang="sk-SK" sz="2400" b="1" dirty="0">
                <a:solidFill>
                  <a:schemeClr val="accent2">
                    <a:lumMod val="50000"/>
                  </a:schemeClr>
                </a:solidFill>
              </a:rPr>
              <a:t>Finančnú správu na úrovni prijímateľa MP</a:t>
            </a:r>
            <a:endParaRPr lang="sk-SK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625F51ED-C54B-4AE2-90AB-F6E21B5A9C53}"/>
              </a:ext>
            </a:extLst>
          </p:cNvPr>
          <p:cNvSpPr txBox="1"/>
          <p:nvPr/>
        </p:nvSpPr>
        <p:spPr>
          <a:xfrm>
            <a:off x="422787" y="4056202"/>
            <a:ext cx="1051068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vystavuje </a:t>
            </a:r>
            <a:r>
              <a:rPr lang="sk-SK" sz="2400" b="1" dirty="0">
                <a:solidFill>
                  <a:schemeClr val="accent2">
                    <a:lumMod val="50000"/>
                  </a:schemeClr>
                </a:solidFill>
              </a:rPr>
              <a:t>Vyhlásenie o oprávnenosti výdavkov (Príloha č.8)</a:t>
            </a:r>
            <a:endParaRPr lang="sk-SK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Šípka: nadol 12">
            <a:extLst>
              <a:ext uri="{FF2B5EF4-FFF2-40B4-BE49-F238E27FC236}">
                <a16:creationId xmlns:a16="http://schemas.microsoft.com/office/drawing/2014/main" id="{D1E621B4-08C8-41C4-AAE6-9034F931DB03}"/>
              </a:ext>
            </a:extLst>
          </p:cNvPr>
          <p:cNvSpPr/>
          <p:nvPr/>
        </p:nvSpPr>
        <p:spPr>
          <a:xfrm>
            <a:off x="5437239" y="4581464"/>
            <a:ext cx="401499" cy="401554"/>
          </a:xfrm>
          <a:prstGeom prst="downArrow">
            <a:avLst/>
          </a:prstGeom>
          <a:solidFill>
            <a:srgbClr val="0070C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3FE70FE1-929B-4E49-8BE0-3D33887582A8}"/>
              </a:ext>
            </a:extLst>
          </p:cNvPr>
          <p:cNvSpPr txBox="1"/>
          <p:nvPr/>
        </p:nvSpPr>
        <p:spPr>
          <a:xfrm>
            <a:off x="422787" y="5025699"/>
            <a:ext cx="10333704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FLC ( MPRV SR) </a:t>
            </a:r>
          </a:p>
          <a:p>
            <a:pPr algn="ctr"/>
            <a:r>
              <a:rPr lang="sk-SK" sz="2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počas jednotlivých monitorovacích období vykoná 15% kontrolu vzorky finančnej správy na úrovni prijímateľa SK</a:t>
            </a:r>
          </a:p>
        </p:txBody>
      </p:sp>
    </p:spTree>
    <p:extLst>
      <p:ext uri="{BB962C8B-B14F-4D97-AF65-F5344CB8AC3E}">
        <p14:creationId xmlns:p14="http://schemas.microsoft.com/office/powerpoint/2010/main" val="158309944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D446626C-8F32-41DF-9324-7E9666BA3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542E62EB-AAC0-421E-8679-FB76E5ED0BFC}"/>
              </a:ext>
            </a:extLst>
          </p:cNvPr>
          <p:cNvSpPr txBox="1"/>
          <p:nvPr/>
        </p:nvSpPr>
        <p:spPr>
          <a:xfrm>
            <a:off x="573789" y="4833026"/>
            <a:ext cx="928327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VP MP pripraví Záverečnú správu projektu + Žiadosť o platbu</a:t>
            </a:r>
            <a:endParaRPr lang="sk-SK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C840027C-701A-4609-B3E4-7E380B2C68A8}"/>
              </a:ext>
            </a:extLst>
          </p:cNvPr>
          <p:cNvSpPr txBox="1"/>
          <p:nvPr/>
        </p:nvSpPr>
        <p:spPr>
          <a:xfrm>
            <a:off x="1169407" y="322597"/>
            <a:ext cx="76642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k-SK" dirty="0">
                <a:solidFill>
                  <a:schemeClr val="accent6">
                    <a:lumMod val="75000"/>
                  </a:schemeClr>
                </a:solidFill>
              </a:rPr>
              <a:t>Prijímateľ MP postúpi Vedúcemu prijímateľovi MP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23365592-B487-433E-A33B-6D8DD8797F98}"/>
              </a:ext>
            </a:extLst>
          </p:cNvPr>
          <p:cNvSpPr txBox="1"/>
          <p:nvPr/>
        </p:nvSpPr>
        <p:spPr>
          <a:xfrm>
            <a:off x="573789" y="2240869"/>
            <a:ext cx="445121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schválená Finančná správa na úrovni prijímateľa</a:t>
            </a: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974074DF-6674-48AD-BC49-E12391612122}"/>
              </a:ext>
            </a:extLst>
          </p:cNvPr>
          <p:cNvSpPr txBox="1"/>
          <p:nvPr/>
        </p:nvSpPr>
        <p:spPr>
          <a:xfrm>
            <a:off x="5239198" y="2240869"/>
            <a:ext cx="3855598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vystavené Vyhlásenie o oprávnenosti výdavkov</a:t>
            </a: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Rovná spojovacia šípka 14">
            <a:extLst>
              <a:ext uri="{FF2B5EF4-FFF2-40B4-BE49-F238E27FC236}">
                <a16:creationId xmlns:a16="http://schemas.microsoft.com/office/drawing/2014/main" id="{87B41956-79D4-4645-920E-392356580B3D}"/>
              </a:ext>
            </a:extLst>
          </p:cNvPr>
          <p:cNvCxnSpPr>
            <a:cxnSpLocks/>
          </p:cNvCxnSpPr>
          <p:nvPr/>
        </p:nvCxnSpPr>
        <p:spPr>
          <a:xfrm flipH="1">
            <a:off x="2961313" y="972115"/>
            <a:ext cx="432000" cy="1149837"/>
          </a:xfrm>
          <a:prstGeom prst="straightConnector1">
            <a:avLst/>
          </a:prstGeom>
          <a:ln w="6032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ovacia šípka 15">
            <a:extLst>
              <a:ext uri="{FF2B5EF4-FFF2-40B4-BE49-F238E27FC236}">
                <a16:creationId xmlns:a16="http://schemas.microsoft.com/office/drawing/2014/main" id="{9B5CB8E9-F5F2-42FB-936E-B74D7E67B909}"/>
              </a:ext>
            </a:extLst>
          </p:cNvPr>
          <p:cNvCxnSpPr>
            <a:cxnSpLocks/>
          </p:cNvCxnSpPr>
          <p:nvPr/>
        </p:nvCxnSpPr>
        <p:spPr>
          <a:xfrm>
            <a:off x="3382477" y="952324"/>
            <a:ext cx="3412606" cy="1169628"/>
          </a:xfrm>
          <a:prstGeom prst="straightConnector1">
            <a:avLst/>
          </a:prstGeom>
          <a:ln w="5397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Šípka: nadol 24">
            <a:extLst>
              <a:ext uri="{FF2B5EF4-FFF2-40B4-BE49-F238E27FC236}">
                <a16:creationId xmlns:a16="http://schemas.microsoft.com/office/drawing/2014/main" id="{4727EBB8-47C3-47E3-BCF6-12BC93DE5AEE}"/>
              </a:ext>
            </a:extLst>
          </p:cNvPr>
          <p:cNvSpPr/>
          <p:nvPr/>
        </p:nvSpPr>
        <p:spPr>
          <a:xfrm>
            <a:off x="4823670" y="3489820"/>
            <a:ext cx="553673" cy="1100206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6723292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2342FD-76B5-4D33-ACDE-7DD9F8894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445" y="59763"/>
            <a:ext cx="8941996" cy="523220"/>
          </a:xfr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Záverečná správa + Žiadosť o platbu podáva VP MP 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A181DFF-0B6D-434B-A2C7-B10F298DA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5" name="Šípka: nadol 4">
            <a:extLst>
              <a:ext uri="{FF2B5EF4-FFF2-40B4-BE49-F238E27FC236}">
                <a16:creationId xmlns:a16="http://schemas.microsoft.com/office/drawing/2014/main" id="{EFDC7B12-15E7-41F0-ACC2-F6F47BBE1A7F}"/>
              </a:ext>
            </a:extLst>
          </p:cNvPr>
          <p:cNvSpPr/>
          <p:nvPr/>
        </p:nvSpPr>
        <p:spPr>
          <a:xfrm>
            <a:off x="4457660" y="838555"/>
            <a:ext cx="553673" cy="503838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5F4E4243-A39F-4AE1-9438-19F9F8838177}"/>
              </a:ext>
            </a:extLst>
          </p:cNvPr>
          <p:cNvSpPr txBox="1"/>
          <p:nvPr/>
        </p:nvSpPr>
        <p:spPr>
          <a:xfrm>
            <a:off x="677332" y="1542226"/>
            <a:ext cx="10119297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k-SK" sz="2000" dirty="0"/>
              <a:t>EZÚS Via Carpatia, Nám. Maratónu mieru 1,042 66 Košice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k-SK" sz="2000" b="1" dirty="0">
                <a:solidFill>
                  <a:schemeClr val="accent2">
                    <a:lumMod val="50000"/>
                  </a:schemeClr>
                </a:solidFill>
              </a:rPr>
              <a:t>Záverečná správa (Príloha 2) </a:t>
            </a:r>
            <a:r>
              <a:rPr lang="sk-SK" sz="2000" b="1" dirty="0"/>
              <a:t>→písomne v SJ a MJ + CD/DVD/USB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k-SK" sz="2000" b="1" dirty="0">
                <a:solidFill>
                  <a:schemeClr val="accent2">
                    <a:lumMod val="50000"/>
                  </a:schemeClr>
                </a:solidFill>
              </a:rPr>
              <a:t>Žiadosť o platbu (Príloha 3) </a:t>
            </a:r>
            <a:r>
              <a:rPr lang="sk-SK" sz="2000" b="1" dirty="0">
                <a:solidFill>
                  <a:srgbClr val="FF0000"/>
                </a:solidFill>
              </a:rPr>
              <a:t>	</a:t>
            </a:r>
            <a:r>
              <a:rPr lang="sk-SK" sz="2000" b="1" dirty="0"/>
              <a:t>→ písomne v úradnom jazyku svojho sídla v €</a:t>
            </a:r>
          </a:p>
          <a:p>
            <a:r>
              <a:rPr lang="sk-SK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60 kalendárnych dní po ukončení realizácie projektu !!!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A04D6BBB-EEB2-444C-A5CD-6CD48F15F155}"/>
              </a:ext>
            </a:extLst>
          </p:cNvPr>
          <p:cNvSpPr txBox="1"/>
          <p:nvPr/>
        </p:nvSpPr>
        <p:spPr>
          <a:xfrm>
            <a:off x="677332" y="3457701"/>
            <a:ext cx="10119297" cy="23698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Rozhodnutie o Záverečnej správe projektu → do </a:t>
            </a:r>
            <a:r>
              <a:rPr lang="sk-SK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30 kal. dní od doručenia správy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Refundácia FP VP MP</a:t>
            </a:r>
            <a:endParaRPr lang="sk-SK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VP MP je povinný </a:t>
            </a:r>
            <a:r>
              <a:rPr lang="sk-SK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 15 kal.dní odo dňa doručenia FP </a:t>
            </a:r>
            <a:r>
              <a:rPr lang="sk-SK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predložiť EZÚS-u bankové potvrdenie o :</a:t>
            </a:r>
          </a:p>
          <a:p>
            <a:pPr marL="457200" indent="-457200" algn="ctr">
              <a:buAutoNum type="arabicPeriod"/>
            </a:pPr>
            <a:r>
              <a:rPr lang="sk-SK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prevode FP zo strany EZÚS-u</a:t>
            </a:r>
          </a:p>
          <a:p>
            <a:pPr marL="457200" indent="-457200" algn="ctr">
              <a:buAutoNum type="arabicPeriod"/>
            </a:pPr>
            <a:r>
              <a:rPr lang="sk-SK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prevode FP VP MP prijímateľovi MP </a:t>
            </a:r>
          </a:p>
          <a:p>
            <a:pPr algn="ctr"/>
            <a:endParaRPr lang="sk-SK" sz="2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Šípka: nadol 7">
            <a:extLst>
              <a:ext uri="{FF2B5EF4-FFF2-40B4-BE49-F238E27FC236}">
                <a16:creationId xmlns:a16="http://schemas.microsoft.com/office/drawing/2014/main" id="{E6602F34-DBD3-4631-B5EF-966316FE7A39}"/>
              </a:ext>
            </a:extLst>
          </p:cNvPr>
          <p:cNvSpPr/>
          <p:nvPr/>
        </p:nvSpPr>
        <p:spPr>
          <a:xfrm>
            <a:off x="4457660" y="3010936"/>
            <a:ext cx="553673" cy="339904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CF4B5924-109B-42AA-B549-86968E61E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691" y="4404670"/>
            <a:ext cx="1367846" cy="72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7830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73305E4-5311-46EE-9D29-BEE503742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764" y="1311963"/>
            <a:ext cx="8961617" cy="2973473"/>
          </a:xfr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sk-SK" sz="2400" b="1" dirty="0"/>
              <a:t>kontrolný orgán oprávnený pred vystavením Vyhlásenia o oprávnenosti výdavkov ,</a:t>
            </a:r>
          </a:p>
          <a:p>
            <a:r>
              <a:rPr lang="sk-SK" sz="2400" b="1" dirty="0"/>
              <a:t>v sídle VP MP alebo prijímateľov,</a:t>
            </a:r>
          </a:p>
          <a:p>
            <a:r>
              <a:rPr lang="sk-SK" sz="2400" b="1" dirty="0"/>
              <a:t>o jej výkone je VP MP informovaný 3 pracovné dni pred plánovaným termínom  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DD11A91-7F36-417D-AD3D-63EF17F2F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96B85976-293F-4752-9F2F-40252530E3C6}"/>
              </a:ext>
            </a:extLst>
          </p:cNvPr>
          <p:cNvSpPr txBox="1"/>
          <p:nvPr/>
        </p:nvSpPr>
        <p:spPr>
          <a:xfrm>
            <a:off x="832764" y="451513"/>
            <a:ext cx="828859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Finančná kontrola na mieste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EF1E6492-9BF7-4BEA-8B15-52479FD41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449" y="4360937"/>
            <a:ext cx="1664313" cy="146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56087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B2A32A-8574-4D20-B28A-E8E39B4E3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668002" cy="782972"/>
          </a:xfrm>
        </p:spPr>
        <p:txBody>
          <a:bodyPr/>
          <a:lstStyle/>
          <a:p>
            <a:r>
              <a:rPr lang="sk-SK" b="1" u="sng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Udržateľnosť výsledkov projektu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DBF67E7-4BEC-49A8-8CAF-A41419CE5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2691"/>
            <a:ext cx="9079062" cy="1774065"/>
          </a:xfrm>
        </p:spPr>
        <p:txBody>
          <a:bodyPr>
            <a:normAutofit/>
          </a:bodyPr>
          <a:lstStyle/>
          <a:p>
            <a:r>
              <a:rPr lang="sk-SK" b="1" dirty="0"/>
              <a:t>V prípade projektov obsahujúcich investície do infraštruktúry </a:t>
            </a:r>
            <a:r>
              <a:rPr lang="sk-SK" b="1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sk-SK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rokov</a:t>
            </a:r>
          </a:p>
          <a:p>
            <a:r>
              <a:rPr lang="sk-SK" b="1" dirty="0"/>
              <a:t>V prípade projektov neobsahujúcich investície do infraštruktúry </a:t>
            </a:r>
            <a:r>
              <a:rPr lang="sk-SK" b="1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sk-SK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rok</a:t>
            </a:r>
          </a:p>
          <a:p>
            <a:r>
              <a:rPr lang="sk-SK" b="1" dirty="0"/>
              <a:t>VP MP predkladá EZÚS-u e-mailom v SJ a MJ </a:t>
            </a:r>
            <a:r>
              <a:rPr lang="sk-SK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Následnú monitorovaciu správu do 30 kal.dní po skončení prísl.obdobia podávania správy</a:t>
            </a:r>
          </a:p>
          <a:p>
            <a:pPr marL="0" indent="0">
              <a:buNone/>
            </a:pPr>
            <a:endParaRPr lang="sk-SK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E2D3501-485E-4D4A-BA87-6F9812786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11D0903D-73C4-419E-8E7F-A34F9D579AED}"/>
              </a:ext>
            </a:extLst>
          </p:cNvPr>
          <p:cNvSpPr txBox="1">
            <a:spLocks/>
          </p:cNvSpPr>
          <p:nvPr/>
        </p:nvSpPr>
        <p:spPr>
          <a:xfrm>
            <a:off x="611620" y="2399252"/>
            <a:ext cx="8668002" cy="7829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k-SK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7357C81E-CF61-4736-83C7-B37302AD1755}"/>
              </a:ext>
            </a:extLst>
          </p:cNvPr>
          <p:cNvSpPr txBox="1">
            <a:spLocks/>
          </p:cNvSpPr>
          <p:nvPr/>
        </p:nvSpPr>
        <p:spPr>
          <a:xfrm>
            <a:off x="677334" y="3488217"/>
            <a:ext cx="8374387" cy="23657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800" b="1" u="sng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Následná monitorovacia správa (Príloha 4)</a:t>
            </a:r>
          </a:p>
          <a:p>
            <a:endParaRPr lang="sk-SK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sz="18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V prípade projektov obsahujúcich investície do infraštruktúry </a:t>
            </a:r>
            <a:r>
              <a:rPr lang="sk-SK" sz="1800" b="1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raz ročne po dobu 5 rokov</a:t>
            </a:r>
          </a:p>
          <a:p>
            <a:endParaRPr lang="sk-SK" sz="1800" b="1" dirty="0">
              <a:solidFill>
                <a:prstClr val="black">
                  <a:lumMod val="75000"/>
                  <a:lumOff val="25000"/>
                </a:prstClr>
              </a:solidFill>
              <a:ea typeface="+mn-ea"/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sz="18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V prípade projektov neobsahujúcich investície do infraštruktúry </a:t>
            </a:r>
            <a:r>
              <a:rPr lang="sk-SK" sz="1800" b="1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rok po ukončení projektu</a:t>
            </a:r>
          </a:p>
          <a:p>
            <a:endParaRPr lang="sk-SK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487" y="2887859"/>
            <a:ext cx="1301045" cy="130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5430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52629" y="2748366"/>
            <a:ext cx="8596668" cy="1320800"/>
          </a:xfrm>
        </p:spPr>
        <p:txBody>
          <a:bodyPr>
            <a:normAutofit/>
          </a:bodyPr>
          <a:lstStyle/>
          <a:p>
            <a:r>
              <a:rPr lang="sk-SK" sz="4000" b="1" dirty="0"/>
              <a:t>Ďakujem za pozornosť!</a:t>
            </a:r>
            <a:endParaRPr lang="en-US" sz="4000" b="1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955412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Fazeta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729</TotalTime>
  <Words>1077</Words>
  <Application>Microsoft Office PowerPoint</Application>
  <PresentationFormat>Širokouhlá</PresentationFormat>
  <Paragraphs>119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20" baseType="lpstr">
      <vt:lpstr>Arial</vt:lpstr>
      <vt:lpstr>Calibri</vt:lpstr>
      <vt:lpstr>Trebuchet MS</vt:lpstr>
      <vt:lpstr>Wingdings</vt:lpstr>
      <vt:lpstr>Wingdings 3</vt:lpstr>
      <vt:lpstr>Fazeta</vt:lpstr>
      <vt:lpstr>Seminár pre prijímateľov malých projektov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Záverečná správa + Žiadosť o platbu podáva VP MP </vt:lpstr>
      <vt:lpstr>Prezentácia programu PowerPoint</vt:lpstr>
      <vt:lpstr>Udržateľnosť výsledkov projektu</vt:lpstr>
      <vt:lpstr>Ďakujem za pozornosť!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Denisa Korečková</dc:creator>
  <cp:lastModifiedBy>erika.begalova@outlook.sk</cp:lastModifiedBy>
  <cp:revision>92</cp:revision>
  <dcterms:created xsi:type="dcterms:W3CDTF">2019-03-25T09:13:11Z</dcterms:created>
  <dcterms:modified xsi:type="dcterms:W3CDTF">2019-04-04T07:37:18Z</dcterms:modified>
</cp:coreProperties>
</file>