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02" r:id="rId1"/>
  </p:sldMasterIdLst>
  <p:notesMasterIdLst>
    <p:notesMasterId r:id="rId27"/>
  </p:notesMasterIdLst>
  <p:handoutMasterIdLst>
    <p:handoutMasterId r:id="rId28"/>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84" r:id="rId19"/>
    <p:sldId id="274" r:id="rId20"/>
    <p:sldId id="275" r:id="rId21"/>
    <p:sldId id="277" r:id="rId22"/>
    <p:sldId id="278" r:id="rId23"/>
    <p:sldId id="281" r:id="rId24"/>
    <p:sldId id="282" r:id="rId25"/>
    <p:sldId id="283" r:id="rId2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dvolená sekcia" id="{73E51496-9601-4733-BCAD-2E180827F243}">
          <p14:sldIdLst>
            <p14:sldId id="256"/>
            <p14:sldId id="258"/>
            <p14:sldId id="259"/>
            <p14:sldId id="260"/>
            <p14:sldId id="261"/>
            <p14:sldId id="262"/>
            <p14:sldId id="263"/>
            <p14:sldId id="264"/>
            <p14:sldId id="265"/>
            <p14:sldId id="266"/>
            <p14:sldId id="267"/>
            <p14:sldId id="268"/>
            <p14:sldId id="269"/>
            <p14:sldId id="270"/>
            <p14:sldId id="271"/>
            <p14:sldId id="272"/>
            <p14:sldId id="273"/>
            <p14:sldId id="284"/>
            <p14:sldId id="274"/>
            <p14:sldId id="275"/>
            <p14:sldId id="277"/>
            <p14:sldId id="278"/>
            <p14:sldId id="281"/>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FAA2"/>
    <a:srgbClr val="EDF21E"/>
    <a:srgbClr val="A0BCF4"/>
    <a:srgbClr val="9FCEF5"/>
    <a:srgbClr val="750B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BAA5D7-0FDA-48EC-B45B-38842947101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sk-SK"/>
        </a:p>
      </dgm:t>
    </dgm:pt>
    <dgm:pt modelId="{9B154A91-09AB-4E4A-8005-4C045CA6A5AB}">
      <dgm:prSet/>
      <dgm:spPr/>
      <dgm:t>
        <a:bodyPr/>
        <a:lstStyle/>
        <a:p>
          <a:r>
            <a:rPr lang="sk-SK" b="1" u="sng"/>
            <a:t>Oprávnené náklady pri prvkoch viditeľnosti a publicity</a:t>
          </a:r>
          <a:endParaRPr lang="sk-SK"/>
        </a:p>
      </dgm:t>
    </dgm:pt>
    <dgm:pt modelId="{8CF777CF-6618-4C32-B20E-D883EBF5473F}" type="parTrans" cxnId="{1E3EBF54-0E3C-44AF-994C-6A4B174F339D}">
      <dgm:prSet/>
      <dgm:spPr/>
      <dgm:t>
        <a:bodyPr/>
        <a:lstStyle/>
        <a:p>
          <a:endParaRPr lang="sk-SK"/>
        </a:p>
      </dgm:t>
    </dgm:pt>
    <dgm:pt modelId="{659A30E2-CFE3-48F1-89E6-E11CD8D88103}" type="sibTrans" cxnId="{1E3EBF54-0E3C-44AF-994C-6A4B174F339D}">
      <dgm:prSet/>
      <dgm:spPr/>
      <dgm:t>
        <a:bodyPr/>
        <a:lstStyle/>
        <a:p>
          <a:endParaRPr lang="sk-SK"/>
        </a:p>
      </dgm:t>
    </dgm:pt>
    <dgm:pt modelId="{C4177DD8-9AB6-40FA-9C41-AC32D84D3B7F}">
      <dgm:prSet custT="1"/>
      <dgm:spPr/>
      <dgm:t>
        <a:bodyPr/>
        <a:lstStyle/>
        <a:p>
          <a:r>
            <a:rPr lang="sk-SK" sz="1800" b="1" kern="1200" dirty="0"/>
            <a:t>Webová stránka</a:t>
          </a:r>
          <a:r>
            <a:rPr lang="sk-SK" sz="1800" kern="1200" dirty="0"/>
            <a:t> projektu (založenie novej alebo rozvoj existujúcej web-stránky):náklady na projektovú doménu, návrh a údržbu webovej stránky zriadenej v záujme realizácie projektu v troch jazykoch (EN, HU, SK), max. 500 € s DPH</a:t>
          </a:r>
        </a:p>
      </dgm:t>
    </dgm:pt>
    <dgm:pt modelId="{811DF1EF-0483-41F2-AD02-BFE8B4BAF9D9}" type="parTrans" cxnId="{54FEECF9-63AA-46ED-8442-19157F82A95A}">
      <dgm:prSet/>
      <dgm:spPr/>
      <dgm:t>
        <a:bodyPr/>
        <a:lstStyle/>
        <a:p>
          <a:endParaRPr lang="sk-SK"/>
        </a:p>
      </dgm:t>
    </dgm:pt>
    <dgm:pt modelId="{DDB89115-4B46-41F5-BA27-0EAE462DED79}" type="sibTrans" cxnId="{54FEECF9-63AA-46ED-8442-19157F82A95A}">
      <dgm:prSet/>
      <dgm:spPr/>
      <dgm:t>
        <a:bodyPr/>
        <a:lstStyle/>
        <a:p>
          <a:endParaRPr lang="sk-SK"/>
        </a:p>
      </dgm:t>
    </dgm:pt>
    <dgm:pt modelId="{7D8F52D7-DD37-421B-8DA9-D1409BFFD861}">
      <dgm:prSet custT="1"/>
      <dgm:spPr/>
      <dgm:t>
        <a:bodyPr/>
        <a:lstStyle/>
        <a:p>
          <a:r>
            <a:rPr lang="sk-SK" sz="1800" b="1" kern="1200" dirty="0"/>
            <a:t>Dočasná tabuľa a plagát</a:t>
          </a:r>
          <a:r>
            <a:rPr lang="sk-SK" sz="1800" kern="1200" dirty="0"/>
            <a:t>: oprávnené náklady na 1 realizačnú lokalitu (vyvesenie plagátu) max.  50 EUR s DPH; minimálna veľkosť plagátu je A3</a:t>
          </a:r>
        </a:p>
      </dgm:t>
    </dgm:pt>
    <dgm:pt modelId="{4D3AFCFC-DD6C-4F66-9A60-EE779CFEE16F}" type="parTrans" cxnId="{DC3B7342-4A06-4132-A864-4580B1D7E54E}">
      <dgm:prSet/>
      <dgm:spPr/>
      <dgm:t>
        <a:bodyPr/>
        <a:lstStyle/>
        <a:p>
          <a:endParaRPr lang="sk-SK"/>
        </a:p>
      </dgm:t>
    </dgm:pt>
    <dgm:pt modelId="{28C9D16D-85BC-4B97-910C-CA764EEF19DD}" type="sibTrans" cxnId="{DC3B7342-4A06-4132-A864-4580B1D7E54E}">
      <dgm:prSet/>
      <dgm:spPr/>
      <dgm:t>
        <a:bodyPr/>
        <a:lstStyle/>
        <a:p>
          <a:endParaRPr lang="sk-SK"/>
        </a:p>
      </dgm:t>
    </dgm:pt>
    <dgm:pt modelId="{E823ABDB-ADDA-456B-A151-D3F139FFBC01}">
      <dgm:prSet custT="1"/>
      <dgm:spPr/>
      <dgm:t>
        <a:bodyPr/>
        <a:lstStyle/>
        <a:p>
          <a:r>
            <a:rPr lang="sk-SK" sz="1800" b="1" kern="1200" dirty="0"/>
            <a:t>Súbor propagačných materiálov</a:t>
          </a:r>
          <a:r>
            <a:rPr lang="sk-SK" sz="1800" kern="1200" dirty="0"/>
            <a:t>: súbor materiálov s povinnými prvkami viditeľnosti, náklady oprávnené pre projekt pokrývajú minimálne 50 položiek a nemôžu prekročiť hranicu 1000 EUR s DPH</a:t>
          </a:r>
        </a:p>
      </dgm:t>
    </dgm:pt>
    <dgm:pt modelId="{672ECC4A-73C1-409C-9DCC-5FBE49AB9331}" type="parTrans" cxnId="{040E1330-294B-40B0-885F-05C50D624D6E}">
      <dgm:prSet/>
      <dgm:spPr/>
      <dgm:t>
        <a:bodyPr/>
        <a:lstStyle/>
        <a:p>
          <a:endParaRPr lang="sk-SK"/>
        </a:p>
      </dgm:t>
    </dgm:pt>
    <dgm:pt modelId="{6CF5CD0B-DEF5-4A1F-BEDA-3866666AF2EF}" type="sibTrans" cxnId="{040E1330-294B-40B0-885F-05C50D624D6E}">
      <dgm:prSet/>
      <dgm:spPr/>
      <dgm:t>
        <a:bodyPr/>
        <a:lstStyle/>
        <a:p>
          <a:endParaRPr lang="sk-SK"/>
        </a:p>
      </dgm:t>
    </dgm:pt>
    <dgm:pt modelId="{5144B50E-B106-420F-8B4B-3D3BFCB27C72}">
      <dgm:prSet custT="1"/>
      <dgm:spPr/>
      <dgm:t>
        <a:bodyPr/>
        <a:lstStyle/>
        <a:p>
          <a:r>
            <a:rPr lang="sk-SK" sz="1800" b="1" kern="1200" dirty="0"/>
            <a:t>Verejné projektové podujatie</a:t>
          </a:r>
          <a:r>
            <a:rPr lang="sk-SK" sz="1800" kern="1200" dirty="0"/>
            <a:t>: Pre jedného partnera sú za oprávnené považované náklady vynaložené na jedno podujatie, pokrývajúce poplatky za prenájom konferenčnej miestnosti (s potrebným vybavením) a občerstvenie pre cca 20-30 osôb; nemôžu však prekročiť hranicu 300 EUR s  DPH</a:t>
          </a:r>
        </a:p>
      </dgm:t>
    </dgm:pt>
    <dgm:pt modelId="{D70FCBC8-8474-40B7-AB34-45B45B0291CA}" type="parTrans" cxnId="{D714E6D8-B86A-413E-9E8A-43A5437F6964}">
      <dgm:prSet/>
      <dgm:spPr/>
      <dgm:t>
        <a:bodyPr/>
        <a:lstStyle/>
        <a:p>
          <a:endParaRPr lang="sk-SK"/>
        </a:p>
      </dgm:t>
    </dgm:pt>
    <dgm:pt modelId="{0C06B232-C39C-4CCF-9913-9BF65D425176}" type="sibTrans" cxnId="{D714E6D8-B86A-413E-9E8A-43A5437F6964}">
      <dgm:prSet/>
      <dgm:spPr/>
      <dgm:t>
        <a:bodyPr/>
        <a:lstStyle/>
        <a:p>
          <a:endParaRPr lang="sk-SK"/>
        </a:p>
      </dgm:t>
    </dgm:pt>
    <dgm:pt modelId="{AACE46A2-1364-4139-A283-5C06C224B95E}">
      <dgm:prSet custT="1"/>
      <dgm:spPr/>
      <dgm:t>
        <a:bodyPr/>
        <a:lstStyle/>
        <a:p>
          <a:r>
            <a:rPr lang="sk-SK" sz="1800" b="1" kern="1200" dirty="0">
              <a:solidFill>
                <a:prstClr val="black">
                  <a:hueOff val="0"/>
                  <a:satOff val="0"/>
                  <a:lumOff val="0"/>
                  <a:alphaOff val="0"/>
                </a:prstClr>
              </a:solidFill>
              <a:latin typeface="Century Gothic" panose="020B0502020202020204"/>
              <a:ea typeface="+mn-ea"/>
              <a:cs typeface="+mn-cs"/>
            </a:rPr>
            <a:t>Tlmočenie </a:t>
          </a:r>
          <a:r>
            <a:rPr lang="sk-SK" sz="1800" b="0" kern="1200" dirty="0">
              <a:solidFill>
                <a:prstClr val="black">
                  <a:hueOff val="0"/>
                  <a:satOff val="0"/>
                  <a:lumOff val="0"/>
                  <a:alphaOff val="0"/>
                </a:prstClr>
              </a:solidFill>
              <a:latin typeface="Century Gothic" panose="020B0502020202020204"/>
              <a:ea typeface="+mn-ea"/>
              <a:cs typeface="+mn-cs"/>
            </a:rPr>
            <a:t>:</a:t>
          </a:r>
          <a:r>
            <a:rPr lang="sk-SK" sz="1800" kern="1200" dirty="0"/>
            <a:t>  max 500€ s DPH</a:t>
          </a:r>
        </a:p>
      </dgm:t>
    </dgm:pt>
    <dgm:pt modelId="{D4AB2BC1-C0DB-4143-A015-81ED0200C95C}" type="parTrans" cxnId="{03498EFE-0CCA-4193-9BFF-913AEE46DABC}">
      <dgm:prSet/>
      <dgm:spPr/>
      <dgm:t>
        <a:bodyPr/>
        <a:lstStyle/>
        <a:p>
          <a:endParaRPr lang="sk-SK"/>
        </a:p>
      </dgm:t>
    </dgm:pt>
    <dgm:pt modelId="{169F8990-EBA2-451A-9B5E-4E5ACC77B699}" type="sibTrans" cxnId="{03498EFE-0CCA-4193-9BFF-913AEE46DABC}">
      <dgm:prSet/>
      <dgm:spPr/>
      <dgm:t>
        <a:bodyPr/>
        <a:lstStyle/>
        <a:p>
          <a:endParaRPr lang="sk-SK"/>
        </a:p>
      </dgm:t>
    </dgm:pt>
    <dgm:pt modelId="{1ED102BA-3942-46A9-8C11-D320B92DB74D}">
      <dgm:prSet custT="1"/>
      <dgm:spPr/>
      <dgm:t>
        <a:bodyPr/>
        <a:lstStyle/>
        <a:p>
          <a:endParaRPr lang="sk-SK" sz="1300" kern="1200" dirty="0"/>
        </a:p>
      </dgm:t>
    </dgm:pt>
    <dgm:pt modelId="{F5DF34D6-67FF-4C80-BE30-7B7B69AF0CF3}" type="parTrans" cxnId="{C39375F4-B0F1-4A37-A174-1F5AAD2F3AD3}">
      <dgm:prSet/>
      <dgm:spPr/>
      <dgm:t>
        <a:bodyPr/>
        <a:lstStyle/>
        <a:p>
          <a:endParaRPr lang="sk-SK"/>
        </a:p>
      </dgm:t>
    </dgm:pt>
    <dgm:pt modelId="{F623713B-88EF-41DE-A806-9BC432C7CCA9}" type="sibTrans" cxnId="{C39375F4-B0F1-4A37-A174-1F5AAD2F3AD3}">
      <dgm:prSet/>
      <dgm:spPr/>
      <dgm:t>
        <a:bodyPr/>
        <a:lstStyle/>
        <a:p>
          <a:endParaRPr lang="sk-SK"/>
        </a:p>
      </dgm:t>
    </dgm:pt>
    <dgm:pt modelId="{349362BA-D449-4C3F-900A-4D551F718773}" type="pres">
      <dgm:prSet presAssocID="{6CBAA5D7-0FDA-48EC-B45B-388429471016}" presName="linearFlow" presStyleCnt="0">
        <dgm:presLayoutVars>
          <dgm:dir/>
          <dgm:animLvl val="lvl"/>
          <dgm:resizeHandles val="exact"/>
        </dgm:presLayoutVars>
      </dgm:prSet>
      <dgm:spPr/>
    </dgm:pt>
    <dgm:pt modelId="{A03D6F9B-460C-4589-A446-551C7E61A1F8}" type="pres">
      <dgm:prSet presAssocID="{9B154A91-09AB-4E4A-8005-4C045CA6A5AB}" presName="composite" presStyleCnt="0"/>
      <dgm:spPr/>
    </dgm:pt>
    <dgm:pt modelId="{BACC24A1-1022-488D-B180-D9BEEAEB65C7}" type="pres">
      <dgm:prSet presAssocID="{9B154A91-09AB-4E4A-8005-4C045CA6A5AB}" presName="parentText" presStyleLbl="alignNode1" presStyleIdx="0" presStyleCnt="1">
        <dgm:presLayoutVars>
          <dgm:chMax val="1"/>
          <dgm:bulletEnabled val="1"/>
        </dgm:presLayoutVars>
      </dgm:prSet>
      <dgm:spPr/>
    </dgm:pt>
    <dgm:pt modelId="{1EB0FF52-4019-4E32-B177-5C7062C7F2F9}" type="pres">
      <dgm:prSet presAssocID="{9B154A91-09AB-4E4A-8005-4C045CA6A5AB}" presName="descendantText" presStyleLbl="alignAcc1" presStyleIdx="0" presStyleCnt="1" custScaleY="198445">
        <dgm:presLayoutVars>
          <dgm:bulletEnabled val="1"/>
        </dgm:presLayoutVars>
      </dgm:prSet>
      <dgm:spPr/>
    </dgm:pt>
  </dgm:ptLst>
  <dgm:cxnLst>
    <dgm:cxn modelId="{0F3D002D-1801-4820-A335-049B589BCFA9}" type="presOf" srcId="{AACE46A2-1364-4139-A283-5C06C224B95E}" destId="{1EB0FF52-4019-4E32-B177-5C7062C7F2F9}" srcOrd="0" destOrd="4" presId="urn:microsoft.com/office/officeart/2005/8/layout/chevron2"/>
    <dgm:cxn modelId="{040E1330-294B-40B0-885F-05C50D624D6E}" srcId="{9B154A91-09AB-4E4A-8005-4C045CA6A5AB}" destId="{E823ABDB-ADDA-456B-A151-D3F139FFBC01}" srcOrd="2" destOrd="0" parTransId="{672ECC4A-73C1-409C-9DCC-5FBE49AB9331}" sibTransId="{6CF5CD0B-DEF5-4A1F-BEDA-3866666AF2EF}"/>
    <dgm:cxn modelId="{9E66605D-E647-4DC3-9B60-A25337B545DD}" type="presOf" srcId="{1ED102BA-3942-46A9-8C11-D320B92DB74D}" destId="{1EB0FF52-4019-4E32-B177-5C7062C7F2F9}" srcOrd="0" destOrd="5" presId="urn:microsoft.com/office/officeart/2005/8/layout/chevron2"/>
    <dgm:cxn modelId="{DC3B7342-4A06-4132-A864-4580B1D7E54E}" srcId="{9B154A91-09AB-4E4A-8005-4C045CA6A5AB}" destId="{7D8F52D7-DD37-421B-8DA9-D1409BFFD861}" srcOrd="1" destOrd="0" parTransId="{4D3AFCFC-DD6C-4F66-9A60-EE779CFEE16F}" sibTransId="{28C9D16D-85BC-4B97-910C-CA764EEF19DD}"/>
    <dgm:cxn modelId="{1E3EBF54-0E3C-44AF-994C-6A4B174F339D}" srcId="{6CBAA5D7-0FDA-48EC-B45B-388429471016}" destId="{9B154A91-09AB-4E4A-8005-4C045CA6A5AB}" srcOrd="0" destOrd="0" parTransId="{8CF777CF-6618-4C32-B20E-D883EBF5473F}" sibTransId="{659A30E2-CFE3-48F1-89E6-E11CD8D88103}"/>
    <dgm:cxn modelId="{065C957A-5A28-4FA5-B96E-D533F2DA241E}" type="presOf" srcId="{5144B50E-B106-420F-8B4B-3D3BFCB27C72}" destId="{1EB0FF52-4019-4E32-B177-5C7062C7F2F9}" srcOrd="0" destOrd="3" presId="urn:microsoft.com/office/officeart/2005/8/layout/chevron2"/>
    <dgm:cxn modelId="{6E999C7E-7BE0-45BE-B4D8-A44AD355CEDB}" type="presOf" srcId="{9B154A91-09AB-4E4A-8005-4C045CA6A5AB}" destId="{BACC24A1-1022-488D-B180-D9BEEAEB65C7}" srcOrd="0" destOrd="0" presId="urn:microsoft.com/office/officeart/2005/8/layout/chevron2"/>
    <dgm:cxn modelId="{796E99CB-12DA-4F1D-8AEF-6614B0088B14}" type="presOf" srcId="{6CBAA5D7-0FDA-48EC-B45B-388429471016}" destId="{349362BA-D449-4C3F-900A-4D551F718773}" srcOrd="0" destOrd="0" presId="urn:microsoft.com/office/officeart/2005/8/layout/chevron2"/>
    <dgm:cxn modelId="{D714E6D8-B86A-413E-9E8A-43A5437F6964}" srcId="{9B154A91-09AB-4E4A-8005-4C045CA6A5AB}" destId="{5144B50E-B106-420F-8B4B-3D3BFCB27C72}" srcOrd="3" destOrd="0" parTransId="{D70FCBC8-8474-40B7-AB34-45B45B0291CA}" sibTransId="{0C06B232-C39C-4CCF-9913-9BF65D425176}"/>
    <dgm:cxn modelId="{1A44B9E2-3667-4BFE-89D9-8B3715C4A31C}" type="presOf" srcId="{C4177DD8-9AB6-40FA-9C41-AC32D84D3B7F}" destId="{1EB0FF52-4019-4E32-B177-5C7062C7F2F9}" srcOrd="0" destOrd="0" presId="urn:microsoft.com/office/officeart/2005/8/layout/chevron2"/>
    <dgm:cxn modelId="{CADB47F3-264D-4B21-9C75-03567D151CD3}" type="presOf" srcId="{E823ABDB-ADDA-456B-A151-D3F139FFBC01}" destId="{1EB0FF52-4019-4E32-B177-5C7062C7F2F9}" srcOrd="0" destOrd="2" presId="urn:microsoft.com/office/officeart/2005/8/layout/chevron2"/>
    <dgm:cxn modelId="{C39375F4-B0F1-4A37-A174-1F5AAD2F3AD3}" srcId="{9B154A91-09AB-4E4A-8005-4C045CA6A5AB}" destId="{1ED102BA-3942-46A9-8C11-D320B92DB74D}" srcOrd="5" destOrd="0" parTransId="{F5DF34D6-67FF-4C80-BE30-7B7B69AF0CF3}" sibTransId="{F623713B-88EF-41DE-A806-9BC432C7CCA9}"/>
    <dgm:cxn modelId="{54FEECF9-63AA-46ED-8442-19157F82A95A}" srcId="{9B154A91-09AB-4E4A-8005-4C045CA6A5AB}" destId="{C4177DD8-9AB6-40FA-9C41-AC32D84D3B7F}" srcOrd="0" destOrd="0" parTransId="{811DF1EF-0483-41F2-AD02-BFE8B4BAF9D9}" sibTransId="{DDB89115-4B46-41F5-BA27-0EAE462DED79}"/>
    <dgm:cxn modelId="{9CD330FB-6623-4F7F-91FA-865BECA7C35B}" type="presOf" srcId="{7D8F52D7-DD37-421B-8DA9-D1409BFFD861}" destId="{1EB0FF52-4019-4E32-B177-5C7062C7F2F9}" srcOrd="0" destOrd="1" presId="urn:microsoft.com/office/officeart/2005/8/layout/chevron2"/>
    <dgm:cxn modelId="{03498EFE-0CCA-4193-9BFF-913AEE46DABC}" srcId="{9B154A91-09AB-4E4A-8005-4C045CA6A5AB}" destId="{AACE46A2-1364-4139-A283-5C06C224B95E}" srcOrd="4" destOrd="0" parTransId="{D4AB2BC1-C0DB-4143-A015-81ED0200C95C}" sibTransId="{169F8990-EBA2-451A-9B5E-4E5ACC77B699}"/>
    <dgm:cxn modelId="{FBBAAA84-6590-4A1B-B120-5BD5D9D9CAE8}" type="presParOf" srcId="{349362BA-D449-4C3F-900A-4D551F718773}" destId="{A03D6F9B-460C-4589-A446-551C7E61A1F8}" srcOrd="0" destOrd="0" presId="urn:microsoft.com/office/officeart/2005/8/layout/chevron2"/>
    <dgm:cxn modelId="{A9A75751-BFF3-42DF-B85C-521CB0A73A3A}" type="presParOf" srcId="{A03D6F9B-460C-4589-A446-551C7E61A1F8}" destId="{BACC24A1-1022-488D-B180-D9BEEAEB65C7}" srcOrd="0" destOrd="0" presId="urn:microsoft.com/office/officeart/2005/8/layout/chevron2"/>
    <dgm:cxn modelId="{D253A864-F5B5-4313-9F5A-AB496F757026}" type="presParOf" srcId="{A03D6F9B-460C-4589-A446-551C7E61A1F8}" destId="{1EB0FF52-4019-4E32-B177-5C7062C7F2F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C24A1-1022-488D-B180-D9BEEAEB65C7}">
      <dsp:nvSpPr>
        <dsp:cNvPr id="0" name=""/>
        <dsp:cNvSpPr/>
      </dsp:nvSpPr>
      <dsp:spPr>
        <a:xfrm rot="5400000">
          <a:off x="-620969" y="1950935"/>
          <a:ext cx="4139793" cy="2897855"/>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sk-SK" sz="2100" b="1" u="sng" kern="1200"/>
            <a:t>Oprávnené náklady pri prvkoch viditeľnosti a publicity</a:t>
          </a:r>
          <a:endParaRPr lang="sk-SK" sz="2100" kern="1200"/>
        </a:p>
      </dsp:txBody>
      <dsp:txXfrm rot="-5400000">
        <a:off x="1" y="2778894"/>
        <a:ext cx="2897855" cy="1241938"/>
      </dsp:txXfrm>
    </dsp:sp>
    <dsp:sp modelId="{1EB0FF52-4019-4E32-B177-5C7062C7F2F9}">
      <dsp:nvSpPr>
        <dsp:cNvPr id="0" name=""/>
        <dsp:cNvSpPr/>
      </dsp:nvSpPr>
      <dsp:spPr>
        <a:xfrm rot="5400000">
          <a:off x="3669765" y="-766454"/>
          <a:ext cx="5339888" cy="6883708"/>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sk-SK" sz="1800" b="1" kern="1200" dirty="0"/>
            <a:t>Webová stránka</a:t>
          </a:r>
          <a:r>
            <a:rPr lang="sk-SK" sz="1800" kern="1200" dirty="0"/>
            <a:t> projektu (založenie novej alebo rozvoj existujúcej web-stránky):náklady na projektovú doménu, návrh a údržbu webovej stránky zriadenej v záujme realizácie projektu v troch jazykoch (EN, HU, SK), max. 500 € s DPH</a:t>
          </a:r>
        </a:p>
        <a:p>
          <a:pPr marL="171450" lvl="1" indent="-171450" algn="l" defTabSz="800100">
            <a:lnSpc>
              <a:spcPct val="90000"/>
            </a:lnSpc>
            <a:spcBef>
              <a:spcPct val="0"/>
            </a:spcBef>
            <a:spcAft>
              <a:spcPct val="15000"/>
            </a:spcAft>
            <a:buChar char="•"/>
          </a:pPr>
          <a:r>
            <a:rPr lang="sk-SK" sz="1800" b="1" kern="1200" dirty="0"/>
            <a:t>Dočasná tabuľa a plagát</a:t>
          </a:r>
          <a:r>
            <a:rPr lang="sk-SK" sz="1800" kern="1200" dirty="0"/>
            <a:t>: oprávnené náklady na 1 realizačnú lokalitu (vyvesenie plagátu) max.  50 EUR s DPH; minimálna veľkosť plagátu je A3</a:t>
          </a:r>
        </a:p>
        <a:p>
          <a:pPr marL="171450" lvl="1" indent="-171450" algn="l" defTabSz="800100">
            <a:lnSpc>
              <a:spcPct val="90000"/>
            </a:lnSpc>
            <a:spcBef>
              <a:spcPct val="0"/>
            </a:spcBef>
            <a:spcAft>
              <a:spcPct val="15000"/>
            </a:spcAft>
            <a:buChar char="•"/>
          </a:pPr>
          <a:r>
            <a:rPr lang="sk-SK" sz="1800" b="1" kern="1200" dirty="0"/>
            <a:t>Súbor propagačných materiálov</a:t>
          </a:r>
          <a:r>
            <a:rPr lang="sk-SK" sz="1800" kern="1200" dirty="0"/>
            <a:t>: súbor materiálov s povinnými prvkami viditeľnosti, náklady oprávnené pre projekt pokrývajú minimálne 50 položiek a nemôžu prekročiť hranicu 1000 EUR s DPH</a:t>
          </a:r>
        </a:p>
        <a:p>
          <a:pPr marL="171450" lvl="1" indent="-171450" algn="l" defTabSz="800100">
            <a:lnSpc>
              <a:spcPct val="90000"/>
            </a:lnSpc>
            <a:spcBef>
              <a:spcPct val="0"/>
            </a:spcBef>
            <a:spcAft>
              <a:spcPct val="15000"/>
            </a:spcAft>
            <a:buChar char="•"/>
          </a:pPr>
          <a:r>
            <a:rPr lang="sk-SK" sz="1800" b="1" kern="1200" dirty="0"/>
            <a:t>Verejné projektové podujatie</a:t>
          </a:r>
          <a:r>
            <a:rPr lang="sk-SK" sz="1800" kern="1200" dirty="0"/>
            <a:t>: Pre jedného partnera sú za oprávnené považované náklady vynaložené na jedno podujatie, pokrývajúce poplatky za prenájom konferenčnej miestnosti (s potrebným vybavením) a občerstvenie pre cca 20-30 osôb; nemôžu však prekročiť hranicu 300 EUR s  DPH</a:t>
          </a:r>
        </a:p>
        <a:p>
          <a:pPr marL="171450" lvl="1" indent="-171450" algn="l" defTabSz="800100">
            <a:lnSpc>
              <a:spcPct val="90000"/>
            </a:lnSpc>
            <a:spcBef>
              <a:spcPct val="0"/>
            </a:spcBef>
            <a:spcAft>
              <a:spcPct val="15000"/>
            </a:spcAft>
            <a:buChar char="•"/>
          </a:pPr>
          <a:r>
            <a:rPr lang="sk-SK" sz="1800" b="1" kern="1200" dirty="0">
              <a:solidFill>
                <a:prstClr val="black">
                  <a:hueOff val="0"/>
                  <a:satOff val="0"/>
                  <a:lumOff val="0"/>
                  <a:alphaOff val="0"/>
                </a:prstClr>
              </a:solidFill>
              <a:latin typeface="Century Gothic" panose="020B0502020202020204"/>
              <a:ea typeface="+mn-ea"/>
              <a:cs typeface="+mn-cs"/>
            </a:rPr>
            <a:t>Tlmočenie </a:t>
          </a:r>
          <a:r>
            <a:rPr lang="sk-SK" sz="1800" b="0" kern="1200" dirty="0">
              <a:solidFill>
                <a:prstClr val="black">
                  <a:hueOff val="0"/>
                  <a:satOff val="0"/>
                  <a:lumOff val="0"/>
                  <a:alphaOff val="0"/>
                </a:prstClr>
              </a:solidFill>
              <a:latin typeface="Century Gothic" panose="020B0502020202020204"/>
              <a:ea typeface="+mn-ea"/>
              <a:cs typeface="+mn-cs"/>
            </a:rPr>
            <a:t>:</a:t>
          </a:r>
          <a:r>
            <a:rPr lang="sk-SK" sz="1800" kern="1200" dirty="0"/>
            <a:t>  max 500€ s DPH</a:t>
          </a:r>
        </a:p>
        <a:p>
          <a:pPr marL="114300" lvl="1" indent="-114300" algn="l" defTabSz="577850">
            <a:lnSpc>
              <a:spcPct val="90000"/>
            </a:lnSpc>
            <a:spcBef>
              <a:spcPct val="0"/>
            </a:spcBef>
            <a:spcAft>
              <a:spcPct val="15000"/>
            </a:spcAft>
            <a:buChar char="•"/>
          </a:pPr>
          <a:endParaRPr lang="sk-SK" sz="1300" kern="1200" dirty="0"/>
        </a:p>
      </dsp:txBody>
      <dsp:txXfrm rot="-5400000">
        <a:off x="2897855" y="266128"/>
        <a:ext cx="6623036" cy="481854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a:extLst>
              <a:ext uri="{FF2B5EF4-FFF2-40B4-BE49-F238E27FC236}">
                <a16:creationId xmlns:a16="http://schemas.microsoft.com/office/drawing/2014/main" id="{06BE09DA-CE12-468D-BD1E-29B3DE6F36A5}"/>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k-SK" dirty="0"/>
          </a:p>
        </p:txBody>
      </p:sp>
      <p:sp>
        <p:nvSpPr>
          <p:cNvPr id="3" name="Zástupný objekt pre dátum 2">
            <a:extLst>
              <a:ext uri="{FF2B5EF4-FFF2-40B4-BE49-F238E27FC236}">
                <a16:creationId xmlns:a16="http://schemas.microsoft.com/office/drawing/2014/main" id="{33C0F165-2080-4A4C-ACDF-B29ADE720287}"/>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FFFFEAB-B90D-49E1-96EF-3A81F15F19FE}" type="datetimeFigureOut">
              <a:rPr lang="sk-SK" smtClean="0"/>
              <a:t>2. 4. 2019</a:t>
            </a:fld>
            <a:endParaRPr lang="sk-SK" dirty="0"/>
          </a:p>
        </p:txBody>
      </p:sp>
      <p:sp>
        <p:nvSpPr>
          <p:cNvPr id="4" name="Zástupný objekt pre pätu 3">
            <a:extLst>
              <a:ext uri="{FF2B5EF4-FFF2-40B4-BE49-F238E27FC236}">
                <a16:creationId xmlns:a16="http://schemas.microsoft.com/office/drawing/2014/main" id="{B13874EF-BD64-4BE9-808D-46830D7DB5B7}"/>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k-SK" dirty="0"/>
          </a:p>
        </p:txBody>
      </p:sp>
      <p:sp>
        <p:nvSpPr>
          <p:cNvPr id="5" name="Zástupný objekt pre číslo snímky 4">
            <a:extLst>
              <a:ext uri="{FF2B5EF4-FFF2-40B4-BE49-F238E27FC236}">
                <a16:creationId xmlns:a16="http://schemas.microsoft.com/office/drawing/2014/main" id="{5B572991-750E-48FA-9759-F2644AC9343E}"/>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0BC2E59-6DF0-4FDC-81D9-B2EBFD765259}" type="slidenum">
              <a:rPr lang="sk-SK" smtClean="0"/>
              <a:t>‹#›</a:t>
            </a:fld>
            <a:endParaRPr lang="sk-SK" dirty="0"/>
          </a:p>
        </p:txBody>
      </p:sp>
    </p:spTree>
    <p:extLst>
      <p:ext uri="{BB962C8B-B14F-4D97-AF65-F5344CB8AC3E}">
        <p14:creationId xmlns:p14="http://schemas.microsoft.com/office/powerpoint/2010/main" val="126638769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k-SK" dirty="0"/>
          </a:p>
        </p:txBody>
      </p:sp>
      <p:sp>
        <p:nvSpPr>
          <p:cNvPr id="3" name="Zástupný objekt pre dá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B9E7AB6-0EA5-450A-B54F-298B2AE424CB}" type="datetimeFigureOut">
              <a:rPr lang="sk-SK" smtClean="0"/>
              <a:t>2. 4. 2019</a:t>
            </a:fld>
            <a:endParaRPr lang="sk-SK" dirty="0"/>
          </a:p>
        </p:txBody>
      </p:sp>
      <p:sp>
        <p:nvSpPr>
          <p:cNvPr id="4" name="Zástupný objekt pre obrázok snímky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k-SK" dirty="0"/>
          </a:p>
        </p:txBody>
      </p:sp>
      <p:sp>
        <p:nvSpPr>
          <p:cNvPr id="5" name="Zástupný objekt pre poznámky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k-SK" dirty="0"/>
          </a:p>
        </p:txBody>
      </p:sp>
      <p:sp>
        <p:nvSpPr>
          <p:cNvPr id="7" name="Zástupný objekt pre číslo snímky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84A1165-3F01-48B1-8220-AAE11D6E9438}" type="slidenum">
              <a:rPr lang="sk-SK" smtClean="0"/>
              <a:t>‹#›</a:t>
            </a:fld>
            <a:endParaRPr lang="sk-SK" dirty="0"/>
          </a:p>
        </p:txBody>
      </p:sp>
    </p:spTree>
    <p:extLst>
      <p:ext uri="{BB962C8B-B14F-4D97-AF65-F5344CB8AC3E}">
        <p14:creationId xmlns:p14="http://schemas.microsoft.com/office/powerpoint/2010/main" val="3833937717"/>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sk-SK"/>
              <a:t>Kliknutím upravte štýl predlohy nadpisu</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6C677799-6EF0-472B-B54F-7632D7732EDC}" type="datetime1">
              <a:rPr lang="en-US" smtClean="0"/>
              <a:t>4/2/2019</a:t>
            </a:fld>
            <a:endParaRPr lang="en-US" dirty="0"/>
          </a:p>
        </p:txBody>
      </p:sp>
      <p:sp>
        <p:nvSpPr>
          <p:cNvPr id="5" name="Footer Placeholder 4"/>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7806685"/>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sk-SK"/>
              <a:t>Kliknutím upravte štýl predlohy nadpisu</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FA0FE247-9AE6-4AE0-830C-E80B666732E6}" type="datetime1">
              <a:rPr lang="en-US" smtClean="0"/>
              <a:t>4/2/2019</a:t>
            </a:fld>
            <a:endParaRPr lang="en-US" dirty="0"/>
          </a:p>
        </p:txBody>
      </p:sp>
      <p:sp>
        <p:nvSpPr>
          <p:cNvPr id="5" name="Footer Placeholder 4"/>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0577541"/>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sk-SK"/>
              <a:t>Kliknutím upravte štýl predlohy nadpisu</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A42B7773-9FD2-495F-9681-303C1DE249BE}" type="datetime1">
              <a:rPr lang="en-US" smtClean="0"/>
              <a:t>4/2/2019</a:t>
            </a:fld>
            <a:endParaRPr lang="en-US" dirty="0"/>
          </a:p>
        </p:txBody>
      </p:sp>
      <p:sp>
        <p:nvSpPr>
          <p:cNvPr id="5" name="Footer Placeholder 4"/>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8393526"/>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A8E33C1D-9CB4-4257-8C99-ED930ADA0E53}" type="datetime1">
              <a:rPr lang="en-US" smtClean="0"/>
              <a:t>4/2/2019</a:t>
            </a:fld>
            <a:endParaRPr lang="en-US" dirty="0"/>
          </a:p>
        </p:txBody>
      </p:sp>
      <p:sp>
        <p:nvSpPr>
          <p:cNvPr id="6" name="Footer Placeholder 5"/>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56555291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k-SK"/>
              <a:t>Kliknutím upravte štýl predlohy nadpisu</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B0F95B12-AA8C-4591-86B3-0F3AE83B56F4}" type="datetime1">
              <a:rPr lang="en-US" smtClean="0"/>
              <a:t>4/2/2019</a:t>
            </a:fld>
            <a:endParaRPr lang="en-US" dirty="0"/>
          </a:p>
        </p:txBody>
      </p:sp>
      <p:sp>
        <p:nvSpPr>
          <p:cNvPr id="8" name="Footer Placeholder 7"/>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177622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E767AB4F-5F14-446F-93A6-058730217912}" type="datetime1">
              <a:rPr lang="en-US" smtClean="0"/>
              <a:t>4/2/2019</a:t>
            </a:fld>
            <a:endParaRPr lang="en-US" dirty="0"/>
          </a:p>
        </p:txBody>
      </p:sp>
      <p:sp>
        <p:nvSpPr>
          <p:cNvPr id="4" name="Footer Placeholder 3"/>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6455540"/>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3B7509-40E2-4EED-8B94-D95B3026FBF9}" type="datetime1">
              <a:rPr lang="en-US" smtClean="0"/>
              <a:t>4/2/2019</a:t>
            </a:fld>
            <a:endParaRPr lang="en-US" dirty="0"/>
          </a:p>
        </p:txBody>
      </p:sp>
      <p:sp>
        <p:nvSpPr>
          <p:cNvPr id="3" name="Footer Placeholder 2"/>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12056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sk-SK"/>
              <a:t>Kliknutím upravte štýl predlohy nadpisu</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4BE44B6D-D7E4-40EF-9DEE-521B666C92B1}" type="datetime1">
              <a:rPr lang="en-US" smtClean="0"/>
              <a:t>4/2/2019</a:t>
            </a:fld>
            <a:endParaRPr lang="en-US" dirty="0"/>
          </a:p>
        </p:txBody>
      </p:sp>
      <p:sp>
        <p:nvSpPr>
          <p:cNvPr id="6" name="Footer Placeholder 5"/>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842941242"/>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DD7D2324-2673-434B-BA95-FC73DA9B5330}" type="datetime1">
              <a:rPr lang="en-US" smtClean="0"/>
              <a:t>4/2/2019</a:t>
            </a:fld>
            <a:endParaRPr lang="en-US" dirty="0"/>
          </a:p>
        </p:txBody>
      </p:sp>
      <p:sp>
        <p:nvSpPr>
          <p:cNvPr id="6" name="Footer Placeholder 5"/>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406658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sk-SK"/>
              <a:t>Kliknutím upravte štýl predlohy nadpisu</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51184242-6BAE-4FA7-8466-0112193D573E}" type="datetime1">
              <a:rPr lang="en-US" smtClean="0"/>
              <a:t>4/2/2019</a:t>
            </a:fld>
            <a:endParaRPr lang="en-US" dirty="0"/>
          </a:p>
        </p:txBody>
      </p:sp>
      <p:sp>
        <p:nvSpPr>
          <p:cNvPr id="5" name="Footer Placeholder 4"/>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7856167"/>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k-SK"/>
              <a:t>Kliknutím upravte štýl predlohy nadpisu</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a:t>Kliknite sem a upravte štýly predlohy textu</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1A6D2422-40C7-4395-A41C-B93A3D4CF757}" type="datetime1">
              <a:rPr lang="en-US" smtClean="0"/>
              <a:t>4/2/2019</a:t>
            </a:fld>
            <a:endParaRPr lang="en-US" dirty="0"/>
          </a:p>
        </p:txBody>
      </p:sp>
      <p:sp>
        <p:nvSpPr>
          <p:cNvPr id="5" name="Footer Placeholder 4"/>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6508895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sk-SK"/>
              <a:t>Kliknutím upravte štýl predlohy nadpisu</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k-SK"/>
              <a:t>Kliknite sem a upravte štýly predlohy textu</a:t>
            </a:r>
          </a:p>
        </p:txBody>
      </p:sp>
      <p:sp>
        <p:nvSpPr>
          <p:cNvPr id="5" name="Date Placeholder 4"/>
          <p:cNvSpPr>
            <a:spLocks noGrp="1"/>
          </p:cNvSpPr>
          <p:nvPr>
            <p:ph type="dt" sz="half" idx="10"/>
          </p:nvPr>
        </p:nvSpPr>
        <p:spPr/>
        <p:txBody>
          <a:bodyPr/>
          <a:lstStyle/>
          <a:p>
            <a:fld id="{322C492D-9065-400D-BC3D-A0EE03F4987E}" type="datetime1">
              <a:rPr lang="en-US" smtClean="0"/>
              <a:t>4/2/2019</a:t>
            </a:fld>
            <a:endParaRPr lang="en-US" dirty="0"/>
          </a:p>
        </p:txBody>
      </p:sp>
      <p:sp>
        <p:nvSpPr>
          <p:cNvPr id="6" name="Footer Placeholder 5"/>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9019745"/>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onuky">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k-SK"/>
              <a:t>Kliknutím upravte štýl predlohy nadpisu</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a:t>Kliknite sem a upravte štýly predlohy textu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k-SK"/>
              <a:t>Kliknite sem a upravte štýly predlohy textu</a:t>
            </a:r>
          </a:p>
        </p:txBody>
      </p:sp>
      <p:sp>
        <p:nvSpPr>
          <p:cNvPr id="5" name="Date Placeholder 4"/>
          <p:cNvSpPr>
            <a:spLocks noGrp="1"/>
          </p:cNvSpPr>
          <p:nvPr>
            <p:ph type="dt" sz="half" idx="10"/>
          </p:nvPr>
        </p:nvSpPr>
        <p:spPr/>
        <p:txBody>
          <a:bodyPr/>
          <a:lstStyle/>
          <a:p>
            <a:fld id="{322C492D-9065-400D-BC3D-A0EE03F4987E}" type="datetime1">
              <a:rPr lang="en-US" smtClean="0"/>
              <a:t>4/2/2019</a:t>
            </a:fld>
            <a:endParaRPr lang="en-US" dirty="0"/>
          </a:p>
        </p:txBody>
      </p:sp>
      <p:sp>
        <p:nvSpPr>
          <p:cNvPr id="6" name="Footer Placeholder 5"/>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9461463"/>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lebo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sk-SK"/>
              <a:t>Kliknutím upravte štýl predlohy nadpisu</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a:t>Kliknite sem a upravte štýly predlohy textu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k-SK"/>
              <a:t>Kliknite sem a upravte štýly predlohy textu</a:t>
            </a:r>
          </a:p>
        </p:txBody>
      </p:sp>
      <p:sp>
        <p:nvSpPr>
          <p:cNvPr id="5" name="Date Placeholder 4"/>
          <p:cNvSpPr>
            <a:spLocks noGrp="1"/>
          </p:cNvSpPr>
          <p:nvPr>
            <p:ph type="dt" sz="half" idx="10"/>
          </p:nvPr>
        </p:nvSpPr>
        <p:spPr/>
        <p:txBody>
          <a:bodyPr/>
          <a:lstStyle/>
          <a:p>
            <a:fld id="{322C492D-9065-400D-BC3D-A0EE03F4987E}" type="datetime1">
              <a:rPr lang="en-US" smtClean="0"/>
              <a:t>4/2/2019</a:t>
            </a:fld>
            <a:endParaRPr lang="en-US" dirty="0"/>
          </a:p>
        </p:txBody>
      </p:sp>
      <p:sp>
        <p:nvSpPr>
          <p:cNvPr id="6" name="Footer Placeholder 5"/>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1383923"/>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ncho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0D38AB94-66D5-4E4C-9850-142ECAB380E0}" type="datetime1">
              <a:rPr lang="en-US" smtClean="0"/>
              <a:t>4/2/2019</a:t>
            </a:fld>
            <a:endParaRPr lang="en-US" dirty="0"/>
          </a:p>
        </p:txBody>
      </p:sp>
      <p:sp>
        <p:nvSpPr>
          <p:cNvPr id="5" name="Footer Placeholder 4"/>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427000451"/>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30442F3E-A1F6-47E6-88A7-AD5038663955}" type="datetime1">
              <a:rPr lang="en-US" smtClean="0"/>
              <a:t>4/2/2019</a:t>
            </a:fld>
            <a:endParaRPr lang="en-US" dirty="0"/>
          </a:p>
        </p:txBody>
      </p:sp>
      <p:sp>
        <p:nvSpPr>
          <p:cNvPr id="5" name="Footer Placeholder 4"/>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177216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22C492D-9065-400D-BC3D-A0EE03F4987E}" type="datetime1">
              <a:rPr lang="en-US" smtClean="0"/>
              <a:t>4/2/2019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Európske zoskupenie územnej spolupráce Via Carpatia s ručením obmedzeným, Nám. Maratónu mieru 1, 042 66 Košice</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810620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ransition spd="slow">
    <p:wipe/>
  </p:transition>
  <p:hf sldNum="0"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26F9945-445E-4292-A2FB-F893224E8FA0}"/>
              </a:ext>
            </a:extLst>
          </p:cNvPr>
          <p:cNvSpPr>
            <a:spLocks noGrp="1"/>
          </p:cNvSpPr>
          <p:nvPr>
            <p:ph type="ctrTitle"/>
          </p:nvPr>
        </p:nvSpPr>
        <p:spPr>
          <a:xfrm>
            <a:off x="1750346" y="223766"/>
            <a:ext cx="9037895" cy="1831906"/>
          </a:xfrm>
        </p:spPr>
        <p:txBody>
          <a:bodyPr>
            <a:scene3d>
              <a:camera prst="orthographicFront"/>
              <a:lightRig rig="threePt" dir="t"/>
            </a:scene3d>
            <a:sp3d extrusionH="57150">
              <a:bevelT w="38100" h="38100"/>
            </a:sp3d>
          </a:bodyPr>
          <a:lstStyle/>
          <a:p>
            <a:pPr algn="ctr"/>
            <a:r>
              <a:rPr lang="sk-SK"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Seminár pre prijímateľov malých projektov</a:t>
            </a:r>
          </a:p>
        </p:txBody>
      </p:sp>
      <p:sp>
        <p:nvSpPr>
          <p:cNvPr id="3" name="Podnadpis 2">
            <a:extLst>
              <a:ext uri="{FF2B5EF4-FFF2-40B4-BE49-F238E27FC236}">
                <a16:creationId xmlns:a16="http://schemas.microsoft.com/office/drawing/2014/main" id="{05DADBEA-75FE-4FDB-95BE-6ECA7EE2C726}"/>
              </a:ext>
            </a:extLst>
          </p:cNvPr>
          <p:cNvSpPr>
            <a:spLocks noGrp="1"/>
          </p:cNvSpPr>
          <p:nvPr>
            <p:ph type="subTitle" idx="1"/>
          </p:nvPr>
        </p:nvSpPr>
        <p:spPr>
          <a:xfrm>
            <a:off x="1750346" y="3200407"/>
            <a:ext cx="8576500" cy="1096899"/>
          </a:xfrm>
        </p:spPr>
        <p:txBody>
          <a:bodyPr>
            <a:normAutofit fontScale="85000" lnSpcReduction="20000"/>
          </a:bodyPr>
          <a:lstStyle/>
          <a:p>
            <a:pPr algn="ctr"/>
            <a:r>
              <a:rPr lang="sk-SK" sz="2800" b="1" dirty="0">
                <a:solidFill>
                  <a:srgbClr val="0070C0"/>
                </a:solidFill>
              </a:rPr>
              <a:t>Fond malých projektov</a:t>
            </a:r>
          </a:p>
          <a:p>
            <a:pPr algn="ctr"/>
            <a:r>
              <a:rPr lang="sk-SK" sz="2800" b="1" dirty="0">
                <a:solidFill>
                  <a:srgbClr val="0070C0"/>
                </a:solidFill>
              </a:rPr>
              <a:t>Interreg V-A Slovenská republika – Maďarsko 2014 - 2020</a:t>
            </a:r>
          </a:p>
        </p:txBody>
      </p:sp>
      <p:pic>
        <p:nvPicPr>
          <p:cNvPr id="5" name="Obrázok 4">
            <a:extLst>
              <a:ext uri="{FF2B5EF4-FFF2-40B4-BE49-F238E27FC236}">
                <a16:creationId xmlns:a16="http://schemas.microsoft.com/office/drawing/2014/main" id="{F226138F-3DA1-4D7B-9DB4-E024545365A2}"/>
              </a:ext>
            </a:extLst>
          </p:cNvPr>
          <p:cNvPicPr>
            <a:picLocks noChangeAspect="1"/>
          </p:cNvPicPr>
          <p:nvPr/>
        </p:nvPicPr>
        <p:blipFill>
          <a:blip r:embed="rId2"/>
          <a:stretch>
            <a:fillRect/>
          </a:stretch>
        </p:blipFill>
        <p:spPr>
          <a:xfrm>
            <a:off x="3461531" y="4605587"/>
            <a:ext cx="1096899" cy="1096899"/>
          </a:xfrm>
          <a:prstGeom prst="rect">
            <a:avLst/>
          </a:prstGeom>
        </p:spPr>
      </p:pic>
      <p:pic>
        <p:nvPicPr>
          <p:cNvPr id="7" name="Obrázok 6">
            <a:extLst>
              <a:ext uri="{FF2B5EF4-FFF2-40B4-BE49-F238E27FC236}">
                <a16:creationId xmlns:a16="http://schemas.microsoft.com/office/drawing/2014/main" id="{E9A5088B-05E3-46C4-BF2C-2CFE5734917E}"/>
              </a:ext>
            </a:extLst>
          </p:cNvPr>
          <p:cNvPicPr>
            <a:picLocks noChangeAspect="1"/>
          </p:cNvPicPr>
          <p:nvPr/>
        </p:nvPicPr>
        <p:blipFill>
          <a:blip r:embed="rId3"/>
          <a:stretch>
            <a:fillRect/>
          </a:stretch>
        </p:blipFill>
        <p:spPr>
          <a:xfrm>
            <a:off x="6551173" y="4725333"/>
            <a:ext cx="3440113" cy="848749"/>
          </a:xfrm>
          <a:prstGeom prst="rect">
            <a:avLst/>
          </a:prstGeom>
        </p:spPr>
      </p:pic>
      <p:sp>
        <p:nvSpPr>
          <p:cNvPr id="8" name="BlokTextu 7">
            <a:extLst>
              <a:ext uri="{FF2B5EF4-FFF2-40B4-BE49-F238E27FC236}">
                <a16:creationId xmlns:a16="http://schemas.microsoft.com/office/drawing/2014/main" id="{3E53EF72-3E26-4ADC-B418-0F2E2E57AC4F}"/>
              </a:ext>
            </a:extLst>
          </p:cNvPr>
          <p:cNvSpPr txBox="1"/>
          <p:nvPr/>
        </p:nvSpPr>
        <p:spPr>
          <a:xfrm>
            <a:off x="2573278" y="6010767"/>
            <a:ext cx="2873404" cy="369332"/>
          </a:xfrm>
          <a:prstGeom prst="rect">
            <a:avLst/>
          </a:prstGeom>
          <a:noFill/>
        </p:spPr>
        <p:txBody>
          <a:bodyPr wrap="square" rtlCol="0">
            <a:spAutoFit/>
          </a:bodyPr>
          <a:lstStyle/>
          <a:p>
            <a:r>
              <a:rPr lang="sk-SK" dirty="0">
                <a:solidFill>
                  <a:srgbClr val="0070C0"/>
                </a:solidFill>
              </a:rPr>
              <a:t>Budujeme partnerstvá</a:t>
            </a:r>
          </a:p>
        </p:txBody>
      </p:sp>
      <p:sp>
        <p:nvSpPr>
          <p:cNvPr id="9" name="BlokTextu 8">
            <a:extLst>
              <a:ext uri="{FF2B5EF4-FFF2-40B4-BE49-F238E27FC236}">
                <a16:creationId xmlns:a16="http://schemas.microsoft.com/office/drawing/2014/main" id="{B3C3C075-1E28-42AB-8596-80B427796D72}"/>
              </a:ext>
            </a:extLst>
          </p:cNvPr>
          <p:cNvSpPr txBox="1"/>
          <p:nvPr/>
        </p:nvSpPr>
        <p:spPr>
          <a:xfrm>
            <a:off x="6551173" y="6001621"/>
            <a:ext cx="3372374" cy="369332"/>
          </a:xfrm>
          <a:prstGeom prst="rect">
            <a:avLst/>
          </a:prstGeom>
          <a:noFill/>
        </p:spPr>
        <p:txBody>
          <a:bodyPr wrap="square" rtlCol="0">
            <a:spAutoFit/>
          </a:bodyPr>
          <a:lstStyle/>
          <a:p>
            <a:r>
              <a:rPr lang="sk-SK" b="1" dirty="0">
                <a:solidFill>
                  <a:schemeClr val="accent2">
                    <a:lumMod val="75000"/>
                  </a:schemeClr>
                </a:solidFill>
              </a:rPr>
              <a:t>Košice,4.apríl 2019</a:t>
            </a:r>
          </a:p>
        </p:txBody>
      </p:sp>
      <p:sp>
        <p:nvSpPr>
          <p:cNvPr id="4" name="BlokTextu 3">
            <a:extLst>
              <a:ext uri="{FF2B5EF4-FFF2-40B4-BE49-F238E27FC236}">
                <a16:creationId xmlns:a16="http://schemas.microsoft.com/office/drawing/2014/main" id="{52A028F5-3BE5-4390-A869-2F1F39C32706}"/>
              </a:ext>
            </a:extLst>
          </p:cNvPr>
          <p:cNvSpPr txBox="1"/>
          <p:nvPr/>
        </p:nvSpPr>
        <p:spPr>
          <a:xfrm>
            <a:off x="1454012" y="2371206"/>
            <a:ext cx="9630562" cy="590931"/>
          </a:xfrm>
          <a:prstGeom prst="rect">
            <a:avLst/>
          </a:prstGeom>
          <a:noFill/>
        </p:spPr>
        <p:txBody>
          <a:bodyPr wrap="square" rtlCol="0">
            <a:spAutoFit/>
          </a:bodyPr>
          <a:lstStyle/>
          <a:p>
            <a:pPr algn="ctr">
              <a:lnSpc>
                <a:spcPct val="90000"/>
              </a:lnSpc>
              <a:spcBef>
                <a:spcPts val="1000"/>
              </a:spcBef>
              <a:buClr>
                <a:schemeClr val="accent1"/>
              </a:buClr>
              <a:buSzPct val="80000"/>
            </a:pPr>
            <a:r>
              <a:rPr lang="sk-SK" sz="3600" b="1"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Pravidlá oprávnenosti výdavkov</a:t>
            </a:r>
          </a:p>
        </p:txBody>
      </p:sp>
    </p:spTree>
    <p:extLst>
      <p:ext uri="{BB962C8B-B14F-4D97-AF65-F5344CB8AC3E}">
        <p14:creationId xmlns:p14="http://schemas.microsoft.com/office/powerpoint/2010/main" val="135990657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F48588D6-72BB-4E06-97A8-E45C46FADD2C}"/>
              </a:ext>
            </a:extLst>
          </p:cNvPr>
          <p:cNvSpPr>
            <a:spLocks noGrp="1"/>
          </p:cNvSpPr>
          <p:nvPr>
            <p:ph type="ftr" sz="quarter" idx="11"/>
          </p:nvPr>
        </p:nvSpPr>
        <p:spPr>
          <a:xfrm>
            <a:off x="677333" y="6041362"/>
            <a:ext cx="8596667" cy="426550"/>
          </a:xfrm>
        </p:spPr>
        <p:txBody>
          <a:bodyPr/>
          <a:lstStyle/>
          <a:p>
            <a:r>
              <a:rPr lang="sk-SK" dirty="0"/>
              <a:t>Európske zoskupenie územnej spolupráce Via Carpatia s ručením obmedzeným, Nám. Maratónu mieru 1, 042 66 Košice</a:t>
            </a:r>
            <a:endParaRPr lang="en-US" dirty="0"/>
          </a:p>
        </p:txBody>
      </p:sp>
      <p:sp>
        <p:nvSpPr>
          <p:cNvPr id="9" name="Nadpis 1">
            <a:extLst>
              <a:ext uri="{FF2B5EF4-FFF2-40B4-BE49-F238E27FC236}">
                <a16:creationId xmlns:a16="http://schemas.microsoft.com/office/drawing/2014/main" id="{E093825E-7D28-477E-A198-3ABAA9D80DED}"/>
              </a:ext>
            </a:extLst>
          </p:cNvPr>
          <p:cNvSpPr txBox="1">
            <a:spLocks/>
          </p:cNvSpPr>
          <p:nvPr/>
        </p:nvSpPr>
        <p:spPr>
          <a:xfrm>
            <a:off x="2338353" y="250072"/>
            <a:ext cx="8483445" cy="815329"/>
          </a:xfrm>
          <a:prstGeom prst="rect">
            <a:avLst/>
          </a:prstGeom>
          <a:solidFill>
            <a:schemeClr val="accent2">
              <a:lumMod val="20000"/>
              <a:lumOff val="80000"/>
            </a:schemeClr>
          </a:solidFill>
          <a:scene3d>
            <a:camera prst="orthographicFront"/>
            <a:lightRig rig="threePt" dir="t"/>
          </a:scene3d>
          <a:sp3d>
            <a:bevelT/>
          </a:sp3d>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2800" b="1" u="sng" dirty="0">
                <a:solidFill>
                  <a:srgbClr val="FF0000"/>
                </a:solidFill>
                <a:effectLst>
                  <a:outerShdw blurRad="38100" dist="38100" dir="2700000" algn="tl">
                    <a:srgbClr val="000000">
                      <a:alpha val="43137"/>
                    </a:srgbClr>
                  </a:outerShdw>
                </a:effectLst>
              </a:rPr>
              <a:t>Výdavok je oprávnený ak :</a:t>
            </a:r>
          </a:p>
        </p:txBody>
      </p:sp>
      <p:sp>
        <p:nvSpPr>
          <p:cNvPr id="12" name="BlokTextu 11">
            <a:extLst>
              <a:ext uri="{FF2B5EF4-FFF2-40B4-BE49-F238E27FC236}">
                <a16:creationId xmlns:a16="http://schemas.microsoft.com/office/drawing/2014/main" id="{D2A31EB7-E097-47A7-B8BA-667BAD5FB493}"/>
              </a:ext>
            </a:extLst>
          </p:cNvPr>
          <p:cNvSpPr txBox="1"/>
          <p:nvPr/>
        </p:nvSpPr>
        <p:spPr>
          <a:xfrm>
            <a:off x="2338353" y="1300294"/>
            <a:ext cx="8483445" cy="4247317"/>
          </a:xfrm>
          <a:prstGeom prst="rect">
            <a:avLst/>
          </a:prstGeom>
          <a:solidFill>
            <a:schemeClr val="accent2">
              <a:lumMod val="20000"/>
              <a:lumOff val="80000"/>
            </a:schemeClr>
          </a:solidFill>
          <a:effectLst>
            <a:outerShdw blurRad="50800" dist="38100" dir="5400000" algn="t" rotWithShape="0">
              <a:prstClr val="black">
                <a:alpha val="40000"/>
              </a:prstClr>
            </a:outerShdw>
          </a:effectLst>
        </p:spPr>
        <p:txBody>
          <a:bodyPr wrap="square" rtlCol="0">
            <a:spAutoFit/>
          </a:bodyPr>
          <a:lstStyle/>
          <a:p>
            <a:pPr marL="285750" indent="-285750">
              <a:buFont typeface="Wingdings" panose="05000000000000000000" pitchFamily="2" charset="2"/>
              <a:buChar char="ü"/>
            </a:pPr>
            <a:r>
              <a:rPr lang="sk-SK" dirty="0"/>
              <a:t>bol  vynaložený   v   súlade   so   Zmluvou o poskytnutí FP a schválenou ŽoFP spolu s prílohami k uvedeným dokumentom,</a:t>
            </a:r>
          </a:p>
          <a:p>
            <a:pPr marL="285750" indent="-285750">
              <a:buFont typeface="Wingdings" panose="05000000000000000000" pitchFamily="2" charset="2"/>
              <a:buChar char="ü"/>
            </a:pPr>
            <a:r>
              <a:rPr lang="sk-SK" dirty="0"/>
              <a:t>je v súlade s programovými pravidlami,</a:t>
            </a:r>
          </a:p>
          <a:p>
            <a:pPr marL="285750" indent="-285750">
              <a:buFont typeface="Wingdings" panose="05000000000000000000" pitchFamily="2" charset="2"/>
              <a:buChar char="ü"/>
            </a:pPr>
            <a:r>
              <a:rPr lang="sk-SK" dirty="0"/>
              <a:t>je v súlade s platnými právnymi predpismi EÚ a vnútroštátnymi právnymi predpismi,</a:t>
            </a:r>
          </a:p>
          <a:p>
            <a:pPr marL="285750" indent="-285750">
              <a:buFont typeface="Wingdings" panose="05000000000000000000" pitchFamily="2" charset="2"/>
              <a:buChar char="ü"/>
            </a:pPr>
            <a:r>
              <a:rPr lang="sk-SK" dirty="0"/>
              <a:t>bol	skutočne   vynaložený   v   rámci	obdobia   vyplývajúceho	zo Zmluvy o poskytnutí FP,</a:t>
            </a:r>
          </a:p>
          <a:p>
            <a:pPr marL="285750" indent="-285750">
              <a:buFont typeface="Wingdings" panose="05000000000000000000" pitchFamily="2" charset="2"/>
              <a:buChar char="ü"/>
            </a:pPr>
            <a:r>
              <a:rPr lang="sk-SK" dirty="0"/>
              <a:t>bol vynaložený v súvislosti s realizáciou aktivít projektu a je potrebný na jeho realizáciu,</a:t>
            </a:r>
          </a:p>
          <a:p>
            <a:pPr marL="285750" indent="-285750">
              <a:buFont typeface="Wingdings" panose="05000000000000000000" pitchFamily="2" charset="2"/>
              <a:buChar char="ü"/>
            </a:pPr>
            <a:r>
              <a:rPr lang="sk-SK" dirty="0"/>
              <a:t>bol vynaložený v súlade s princípmi hospodárnosti, efektívnosti, účelnosti a účinnosti,</a:t>
            </a:r>
          </a:p>
          <a:p>
            <a:pPr marL="285750" indent="-285750">
              <a:buFont typeface="Wingdings" panose="05000000000000000000" pitchFamily="2" charset="2"/>
              <a:buChar char="ü"/>
            </a:pPr>
            <a:r>
              <a:rPr lang="sk-SK" dirty="0"/>
              <a:t>bol náležite zdokumentovaný,</a:t>
            </a:r>
          </a:p>
          <a:p>
            <a:pPr marL="285750" indent="-285750">
              <a:buFont typeface="Wingdings" panose="05000000000000000000" pitchFamily="2" charset="2"/>
              <a:buChar char="ü"/>
            </a:pPr>
            <a:r>
              <a:rPr lang="sk-SK" dirty="0"/>
              <a:t>bol správne zaúčtovaný,</a:t>
            </a:r>
          </a:p>
          <a:p>
            <a:pPr marL="285750" indent="-285750">
              <a:buFont typeface="Wingdings" panose="05000000000000000000" pitchFamily="2" charset="2"/>
              <a:buChar char="ü"/>
            </a:pPr>
            <a:r>
              <a:rPr lang="sk-SK" dirty="0"/>
              <a:t>bol uvedený vo Finančnej správe na úrovni prijímateľa,</a:t>
            </a:r>
          </a:p>
          <a:p>
            <a:pPr marL="285750" indent="-285750">
              <a:buFont typeface="Wingdings" panose="05000000000000000000" pitchFamily="2" charset="2"/>
              <a:buChar char="ü"/>
            </a:pPr>
            <a:r>
              <a:rPr lang="sk-SK" dirty="0"/>
              <a:t>nepredstavuje neoprávnený výdavok </a:t>
            </a:r>
          </a:p>
        </p:txBody>
      </p:sp>
    </p:spTree>
    <p:extLst>
      <p:ext uri="{BB962C8B-B14F-4D97-AF65-F5344CB8AC3E}">
        <p14:creationId xmlns:p14="http://schemas.microsoft.com/office/powerpoint/2010/main" val="259076350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A222E8-06FF-4EDF-9E3A-370C9D319AFF}"/>
              </a:ext>
            </a:extLst>
          </p:cNvPr>
          <p:cNvSpPr>
            <a:spLocks noGrp="1"/>
          </p:cNvSpPr>
          <p:nvPr>
            <p:ph type="title"/>
          </p:nvPr>
        </p:nvSpPr>
        <p:spPr>
          <a:xfrm>
            <a:off x="2103463" y="332766"/>
            <a:ext cx="4414783" cy="599010"/>
          </a:xfrm>
          <a:solidFill>
            <a:schemeClr val="accent2">
              <a:lumMod val="20000"/>
              <a:lumOff val="80000"/>
            </a:schemeClr>
          </a:solidFill>
          <a:scene3d>
            <a:camera prst="orthographicFront"/>
            <a:lightRig rig="threePt" dir="t"/>
          </a:scene3d>
          <a:sp3d>
            <a:bevelT/>
          </a:sp3d>
        </p:spPr>
        <p:txBody>
          <a:bodyPr vert="horz" lIns="91440" tIns="45720" rIns="91440" bIns="45720" rtlCol="0" anchor="t">
            <a:normAutofit/>
          </a:bodyPr>
          <a:lstStyle/>
          <a:p>
            <a:r>
              <a:rPr lang="sk-SK" sz="2000" b="1" u="sng" dirty="0">
                <a:solidFill>
                  <a:srgbClr val="FF0000"/>
                </a:solidFill>
                <a:effectLst>
                  <a:outerShdw blurRad="38100" dist="38100" dir="2700000" algn="tl">
                    <a:srgbClr val="000000">
                      <a:alpha val="43137"/>
                    </a:srgbClr>
                  </a:outerShdw>
                </a:effectLst>
              </a:rPr>
              <a:t>Územná oprávnenosť</a:t>
            </a:r>
          </a:p>
        </p:txBody>
      </p:sp>
      <p:sp>
        <p:nvSpPr>
          <p:cNvPr id="3" name="Zástupný objekt pre obsah 2">
            <a:extLst>
              <a:ext uri="{FF2B5EF4-FFF2-40B4-BE49-F238E27FC236}">
                <a16:creationId xmlns:a16="http://schemas.microsoft.com/office/drawing/2014/main" id="{766116E3-E316-44B1-A208-3CCAA203119E}"/>
              </a:ext>
            </a:extLst>
          </p:cNvPr>
          <p:cNvSpPr>
            <a:spLocks noGrp="1"/>
          </p:cNvSpPr>
          <p:nvPr>
            <p:ph idx="1"/>
          </p:nvPr>
        </p:nvSpPr>
        <p:spPr>
          <a:xfrm>
            <a:off x="2103463" y="1765789"/>
            <a:ext cx="4414783" cy="3300566"/>
          </a:xfrm>
          <a:solidFill>
            <a:schemeClr val="accent2">
              <a:lumMod val="20000"/>
              <a:lumOff val="80000"/>
            </a:schemeClr>
          </a:solidFill>
          <a:effectLst>
            <a:outerShdw blurRad="50800" dist="38100" dir="5400000" algn="t" rotWithShape="0">
              <a:prstClr val="black">
                <a:alpha val="40000"/>
              </a:prstClr>
            </a:outerShdw>
          </a:effectLst>
        </p:spPr>
        <p:txBody>
          <a:bodyPr>
            <a:normAutofit/>
          </a:bodyPr>
          <a:lstStyle/>
          <a:p>
            <a:pPr marL="0" indent="0">
              <a:buNone/>
            </a:pPr>
            <a:r>
              <a:rPr lang="sk-SK" dirty="0"/>
              <a:t>     </a:t>
            </a:r>
            <a:r>
              <a:rPr lang="sk-SK" b="1" u="sng" dirty="0">
                <a:effectLst>
                  <a:outerShdw blurRad="38100" dist="38100" dir="2700000" algn="tl">
                    <a:srgbClr val="000000">
                      <a:alpha val="43137"/>
                    </a:srgbClr>
                  </a:outerShdw>
                </a:effectLst>
              </a:rPr>
              <a:t>Slovenská republika </a:t>
            </a:r>
          </a:p>
          <a:p>
            <a:pPr>
              <a:buFont typeface="Wingdings" panose="05000000000000000000" pitchFamily="2" charset="2"/>
              <a:buChar char="ü"/>
            </a:pPr>
            <a:r>
              <a:rPr lang="sk-SK" dirty="0"/>
              <a:t>Košický samosprávny kraj</a:t>
            </a:r>
          </a:p>
          <a:p>
            <a:pPr>
              <a:buFont typeface="Wingdings" panose="05000000000000000000" pitchFamily="2" charset="2"/>
              <a:buChar char="ü"/>
            </a:pPr>
            <a:r>
              <a:rPr lang="sk-SK" dirty="0"/>
              <a:t>Banskobystrický  samosprávny kraj </a:t>
            </a:r>
          </a:p>
          <a:p>
            <a:pPr marL="0" indent="0">
              <a:buNone/>
            </a:pPr>
            <a:r>
              <a:rPr lang="sk-SK" dirty="0"/>
              <a:t>     </a:t>
            </a:r>
            <a:r>
              <a:rPr lang="sk-SK" b="1" u="sng" dirty="0">
                <a:effectLst>
                  <a:outerShdw blurRad="38100" dist="38100" dir="2700000" algn="tl">
                    <a:srgbClr val="000000">
                      <a:alpha val="43137"/>
                    </a:srgbClr>
                  </a:outerShdw>
                </a:effectLst>
              </a:rPr>
              <a:t>Maďarsko</a:t>
            </a:r>
          </a:p>
          <a:p>
            <a:pPr>
              <a:buFont typeface="Wingdings" panose="05000000000000000000" pitchFamily="2" charset="2"/>
              <a:buChar char="ü"/>
            </a:pPr>
            <a:r>
              <a:rPr lang="sk-SK" dirty="0"/>
              <a:t>Borsod-Abaúj-Zemplén megye </a:t>
            </a:r>
          </a:p>
          <a:p>
            <a:pPr>
              <a:buFont typeface="Wingdings" panose="05000000000000000000" pitchFamily="2" charset="2"/>
              <a:buChar char="ü"/>
            </a:pPr>
            <a:r>
              <a:rPr lang="sk-SK" dirty="0"/>
              <a:t>Heves megye</a:t>
            </a:r>
          </a:p>
          <a:p>
            <a:pPr>
              <a:buFont typeface="Wingdings" panose="05000000000000000000" pitchFamily="2" charset="2"/>
              <a:buChar char="ü"/>
            </a:pPr>
            <a:r>
              <a:rPr lang="sk-SK" dirty="0"/>
              <a:t>Nógrád megye </a:t>
            </a:r>
          </a:p>
          <a:p>
            <a:pPr>
              <a:buFont typeface="Wingdings" panose="05000000000000000000" pitchFamily="2" charset="2"/>
              <a:buChar char="ü"/>
            </a:pPr>
            <a:r>
              <a:rPr lang="sk-SK" dirty="0"/>
              <a:t>Szabolcs-Szatmár-Bereg megye  </a:t>
            </a:r>
          </a:p>
          <a:p>
            <a:pPr marL="0" indent="0">
              <a:buNone/>
            </a:pPr>
            <a:endParaRPr lang="sk-SK" dirty="0"/>
          </a:p>
        </p:txBody>
      </p:sp>
      <p:sp>
        <p:nvSpPr>
          <p:cNvPr id="4" name="Zástupný objekt pre pätu 3">
            <a:extLst>
              <a:ext uri="{FF2B5EF4-FFF2-40B4-BE49-F238E27FC236}">
                <a16:creationId xmlns:a16="http://schemas.microsoft.com/office/drawing/2014/main" id="{0F686F82-31A4-4557-9494-154DD65EE807}"/>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Šípka: nahor 4">
            <a:extLst>
              <a:ext uri="{FF2B5EF4-FFF2-40B4-BE49-F238E27FC236}">
                <a16:creationId xmlns:a16="http://schemas.microsoft.com/office/drawing/2014/main" id="{14A6BB51-4194-464A-9FE2-B719CEC93D5E}"/>
              </a:ext>
            </a:extLst>
          </p:cNvPr>
          <p:cNvSpPr/>
          <p:nvPr/>
        </p:nvSpPr>
        <p:spPr>
          <a:xfrm rot="10800000">
            <a:off x="3556037" y="931776"/>
            <a:ext cx="377505" cy="68789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6" name="Nadpis 1">
            <a:extLst>
              <a:ext uri="{FF2B5EF4-FFF2-40B4-BE49-F238E27FC236}">
                <a16:creationId xmlns:a16="http://schemas.microsoft.com/office/drawing/2014/main" id="{49F5FCE7-EA06-4389-818B-B8A0DA51F62D}"/>
              </a:ext>
            </a:extLst>
          </p:cNvPr>
          <p:cNvSpPr txBox="1">
            <a:spLocks/>
          </p:cNvSpPr>
          <p:nvPr/>
        </p:nvSpPr>
        <p:spPr>
          <a:xfrm>
            <a:off x="6973857" y="332766"/>
            <a:ext cx="4121169" cy="599010"/>
          </a:xfrm>
          <a:prstGeom prst="rect">
            <a:avLst/>
          </a:prstGeom>
          <a:solidFill>
            <a:schemeClr val="accent2">
              <a:lumMod val="20000"/>
              <a:lumOff val="80000"/>
            </a:schemeClr>
          </a:solidFill>
          <a:scene3d>
            <a:camera prst="orthographicFront"/>
            <a:lightRig rig="threePt" dir="t"/>
          </a:scene3d>
          <a:sp3d>
            <a:bevelT/>
          </a:sp3d>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2000" b="1" u="sng" dirty="0">
                <a:solidFill>
                  <a:srgbClr val="FF0000"/>
                </a:solidFill>
                <a:effectLst>
                  <a:outerShdw blurRad="38100" dist="38100" dir="2700000" algn="tl">
                    <a:srgbClr val="000000">
                      <a:alpha val="43137"/>
                    </a:srgbClr>
                  </a:outerShdw>
                </a:effectLst>
              </a:rPr>
              <a:t>Časový rámec oprávnenosti</a:t>
            </a:r>
          </a:p>
        </p:txBody>
      </p:sp>
      <p:sp>
        <p:nvSpPr>
          <p:cNvPr id="7" name="Zástupný objekt pre obsah 2">
            <a:extLst>
              <a:ext uri="{FF2B5EF4-FFF2-40B4-BE49-F238E27FC236}">
                <a16:creationId xmlns:a16="http://schemas.microsoft.com/office/drawing/2014/main" id="{4A46590D-9F41-4316-823D-3BA13FF39B4B}"/>
              </a:ext>
            </a:extLst>
          </p:cNvPr>
          <p:cNvSpPr txBox="1">
            <a:spLocks/>
          </p:cNvSpPr>
          <p:nvPr/>
        </p:nvSpPr>
        <p:spPr>
          <a:xfrm>
            <a:off x="6973857" y="1736003"/>
            <a:ext cx="4121169" cy="1312453"/>
          </a:xfrm>
          <a:prstGeom prst="rect">
            <a:avLst/>
          </a:prstGeom>
          <a:solidFill>
            <a:schemeClr val="accent2">
              <a:lumMod val="20000"/>
              <a:lumOff val="80000"/>
            </a:schemeClr>
          </a:solidFill>
          <a:effectLst>
            <a:outerShdw blurRad="50800" dist="38100" dir="5400000" algn="t" rotWithShape="0">
              <a:prstClr val="black">
                <a:alpha val="40000"/>
              </a:prstClr>
            </a:outerShdw>
          </a:effectLst>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ü"/>
            </a:pPr>
            <a:r>
              <a:rPr lang="sk-SK" dirty="0"/>
              <a:t>Výdavky spadajú do obdobia implementácie podľa Zmluvy o poskytnutí FP </a:t>
            </a:r>
          </a:p>
          <a:p>
            <a:pPr marL="0" indent="0">
              <a:buFont typeface="Wingdings 3" charset="2"/>
              <a:buNone/>
            </a:pPr>
            <a:endParaRPr lang="sk-SK" dirty="0"/>
          </a:p>
        </p:txBody>
      </p:sp>
      <p:sp>
        <p:nvSpPr>
          <p:cNvPr id="8" name="Šípka: nahor 7">
            <a:extLst>
              <a:ext uri="{FF2B5EF4-FFF2-40B4-BE49-F238E27FC236}">
                <a16:creationId xmlns:a16="http://schemas.microsoft.com/office/drawing/2014/main" id="{E0D0EAE3-96E1-4DE6-8F9F-544C21A2DBE0}"/>
              </a:ext>
            </a:extLst>
          </p:cNvPr>
          <p:cNvSpPr/>
          <p:nvPr/>
        </p:nvSpPr>
        <p:spPr>
          <a:xfrm rot="10800000">
            <a:off x="8447211" y="1006762"/>
            <a:ext cx="377505" cy="68789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9" name="BlokTextu 8">
            <a:extLst>
              <a:ext uri="{FF2B5EF4-FFF2-40B4-BE49-F238E27FC236}">
                <a16:creationId xmlns:a16="http://schemas.microsoft.com/office/drawing/2014/main" id="{EC25854B-C902-4EB6-AAA3-526525601C3D}"/>
              </a:ext>
            </a:extLst>
          </p:cNvPr>
          <p:cNvSpPr txBox="1"/>
          <p:nvPr/>
        </p:nvSpPr>
        <p:spPr>
          <a:xfrm>
            <a:off x="2103463" y="5377343"/>
            <a:ext cx="9085277" cy="6463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txBody>
          <a:bodyPr wrap="square" rtlCol="0">
            <a:spAutoFit/>
          </a:bodyPr>
          <a:lstStyle/>
          <a:p>
            <a:pPr algn="ctr"/>
            <a:r>
              <a:rPr lang="sk-SK" b="1" dirty="0">
                <a:solidFill>
                  <a:srgbClr val="FF0000"/>
                </a:solidFill>
              </a:rPr>
              <a:t>Výdavky vzniknuté mimo oprávneného územia Programu spolupráce            Interreg V-A Slovenská republika-Maďarsko sa považujú za neoprávnené</a:t>
            </a:r>
          </a:p>
        </p:txBody>
      </p:sp>
    </p:spTree>
    <p:extLst>
      <p:ext uri="{BB962C8B-B14F-4D97-AF65-F5344CB8AC3E}">
        <p14:creationId xmlns:p14="http://schemas.microsoft.com/office/powerpoint/2010/main" val="288991556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D0A88247-1CE0-4B0C-B606-D79F725E96FC}"/>
              </a:ext>
            </a:extLst>
          </p:cNvPr>
          <p:cNvSpPr>
            <a:spLocks noGrp="1"/>
          </p:cNvSpPr>
          <p:nvPr>
            <p:ph idx="1"/>
          </p:nvPr>
        </p:nvSpPr>
        <p:spPr>
          <a:xfrm>
            <a:off x="1750313" y="351474"/>
            <a:ext cx="7351742" cy="3197069"/>
          </a:xfrm>
          <a:solidFill>
            <a:schemeClr val="accent2">
              <a:lumMod val="20000"/>
              <a:lumOff val="80000"/>
            </a:schemeClr>
          </a:solidFill>
          <a:effectLst>
            <a:glow rad="101600">
              <a:schemeClr val="accent2">
                <a:satMod val="175000"/>
                <a:alpha val="40000"/>
              </a:schemeClr>
            </a:glow>
          </a:effectLst>
        </p:spPr>
        <p:txBody>
          <a:bodyPr/>
          <a:lstStyle/>
          <a:p>
            <a:pPr marL="0" indent="0">
              <a:spcBef>
                <a:spcPct val="0"/>
              </a:spcBef>
              <a:buNone/>
            </a:pPr>
            <a:r>
              <a:rPr lang="sk-SK" sz="2000" b="1" u="sng" dirty="0">
                <a:solidFill>
                  <a:srgbClr val="FF0000"/>
                </a:solidFill>
                <a:effectLst>
                  <a:outerShdw blurRad="38100" dist="38100" dir="2700000" algn="tl">
                    <a:srgbClr val="000000">
                      <a:alpha val="43137"/>
                    </a:srgbClr>
                  </a:outerShdw>
                </a:effectLst>
                <a:latin typeface="+mj-lt"/>
                <a:ea typeface="+mj-ea"/>
                <a:cs typeface="+mj-cs"/>
              </a:rPr>
              <a:t>Osobitná účtovná evidencia</a:t>
            </a:r>
            <a:r>
              <a:rPr lang="sk-SK" sz="2000" b="1" u="sng" dirty="0">
                <a:solidFill>
                  <a:srgbClr val="FF0000"/>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rPr>
              <a:t>  </a:t>
            </a:r>
          </a:p>
          <a:p>
            <a:pPr>
              <a:spcBef>
                <a:spcPct val="0"/>
              </a:spcBef>
              <a:buFont typeface="Wingdings" panose="05000000000000000000" pitchFamily="2" charset="2"/>
              <a:buChar char="Ø"/>
            </a:pPr>
            <a:r>
              <a:rPr lang="sk-SK" dirty="0"/>
              <a:t>povinnosť vedenia osobitnej účtovnej evidencie alebo používania osobitnej analytickej evidencie  </a:t>
            </a:r>
            <a:r>
              <a:rPr lang="sk-SK" b="1" u="sng" dirty="0"/>
              <a:t>vzniká od momentu uzatvorenia Zmluvy, </a:t>
            </a:r>
          </a:p>
          <a:p>
            <a:pPr marL="0" indent="0">
              <a:spcBef>
                <a:spcPct val="0"/>
              </a:spcBef>
              <a:buNone/>
            </a:pPr>
            <a:endParaRPr lang="sk-SK" b="1" u="sng" dirty="0"/>
          </a:p>
          <a:p>
            <a:pPr>
              <a:spcBef>
                <a:spcPct val="0"/>
              </a:spcBef>
              <a:buFont typeface="Wingdings" panose="05000000000000000000" pitchFamily="2" charset="2"/>
              <a:buChar char="Ø"/>
            </a:pPr>
            <a:r>
              <a:rPr lang="sk-SK" dirty="0"/>
              <a:t>netýka sa výdavkov účtovaných zjednodušeným spôsobom,</a:t>
            </a:r>
          </a:p>
          <a:p>
            <a:pPr marL="0" indent="0">
              <a:spcBef>
                <a:spcPct val="0"/>
              </a:spcBef>
              <a:buNone/>
            </a:pPr>
            <a:r>
              <a:rPr lang="sk-SK" dirty="0"/>
              <a:t> </a:t>
            </a:r>
          </a:p>
          <a:p>
            <a:pPr>
              <a:spcBef>
                <a:spcPct val="0"/>
              </a:spcBef>
              <a:buFont typeface="Wingdings" panose="05000000000000000000" pitchFamily="2" charset="2"/>
              <a:buChar char="Ø"/>
            </a:pPr>
            <a:r>
              <a:rPr lang="sk-SK" dirty="0"/>
              <a:t>v prípade projektov, ktoré iba čiastočne používajú zjednodušené metódy, zvyšné výdavky skutočne vynaložené a deklarované v rámci projektu, podliehajú účtovnej evidencii.</a:t>
            </a:r>
          </a:p>
          <a:p>
            <a:pPr marL="0" indent="0">
              <a:spcBef>
                <a:spcPct val="0"/>
              </a:spcBef>
              <a:buNone/>
            </a:pPr>
            <a:endParaRPr lang="sk-SK" dirty="0">
              <a:solidFill>
                <a:schemeClr val="tx1"/>
              </a:solidFill>
            </a:endParaRPr>
          </a:p>
          <a:p>
            <a:pPr marL="0" indent="0">
              <a:spcBef>
                <a:spcPct val="0"/>
              </a:spcBef>
              <a:buNone/>
            </a:pPr>
            <a:endParaRPr lang="sk-SK" u="sng" dirty="0"/>
          </a:p>
          <a:p>
            <a:pPr marL="0" indent="0">
              <a:spcBef>
                <a:spcPct val="0"/>
              </a:spcBef>
              <a:buNone/>
            </a:pPr>
            <a:endParaRPr lang="sk-SK" sz="2000" b="1" u="sng" dirty="0">
              <a:solidFill>
                <a:srgbClr val="FF0000"/>
              </a:solidFill>
              <a:effectLst>
                <a:outerShdw blurRad="38100" dist="38100" dir="2700000" algn="tl">
                  <a:srgbClr val="000000">
                    <a:alpha val="43137"/>
                  </a:srgbClr>
                </a:outerShdw>
              </a:effectLst>
              <a:latin typeface="+mj-lt"/>
              <a:ea typeface="+mj-ea"/>
              <a:cs typeface="+mj-cs"/>
            </a:endParaRPr>
          </a:p>
        </p:txBody>
      </p:sp>
      <p:sp>
        <p:nvSpPr>
          <p:cNvPr id="4" name="Zástupný objekt pre pätu 3">
            <a:extLst>
              <a:ext uri="{FF2B5EF4-FFF2-40B4-BE49-F238E27FC236}">
                <a16:creationId xmlns:a16="http://schemas.microsoft.com/office/drawing/2014/main" id="{29553F6A-DED0-48E9-AAB3-096A1F33977E}"/>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1">
            <a:extLst>
              <a:ext uri="{FF2B5EF4-FFF2-40B4-BE49-F238E27FC236}">
                <a16:creationId xmlns:a16="http://schemas.microsoft.com/office/drawing/2014/main" id="{CAF67FCB-0F13-4885-A9F5-B2DF1FD5029B}"/>
              </a:ext>
            </a:extLst>
          </p:cNvPr>
          <p:cNvSpPr txBox="1">
            <a:spLocks/>
          </p:cNvSpPr>
          <p:nvPr/>
        </p:nvSpPr>
        <p:spPr>
          <a:xfrm>
            <a:off x="1750312" y="3732097"/>
            <a:ext cx="7351741" cy="2150376"/>
          </a:xfrm>
          <a:prstGeom prst="rect">
            <a:avLst/>
          </a:prstGeom>
          <a:solidFill>
            <a:schemeClr val="accent2">
              <a:lumMod val="20000"/>
              <a:lumOff val="80000"/>
            </a:schemeClr>
          </a:solidFill>
          <a:effectLst>
            <a:glow rad="101600">
              <a:schemeClr val="accent2">
                <a:satMod val="175000"/>
                <a:alpha val="40000"/>
              </a:schemeClr>
            </a:glow>
          </a:effectLst>
        </p:spPr>
        <p:txBody>
          <a:bodyPr vert="horz" lIns="91440" tIns="45720" rIns="91440" bIns="45720" rtlCol="0">
            <a:normAutofit/>
          </a:bodyPr>
          <a:lstStyle>
            <a:lvl1pPr indent="0">
              <a:spcBef>
                <a:spcPct val="0"/>
              </a:spcBef>
              <a:spcAft>
                <a:spcPts val="0"/>
              </a:spcAft>
              <a:buClr>
                <a:schemeClr val="accent1"/>
              </a:buClr>
              <a:buFont typeface="Wingdings 3" charset="2"/>
              <a:buNone/>
              <a:defRPr sz="2000" b="1" u="sng">
                <a:solidFill>
                  <a:srgbClr val="FF0000"/>
                </a:solidFill>
                <a:effectLst>
                  <a:outerShdw blurRad="38100" dist="38100" dir="2700000" algn="tl">
                    <a:srgbClr val="000000">
                      <a:alpha val="43137"/>
                    </a:srgbClr>
                  </a:outerShdw>
                </a:effectLst>
                <a:latin typeface="+mj-lt"/>
                <a:ea typeface="+mj-ea"/>
                <a:cs typeface="+mj-cs"/>
              </a:defRPr>
            </a:lvl1pPr>
            <a:lvl2pPr marL="742950" indent="-285750">
              <a:spcBef>
                <a:spcPts val="1000"/>
              </a:spcBef>
              <a:spcAft>
                <a:spcPts val="0"/>
              </a:spcAft>
              <a:buClr>
                <a:schemeClr val="accent1"/>
              </a:buClr>
              <a:buFont typeface="Wingdings 3" charset="2"/>
              <a:buChar char=""/>
              <a:defRPr sz="1600">
                <a:solidFill>
                  <a:schemeClr val="tx1">
                    <a:lumMod val="75000"/>
                    <a:lumOff val="25000"/>
                  </a:schemeClr>
                </a:solidFill>
              </a:defRPr>
            </a:lvl2pPr>
            <a:lvl3pPr marL="1143000" indent="-228600">
              <a:spcBef>
                <a:spcPts val="1000"/>
              </a:spcBef>
              <a:spcAft>
                <a:spcPts val="0"/>
              </a:spcAft>
              <a:buClr>
                <a:schemeClr val="accent1"/>
              </a:buClr>
              <a:buFont typeface="Wingdings 3" charset="2"/>
              <a:buChar char=""/>
              <a:defRPr sz="1400">
                <a:solidFill>
                  <a:schemeClr val="tx1">
                    <a:lumMod val="75000"/>
                    <a:lumOff val="25000"/>
                  </a:schemeClr>
                </a:solidFill>
              </a:defRPr>
            </a:lvl3pPr>
            <a:lvl4pPr marL="1600200" indent="-228600">
              <a:spcBef>
                <a:spcPts val="1000"/>
              </a:spcBef>
              <a:spcAft>
                <a:spcPts val="0"/>
              </a:spcAft>
              <a:buClr>
                <a:schemeClr val="accent1"/>
              </a:buClr>
              <a:buFont typeface="Wingdings 3" charset="2"/>
              <a:buChar char=""/>
              <a:defRPr sz="1200">
                <a:solidFill>
                  <a:schemeClr val="tx1">
                    <a:lumMod val="75000"/>
                    <a:lumOff val="25000"/>
                  </a:schemeClr>
                </a:solidFill>
              </a:defRPr>
            </a:lvl4pPr>
            <a:lvl5pPr marL="2057400" indent="-228600">
              <a:spcBef>
                <a:spcPts val="1000"/>
              </a:spcBef>
              <a:spcAft>
                <a:spcPts val="0"/>
              </a:spcAft>
              <a:buClr>
                <a:schemeClr val="accent1"/>
              </a:buClr>
              <a:buFont typeface="Wingdings 3" charset="2"/>
              <a:buChar char=""/>
              <a:defRPr sz="1200">
                <a:solidFill>
                  <a:schemeClr val="tx1">
                    <a:lumMod val="75000"/>
                    <a:lumOff val="25000"/>
                  </a:schemeClr>
                </a:solidFill>
              </a:defRPr>
            </a:lvl5pPr>
            <a:lvl6pPr marL="2514600" indent="-228600">
              <a:spcBef>
                <a:spcPts val="1000"/>
              </a:spcBef>
              <a:spcAft>
                <a:spcPts val="0"/>
              </a:spcAft>
              <a:buClr>
                <a:schemeClr val="accent1"/>
              </a:buClr>
              <a:buFont typeface="Wingdings 3" charset="2"/>
              <a:buChar char=""/>
              <a:defRPr sz="1200">
                <a:solidFill>
                  <a:schemeClr val="tx1">
                    <a:lumMod val="75000"/>
                    <a:lumOff val="25000"/>
                  </a:schemeClr>
                </a:solidFill>
              </a:defRPr>
            </a:lvl6pPr>
            <a:lvl7pPr marL="2971800" indent="-228600">
              <a:spcBef>
                <a:spcPts val="1000"/>
              </a:spcBef>
              <a:spcAft>
                <a:spcPts val="0"/>
              </a:spcAft>
              <a:buClr>
                <a:schemeClr val="accent1"/>
              </a:buClr>
              <a:buFont typeface="Wingdings 3" charset="2"/>
              <a:buChar char=""/>
              <a:defRPr sz="1200">
                <a:solidFill>
                  <a:schemeClr val="tx1">
                    <a:lumMod val="75000"/>
                    <a:lumOff val="25000"/>
                  </a:schemeClr>
                </a:solidFill>
              </a:defRPr>
            </a:lvl7pPr>
            <a:lvl8pPr marL="3429000" indent="-228600">
              <a:spcBef>
                <a:spcPts val="1000"/>
              </a:spcBef>
              <a:spcAft>
                <a:spcPts val="0"/>
              </a:spcAft>
              <a:buClr>
                <a:schemeClr val="accent1"/>
              </a:buClr>
              <a:buFont typeface="Wingdings 3" charset="2"/>
              <a:buChar char=""/>
              <a:defRPr sz="1200">
                <a:solidFill>
                  <a:schemeClr val="tx1">
                    <a:lumMod val="75000"/>
                    <a:lumOff val="25000"/>
                  </a:schemeClr>
                </a:solidFill>
              </a:defRPr>
            </a:lvl8pPr>
            <a:lvl9pPr marL="3886200" indent="-228600">
              <a:spcBef>
                <a:spcPts val="1000"/>
              </a:spcBef>
              <a:spcAft>
                <a:spcPts val="0"/>
              </a:spcAft>
              <a:buClr>
                <a:schemeClr val="accent1"/>
              </a:buClr>
              <a:buFont typeface="Wingdings 3" charset="2"/>
              <a:buChar char=""/>
              <a:defRPr sz="1200">
                <a:solidFill>
                  <a:schemeClr val="tx1">
                    <a:lumMod val="75000"/>
                    <a:lumOff val="25000"/>
                  </a:schemeClr>
                </a:solidFill>
              </a:defRPr>
            </a:lvl9pPr>
          </a:lstStyle>
          <a:p>
            <a:r>
              <a:rPr lang="sk-SK" dirty="0"/>
              <a:t>Zákaz dvojitého financovania</a:t>
            </a:r>
          </a:p>
          <a:p>
            <a:endParaRPr lang="sk-SK" dirty="0"/>
          </a:p>
          <a:p>
            <a:pPr marL="342900" indent="-342900">
              <a:buFont typeface="Wingdings" panose="05000000000000000000" pitchFamily="2" charset="2"/>
              <a:buChar char="Ø"/>
            </a:pPr>
            <a:r>
              <a:rPr lang="sk-SK" sz="1800" b="0" u="none" dirty="0">
                <a:solidFill>
                  <a:schemeClr val="tx1">
                    <a:lumMod val="75000"/>
                    <a:lumOff val="25000"/>
                  </a:schemeClr>
                </a:solidFill>
                <a:latin typeface="+mn-lt"/>
                <a:ea typeface="+mn-ea"/>
                <a:cs typeface="+mn-cs"/>
              </a:rPr>
              <a:t>príklady dvojitého financovania </a:t>
            </a:r>
            <a:r>
              <a:rPr lang="sk-SK" dirty="0"/>
              <a:t>→ Pravidlá oprávnenosti výdavkov  (Príloha 6B)</a:t>
            </a:r>
          </a:p>
        </p:txBody>
      </p:sp>
      <p:pic>
        <p:nvPicPr>
          <p:cNvPr id="7" name="Obrázok 6">
            <a:extLst>
              <a:ext uri="{FF2B5EF4-FFF2-40B4-BE49-F238E27FC236}">
                <a16:creationId xmlns:a16="http://schemas.microsoft.com/office/drawing/2014/main" id="{0E88E37A-EDC8-4452-B587-2C57853CCEC8}"/>
              </a:ext>
            </a:extLst>
          </p:cNvPr>
          <p:cNvPicPr>
            <a:picLocks noChangeAspect="1"/>
          </p:cNvPicPr>
          <p:nvPr/>
        </p:nvPicPr>
        <p:blipFill>
          <a:blip r:embed="rId2"/>
          <a:stretch>
            <a:fillRect/>
          </a:stretch>
        </p:blipFill>
        <p:spPr>
          <a:xfrm>
            <a:off x="9341840" y="2131942"/>
            <a:ext cx="2542425" cy="2584799"/>
          </a:xfrm>
          <a:prstGeom prst="rect">
            <a:avLst/>
          </a:prstGeom>
        </p:spPr>
      </p:pic>
    </p:spTree>
    <p:extLst>
      <p:ext uri="{BB962C8B-B14F-4D97-AF65-F5344CB8AC3E}">
        <p14:creationId xmlns:p14="http://schemas.microsoft.com/office/powerpoint/2010/main" val="414043045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37988197-1640-4625-83E9-E9B28C73566D}"/>
              </a:ext>
            </a:extLst>
          </p:cNvPr>
          <p:cNvSpPr>
            <a:spLocks noGrp="1"/>
          </p:cNvSpPr>
          <p:nvPr>
            <p:ph idx="1"/>
          </p:nvPr>
        </p:nvSpPr>
        <p:spPr>
          <a:xfrm>
            <a:off x="1941511" y="212521"/>
            <a:ext cx="8915400" cy="2597791"/>
          </a:xfrm>
          <a:solidFill>
            <a:schemeClr val="accent2">
              <a:lumMod val="20000"/>
              <a:lumOff val="80000"/>
            </a:schemeClr>
          </a:solidFill>
          <a:effectLst>
            <a:glow rad="101600">
              <a:schemeClr val="accent2">
                <a:satMod val="175000"/>
                <a:alpha val="40000"/>
              </a:schemeClr>
            </a:glow>
          </a:effectLst>
        </p:spPr>
        <p:txBody>
          <a:bodyPr/>
          <a:lstStyle/>
          <a:p>
            <a:pPr marL="0" indent="0">
              <a:spcBef>
                <a:spcPct val="0"/>
              </a:spcBef>
              <a:buNone/>
            </a:pPr>
            <a:r>
              <a:rPr lang="sk-SK" sz="2000" b="1" u="sng" dirty="0">
                <a:solidFill>
                  <a:srgbClr val="FF0000"/>
                </a:solidFill>
                <a:effectLst>
                  <a:outerShdw blurRad="38100" dist="38100" dir="2700000" algn="tl">
                    <a:srgbClr val="000000">
                      <a:alpha val="43137"/>
                    </a:srgbClr>
                  </a:outerShdw>
                </a:effectLst>
                <a:latin typeface="+mj-lt"/>
                <a:ea typeface="+mj-ea"/>
                <a:cs typeface="+mj-cs"/>
              </a:rPr>
              <a:t>Zjednodušené metódy zúčtovania výdavkov</a:t>
            </a:r>
          </a:p>
          <a:p>
            <a:pPr marL="0" indent="0">
              <a:buNone/>
            </a:pPr>
            <a:r>
              <a:rPr lang="sk-SK" b="1" dirty="0"/>
              <a:t>Financovanie paušálnou sadzbou v Programe sa stanovuje:</a:t>
            </a:r>
          </a:p>
          <a:p>
            <a:pPr>
              <a:buFont typeface="+mj-lt"/>
              <a:buAutoNum type="arabicPeriod"/>
            </a:pPr>
            <a:r>
              <a:rPr lang="sk-SK" dirty="0"/>
              <a:t>na preukázanie </a:t>
            </a:r>
            <a:r>
              <a:rPr lang="sk-SK" b="1" dirty="0"/>
              <a:t>kancelárskych a administratívnych výdavkov vo výške 15% priamych oprávnených personálnych  výdavkov </a:t>
            </a:r>
            <a:r>
              <a:rPr lang="sk-SK" b="1" dirty="0">
                <a:latin typeface="Calibri" panose="020F0502020204030204" pitchFamily="34" charset="0"/>
                <a:cs typeface="Calibri" panose="020F0502020204030204" pitchFamily="34" charset="0"/>
              </a:rPr>
              <a:t>→  </a:t>
            </a:r>
            <a:r>
              <a:rPr lang="sk-SK" b="1" dirty="0">
                <a:solidFill>
                  <a:srgbClr val="FF0000"/>
                </a:solidFill>
              </a:rPr>
              <a:t>zúčtovanie  zjednodušenou  metódou  je  pre túto kategóriu povinné,</a:t>
            </a:r>
          </a:p>
          <a:p>
            <a:pPr>
              <a:buFont typeface="+mj-lt"/>
              <a:buAutoNum type="arabicPeriod"/>
            </a:pPr>
            <a:r>
              <a:rPr lang="sk-SK" dirty="0"/>
              <a:t>v prípade výzvy č. </a:t>
            </a:r>
            <a:r>
              <a:rPr lang="sk-SK" b="1" dirty="0"/>
              <a:t>SKHU/ETA/1801 </a:t>
            </a:r>
            <a:r>
              <a:rPr lang="sk-SK" dirty="0"/>
              <a:t>sa uplatňuje paušálna sadzba </a:t>
            </a:r>
            <a:r>
              <a:rPr lang="sk-SK" b="1" dirty="0"/>
              <a:t>20 % z priamych nákladov na projekt iných než náklady na zamestnancov</a:t>
            </a:r>
            <a:r>
              <a:rPr lang="sk-SK" dirty="0"/>
              <a:t>.</a:t>
            </a:r>
          </a:p>
        </p:txBody>
      </p:sp>
      <p:sp>
        <p:nvSpPr>
          <p:cNvPr id="4" name="Zástupný objekt pre pätu 3">
            <a:extLst>
              <a:ext uri="{FF2B5EF4-FFF2-40B4-BE49-F238E27FC236}">
                <a16:creationId xmlns:a16="http://schemas.microsoft.com/office/drawing/2014/main" id="{4BAE83F2-638F-4F29-A548-468F817B3BE9}"/>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Zástupný objekt pre obsah 2">
            <a:extLst>
              <a:ext uri="{FF2B5EF4-FFF2-40B4-BE49-F238E27FC236}">
                <a16:creationId xmlns:a16="http://schemas.microsoft.com/office/drawing/2014/main" id="{F6BED071-BF63-44E0-9004-852691B41119}"/>
              </a:ext>
            </a:extLst>
          </p:cNvPr>
          <p:cNvSpPr txBox="1">
            <a:spLocks/>
          </p:cNvSpPr>
          <p:nvPr/>
        </p:nvSpPr>
        <p:spPr>
          <a:xfrm>
            <a:off x="1941511" y="3041009"/>
            <a:ext cx="8915400" cy="2948730"/>
          </a:xfrm>
          <a:prstGeom prst="rect">
            <a:avLst/>
          </a:prstGeom>
          <a:solidFill>
            <a:schemeClr val="accent2">
              <a:lumMod val="20000"/>
              <a:lumOff val="80000"/>
            </a:schemeClr>
          </a:solidFill>
          <a:effectLst>
            <a:glow rad="101600">
              <a:schemeClr val="accent2">
                <a:satMod val="175000"/>
                <a:alpha val="40000"/>
              </a:schemeClr>
            </a:glow>
          </a:effectLst>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spcBef>
                <a:spcPct val="0"/>
              </a:spcBef>
              <a:buFont typeface="Wingdings 3" charset="2"/>
              <a:buNone/>
            </a:pPr>
            <a:r>
              <a:rPr lang="sk-SK" sz="2000" b="1" u="sng" dirty="0">
                <a:solidFill>
                  <a:srgbClr val="FF0000"/>
                </a:solidFill>
                <a:effectLst>
                  <a:outerShdw blurRad="38100" dist="38100" dir="2700000" algn="tl">
                    <a:srgbClr val="000000">
                      <a:alpha val="43137"/>
                    </a:srgbClr>
                  </a:outerShdw>
                </a:effectLst>
                <a:latin typeface="+mj-lt"/>
                <a:ea typeface="+mj-ea"/>
                <a:cs typeface="+mj-cs"/>
              </a:rPr>
              <a:t>Kategórie oprávnených výdavkov</a:t>
            </a:r>
          </a:p>
          <a:p>
            <a:pPr marL="0" indent="0">
              <a:spcBef>
                <a:spcPct val="0"/>
              </a:spcBef>
              <a:buFont typeface="Wingdings 3" charset="2"/>
              <a:buNone/>
            </a:pPr>
            <a:endParaRPr lang="sk-SK" sz="2000" b="1" u="sng" dirty="0">
              <a:solidFill>
                <a:srgbClr val="FF0000"/>
              </a:solidFill>
              <a:effectLst>
                <a:outerShdw blurRad="38100" dist="38100" dir="2700000" algn="tl">
                  <a:srgbClr val="000000">
                    <a:alpha val="43137"/>
                  </a:srgbClr>
                </a:outerShdw>
              </a:effectLst>
              <a:latin typeface="+mj-lt"/>
              <a:ea typeface="+mj-ea"/>
              <a:cs typeface="+mj-cs"/>
            </a:endParaRPr>
          </a:p>
          <a:p>
            <a:pPr marL="457200" indent="-457200">
              <a:spcBef>
                <a:spcPct val="0"/>
              </a:spcBef>
              <a:buFont typeface="+mj-lt"/>
              <a:buAutoNum type="arabicParenR"/>
            </a:pPr>
            <a:r>
              <a:rPr lang="sk-SK" sz="2000" dirty="0">
                <a:solidFill>
                  <a:schemeClr val="tx1"/>
                </a:solidFill>
                <a:effectLst>
                  <a:outerShdw blurRad="38100" dist="38100" dir="2700000" algn="tl">
                    <a:srgbClr val="000000">
                      <a:alpha val="43137"/>
                    </a:srgbClr>
                  </a:outerShdw>
                </a:effectLst>
                <a:latin typeface="+mj-lt"/>
                <a:ea typeface="+mj-ea"/>
                <a:cs typeface="+mj-cs"/>
              </a:rPr>
              <a:t>Personálne výdavky</a:t>
            </a:r>
          </a:p>
          <a:p>
            <a:pPr marL="457200" indent="-457200">
              <a:spcBef>
                <a:spcPct val="0"/>
              </a:spcBef>
              <a:buFont typeface="+mj-lt"/>
              <a:buAutoNum type="arabicParenR"/>
            </a:pPr>
            <a:r>
              <a:rPr lang="sk-SK" sz="2000" dirty="0">
                <a:solidFill>
                  <a:schemeClr val="tx1"/>
                </a:solidFill>
                <a:effectLst>
                  <a:outerShdw blurRad="38100" dist="38100" dir="2700000" algn="tl">
                    <a:srgbClr val="000000">
                      <a:alpha val="43137"/>
                    </a:srgbClr>
                  </a:outerShdw>
                </a:effectLst>
                <a:latin typeface="+mj-lt"/>
                <a:ea typeface="+mj-ea"/>
                <a:cs typeface="+mj-cs"/>
              </a:rPr>
              <a:t>Kancelárske a  administratívne  výdavky</a:t>
            </a:r>
          </a:p>
          <a:p>
            <a:pPr marL="457200" indent="-457200">
              <a:spcBef>
                <a:spcPct val="0"/>
              </a:spcBef>
              <a:buFont typeface="+mj-lt"/>
              <a:buAutoNum type="arabicParenR"/>
            </a:pPr>
            <a:r>
              <a:rPr lang="sk-SK" sz="2000" dirty="0">
                <a:solidFill>
                  <a:schemeClr val="tx1"/>
                </a:solidFill>
                <a:effectLst>
                  <a:outerShdw blurRad="38100" dist="38100" dir="2700000" algn="tl">
                    <a:srgbClr val="000000">
                      <a:alpha val="43137"/>
                    </a:srgbClr>
                  </a:outerShdw>
                </a:effectLst>
                <a:latin typeface="+mj-lt"/>
                <a:ea typeface="+mj-ea"/>
                <a:cs typeface="+mj-cs"/>
              </a:rPr>
              <a:t>Cestovné výdavky a ubytovanie </a:t>
            </a:r>
          </a:p>
          <a:p>
            <a:pPr marL="457200" indent="-457200">
              <a:spcBef>
                <a:spcPct val="0"/>
              </a:spcBef>
              <a:buFont typeface="+mj-lt"/>
              <a:buAutoNum type="arabicParenR"/>
            </a:pPr>
            <a:r>
              <a:rPr lang="sk-SK" sz="2000" dirty="0">
                <a:solidFill>
                  <a:schemeClr val="tx1"/>
                </a:solidFill>
                <a:effectLst>
                  <a:outerShdw blurRad="38100" dist="38100" dir="2700000" algn="tl">
                    <a:srgbClr val="000000">
                      <a:alpha val="43137"/>
                    </a:srgbClr>
                  </a:outerShdw>
                </a:effectLst>
                <a:latin typeface="+mj-lt"/>
                <a:ea typeface="+mj-ea"/>
                <a:cs typeface="+mj-cs"/>
              </a:rPr>
              <a:t>Výdavky  na  externých  odborníkov  a   poskytovateľov   služieb</a:t>
            </a:r>
          </a:p>
          <a:p>
            <a:pPr marL="457200" indent="-457200">
              <a:spcBef>
                <a:spcPct val="0"/>
              </a:spcBef>
              <a:buFont typeface="+mj-lt"/>
              <a:buAutoNum type="arabicParenR"/>
            </a:pPr>
            <a:r>
              <a:rPr lang="sk-SK" sz="2000" dirty="0">
                <a:solidFill>
                  <a:schemeClr val="tx1"/>
                </a:solidFill>
                <a:effectLst>
                  <a:outerShdw blurRad="38100" dist="38100" dir="2700000" algn="tl">
                    <a:srgbClr val="000000">
                      <a:alpha val="43137"/>
                    </a:srgbClr>
                  </a:outerShdw>
                </a:effectLst>
                <a:latin typeface="+mj-lt"/>
                <a:ea typeface="+mj-ea"/>
                <a:cs typeface="+mj-cs"/>
              </a:rPr>
              <a:t>Výdavky na vybavenie</a:t>
            </a:r>
          </a:p>
          <a:p>
            <a:pPr marL="457200" indent="-457200">
              <a:spcBef>
                <a:spcPct val="0"/>
              </a:spcBef>
              <a:buFont typeface="+mj-lt"/>
              <a:buAutoNum type="arabicParenR"/>
            </a:pPr>
            <a:r>
              <a:rPr lang="sk-SK" sz="2000" dirty="0">
                <a:solidFill>
                  <a:schemeClr val="tx1"/>
                </a:solidFill>
                <a:effectLst>
                  <a:outerShdw blurRad="38100" dist="38100" dir="2700000" algn="tl">
                    <a:srgbClr val="000000">
                      <a:alpha val="43137"/>
                    </a:srgbClr>
                  </a:outerShdw>
                </a:effectLst>
                <a:latin typeface="+mj-lt"/>
                <a:ea typeface="+mj-ea"/>
                <a:cs typeface="+mj-cs"/>
              </a:rPr>
              <a:t>Infraštruktúra a stavebné práce </a:t>
            </a:r>
          </a:p>
          <a:p>
            <a:pPr marL="457200" indent="-457200">
              <a:spcBef>
                <a:spcPct val="0"/>
              </a:spcBef>
              <a:buFont typeface="+mj-lt"/>
              <a:buAutoNum type="arabicParenR"/>
            </a:pPr>
            <a:endParaRPr lang="sk-SK" sz="2000" b="1" u="sng" dirty="0">
              <a:solidFill>
                <a:srgbClr val="FF0000"/>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741469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DF4AF2C9-FC95-4840-BB9D-62B2558940C8}"/>
              </a:ext>
            </a:extLst>
          </p:cNvPr>
          <p:cNvSpPr>
            <a:spLocks noGrp="1"/>
          </p:cNvSpPr>
          <p:nvPr>
            <p:ph type="title"/>
          </p:nvPr>
        </p:nvSpPr>
        <p:spPr>
          <a:xfrm>
            <a:off x="2005696" y="479482"/>
            <a:ext cx="8911687" cy="846806"/>
          </a:xfrm>
          <a:solidFill>
            <a:schemeClr val="accent5">
              <a:lumMod val="40000"/>
              <a:lumOff val="60000"/>
            </a:schemeClr>
          </a:solidFill>
          <a:effectLst>
            <a:glow rad="139700">
              <a:schemeClr val="accent4">
                <a:satMod val="175000"/>
                <a:alpha val="40000"/>
              </a:schemeClr>
            </a:glow>
          </a:effectLst>
        </p:spPr>
        <p:txBody>
          <a:bodyPr/>
          <a:lstStyle/>
          <a:p>
            <a:pPr algn="ctr"/>
            <a:r>
              <a:rPr lang="sk-SK" b="1" dirty="0">
                <a:solidFill>
                  <a:schemeClr val="accent6">
                    <a:lumMod val="50000"/>
                  </a:schemeClr>
                </a:solidFill>
                <a:effectLst>
                  <a:outerShdw blurRad="38100" dist="38100" dir="2700000" algn="tl">
                    <a:srgbClr val="000000">
                      <a:alpha val="43137"/>
                    </a:srgbClr>
                  </a:outerShdw>
                </a:effectLst>
              </a:rPr>
              <a:t>Personálne výdavky</a:t>
            </a:r>
          </a:p>
        </p:txBody>
      </p:sp>
      <p:sp>
        <p:nvSpPr>
          <p:cNvPr id="6" name="Zástupný objekt pre obsah 5">
            <a:extLst>
              <a:ext uri="{FF2B5EF4-FFF2-40B4-BE49-F238E27FC236}">
                <a16:creationId xmlns:a16="http://schemas.microsoft.com/office/drawing/2014/main" id="{9AE9912E-B9FB-4009-B34C-790CD6B295C7}"/>
              </a:ext>
            </a:extLst>
          </p:cNvPr>
          <p:cNvSpPr>
            <a:spLocks noGrp="1"/>
          </p:cNvSpPr>
          <p:nvPr>
            <p:ph idx="1"/>
          </p:nvPr>
        </p:nvSpPr>
        <p:spPr>
          <a:xfrm>
            <a:off x="2077484" y="1747706"/>
            <a:ext cx="8915400" cy="2698459"/>
          </a:xfrm>
        </p:spPr>
        <p:txBody>
          <a:bodyPr/>
          <a:lstStyle/>
          <a:p>
            <a:r>
              <a:rPr lang="sk-SK" dirty="0"/>
              <a:t>výdavky týkajúce sa personálu prijímateľa zapojeného priamo do realizácie projektu</a:t>
            </a:r>
          </a:p>
          <a:p>
            <a:r>
              <a:rPr lang="sk-SK" dirty="0"/>
              <a:t>účtované zjednodušeným spôsobom</a:t>
            </a:r>
          </a:p>
          <a:p>
            <a:r>
              <a:rPr lang="sk-SK" b="1" dirty="0"/>
              <a:t>uplatňuje paušálna sadzba 20 % z priamych nákladov na projekt iných než náklady na zamestnancov </a:t>
            </a:r>
          </a:p>
          <a:p>
            <a:r>
              <a:rPr lang="sk-SK" dirty="0"/>
              <a:t>výška vykazovania výdavkov je stanovená v ŽoFP, ktorá je prílohou Zmluvy a vybraná metóda sa uplatňuje počas celého obdobia realizácie projektu, nemožno ju meniť</a:t>
            </a:r>
          </a:p>
        </p:txBody>
      </p:sp>
      <p:sp>
        <p:nvSpPr>
          <p:cNvPr id="4" name="Zástupný objekt pre pätu 3">
            <a:extLst>
              <a:ext uri="{FF2B5EF4-FFF2-40B4-BE49-F238E27FC236}">
                <a16:creationId xmlns:a16="http://schemas.microsoft.com/office/drawing/2014/main" id="{99CACB65-1A24-44CA-AC3E-656F887D76EB}"/>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Tree>
    <p:extLst>
      <p:ext uri="{BB962C8B-B14F-4D97-AF65-F5344CB8AC3E}">
        <p14:creationId xmlns:p14="http://schemas.microsoft.com/office/powerpoint/2010/main" val="44300103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F780D237-C204-477E-8EDD-837F25993F20}"/>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1">
            <a:extLst>
              <a:ext uri="{FF2B5EF4-FFF2-40B4-BE49-F238E27FC236}">
                <a16:creationId xmlns:a16="http://schemas.microsoft.com/office/drawing/2014/main" id="{7DA760CA-E89C-4EB2-8022-9E0EB5C5A31E}"/>
              </a:ext>
            </a:extLst>
          </p:cNvPr>
          <p:cNvSpPr txBox="1">
            <a:spLocks/>
          </p:cNvSpPr>
          <p:nvPr/>
        </p:nvSpPr>
        <p:spPr>
          <a:xfrm>
            <a:off x="2109055" y="222843"/>
            <a:ext cx="8883829" cy="3032085"/>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2400" b="1" u="sng" dirty="0"/>
              <a:t>Oprávnené výdavky</a:t>
            </a:r>
          </a:p>
          <a:p>
            <a:pPr marL="342900" indent="-342900">
              <a:buFont typeface="+mj-lt"/>
              <a:buAutoNum type="arabicParenR"/>
            </a:pPr>
            <a:r>
              <a:rPr lang="sk-SK" sz="1600" dirty="0">
                <a:solidFill>
                  <a:schemeClr val="tx1"/>
                </a:solidFill>
              </a:rPr>
              <a:t>hrubá mzda spojená s aktivitami, ktoré by prijímateľ nevykonával, ak by daný projekt nebol realizovaný (</a:t>
            </a:r>
            <a:r>
              <a:rPr lang="sk-SK" sz="1600" b="1" dirty="0">
                <a:solidFill>
                  <a:schemeClr val="tx1"/>
                </a:solidFill>
              </a:rPr>
              <a:t>pracovná zmluva, dohoda o vykonaní práce, dohoda o pracovnej činnosti, dohoda o brigádnickej práci študentov alebo dekrét o vymenovaní</a:t>
            </a:r>
            <a:r>
              <a:rPr lang="sk-SK" sz="1600" dirty="0">
                <a:solidFill>
                  <a:schemeClr val="tx1"/>
                </a:solidFill>
              </a:rPr>
              <a:t>)</a:t>
            </a:r>
          </a:p>
          <a:p>
            <a:pPr marL="342900" indent="-342900">
              <a:buFont typeface="+mj-lt"/>
              <a:buAutoNum type="arabicParenR"/>
            </a:pPr>
            <a:r>
              <a:rPr lang="sk-SK" sz="1600" dirty="0">
                <a:solidFill>
                  <a:schemeClr val="tx1"/>
                </a:solidFill>
              </a:rPr>
              <a:t>akékoľvek iné výdavky priamo spojené s vyplatením mzdových nákladov, vynakladané a  uhrádzané  prijímateľom  ako  zamestnávateľom,  ako  napr.  daň  z príjmu a príspevok sociálneho zabezpečenia, pod podmienkou, že:</a:t>
            </a:r>
          </a:p>
          <a:p>
            <a:r>
              <a:rPr lang="sk-SK" sz="1600" dirty="0">
                <a:solidFill>
                  <a:schemeClr val="tx1"/>
                </a:solidFill>
              </a:rPr>
              <a:t>a)	sú uvedené v dokumente zamestnania alebo právnych predpisoch,</a:t>
            </a:r>
          </a:p>
          <a:p>
            <a:r>
              <a:rPr lang="sk-SK" sz="1600" dirty="0">
                <a:solidFill>
                  <a:schemeClr val="tx1"/>
                </a:solidFill>
              </a:rPr>
              <a:t>b)	sú v súlade s legislatívou, na ktorú sa odvoláva dokument zamestnania a     so štandardnou praxou v štáte alebo inštitúcii prijímateľa</a:t>
            </a:r>
          </a:p>
          <a:p>
            <a:pPr marL="342900" indent="-342900">
              <a:buFont typeface="+mj-lt"/>
              <a:buAutoNum type="arabicParenR"/>
            </a:pPr>
            <a:endParaRPr lang="sk-SK" sz="1800" dirty="0">
              <a:solidFill>
                <a:schemeClr val="tx1"/>
              </a:solidFill>
            </a:endParaRPr>
          </a:p>
        </p:txBody>
      </p:sp>
      <p:sp>
        <p:nvSpPr>
          <p:cNvPr id="6" name="Nadpis 1">
            <a:extLst>
              <a:ext uri="{FF2B5EF4-FFF2-40B4-BE49-F238E27FC236}">
                <a16:creationId xmlns:a16="http://schemas.microsoft.com/office/drawing/2014/main" id="{FC32581C-AF43-404F-8B02-BC262D5B3736}"/>
              </a:ext>
            </a:extLst>
          </p:cNvPr>
          <p:cNvSpPr txBox="1">
            <a:spLocks/>
          </p:cNvSpPr>
          <p:nvPr/>
        </p:nvSpPr>
        <p:spPr>
          <a:xfrm>
            <a:off x="2109054" y="3286286"/>
            <a:ext cx="8883829" cy="2849522"/>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1600" b="1" u="sng" dirty="0">
                <a:solidFill>
                  <a:schemeClr val="tx1"/>
                </a:solidFill>
              </a:rPr>
              <a:t>Prehľad oprávnených výdavkov</a:t>
            </a:r>
          </a:p>
          <a:p>
            <a:pPr marL="342900" indent="-342900">
              <a:buAutoNum type="arabicParenR"/>
            </a:pPr>
            <a:r>
              <a:rPr lang="sk-SK" sz="1600" dirty="0">
                <a:solidFill>
                  <a:schemeClr val="tx1"/>
                </a:solidFill>
              </a:rPr>
              <a:t>mzda (celková cena práce)</a:t>
            </a:r>
          </a:p>
          <a:p>
            <a:pPr marL="342900" indent="-342900">
              <a:buAutoNum type="arabicParenR"/>
            </a:pPr>
            <a:r>
              <a:rPr lang="sk-SK" sz="1600" dirty="0">
                <a:solidFill>
                  <a:schemeClr val="tx1"/>
                </a:solidFill>
              </a:rPr>
              <a:t>preddavky na daň z príjmu fyzických osôb</a:t>
            </a:r>
          </a:p>
          <a:p>
            <a:pPr marL="342900" indent="-342900">
              <a:buAutoNum type="arabicParenR" startAt="3"/>
            </a:pPr>
            <a:r>
              <a:rPr lang="sk-SK" sz="1600" dirty="0">
                <a:solidFill>
                  <a:schemeClr val="tx1"/>
                </a:solidFill>
              </a:rPr>
              <a:t>povinné odvody do zdravotnej a sociálnej poisťovne, odvod dane</a:t>
            </a:r>
          </a:p>
          <a:p>
            <a:pPr marL="342900" indent="-342900">
              <a:buAutoNum type="arabicParenR" startAt="3"/>
            </a:pPr>
            <a:r>
              <a:rPr lang="sk-SK" sz="1600" dirty="0">
                <a:solidFill>
                  <a:schemeClr val="tx1"/>
                </a:solidFill>
              </a:rPr>
              <a:t>dodatočná ročná mzda spolu s odvodmi uhradenými zamestnávateľom </a:t>
            </a:r>
          </a:p>
          <a:p>
            <a:pPr marL="342900" indent="-342900">
              <a:buAutoNum type="arabicParenR" startAt="3"/>
            </a:pPr>
            <a:r>
              <a:rPr lang="sk-SK" sz="1600" dirty="0">
                <a:solidFill>
                  <a:schemeClr val="tx1"/>
                </a:solidFill>
              </a:rPr>
              <a:t>prémie, odmeny, mzdové príplatky (vyplývajúce z plnenia funkcie, úlohy) v súvislosti s realizovaným projektom</a:t>
            </a:r>
          </a:p>
          <a:p>
            <a:pPr marL="342900" indent="-342900">
              <a:buAutoNum type="arabicParenR" startAt="3"/>
            </a:pPr>
            <a:r>
              <a:rPr lang="sk-SK" sz="1600" dirty="0">
                <a:solidFill>
                  <a:schemeClr val="tx1"/>
                </a:solidFill>
              </a:rPr>
              <a:t>náhrada za  nevyčerpanú  dovolenku  v  súlade  s  pracovnoprávnymi  predpismi,  v prípade, že by jej čerpanie poškodilo projekt</a:t>
            </a:r>
          </a:p>
          <a:p>
            <a:pPr marL="342900" indent="-342900">
              <a:buAutoNum type="arabicParenR" startAt="3"/>
            </a:pPr>
            <a:r>
              <a:rPr lang="sk-SK" sz="1600" dirty="0">
                <a:solidFill>
                  <a:schemeClr val="tx1"/>
                </a:solidFill>
              </a:rPr>
              <a:t>nadčasy, ak  je  ich  súvis  s  projektom  zdokladovaný  a  sú  pre projekt nevyhnutné </a:t>
            </a:r>
          </a:p>
          <a:p>
            <a:endParaRPr lang="sk-SK" sz="1400" dirty="0">
              <a:solidFill>
                <a:schemeClr val="tx1"/>
              </a:solidFill>
            </a:endParaRPr>
          </a:p>
        </p:txBody>
      </p:sp>
    </p:spTree>
    <p:extLst>
      <p:ext uri="{BB962C8B-B14F-4D97-AF65-F5344CB8AC3E}">
        <p14:creationId xmlns:p14="http://schemas.microsoft.com/office/powerpoint/2010/main" val="219416224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BBEAC6A7-D4FA-42CF-BAB8-2879A23C0FED}"/>
              </a:ext>
            </a:extLst>
          </p:cNvPr>
          <p:cNvSpPr>
            <a:spLocks noGrp="1"/>
          </p:cNvSpPr>
          <p:nvPr>
            <p:ph idx="1"/>
          </p:nvPr>
        </p:nvSpPr>
        <p:spPr>
          <a:xfrm>
            <a:off x="2077484" y="1378591"/>
            <a:ext cx="8915400" cy="1465277"/>
          </a:xfrm>
        </p:spPr>
        <p:txBody>
          <a:bodyPr/>
          <a:lstStyle/>
          <a:p>
            <a:r>
              <a:rPr lang="sk-SK" dirty="0"/>
              <a:t>vykazovanie sa vykonáva zjednodušene paušálnou sadzbou vo výške </a:t>
            </a:r>
            <a:r>
              <a:rPr lang="sk-SK" b="1" dirty="0"/>
              <a:t>15 % čiastky vypočítanej paušálne pre priame personálne výdavky</a:t>
            </a:r>
          </a:p>
          <a:p>
            <a:r>
              <a:rPr lang="sk-SK" dirty="0"/>
              <a:t>žiaden z oprávnených výdavkov </a:t>
            </a:r>
            <a:r>
              <a:rPr lang="sk-SK" b="1" dirty="0"/>
              <a:t>nemôže</a:t>
            </a:r>
            <a:r>
              <a:rPr lang="sk-SK" dirty="0"/>
              <a:t> byť predložený na zúčtovanie formou </a:t>
            </a:r>
            <a:r>
              <a:rPr lang="sk-SK" b="1" dirty="0"/>
              <a:t>skutočne vynaložených prostriedkov</a:t>
            </a:r>
          </a:p>
          <a:p>
            <a:endParaRPr lang="sk-SK" b="1" dirty="0"/>
          </a:p>
          <a:p>
            <a:endParaRPr lang="sk-SK" b="1" dirty="0"/>
          </a:p>
          <a:p>
            <a:endParaRPr lang="sk-SK" dirty="0"/>
          </a:p>
        </p:txBody>
      </p:sp>
      <p:sp>
        <p:nvSpPr>
          <p:cNvPr id="4" name="Zástupný objekt pre pätu 3">
            <a:extLst>
              <a:ext uri="{FF2B5EF4-FFF2-40B4-BE49-F238E27FC236}">
                <a16:creationId xmlns:a16="http://schemas.microsoft.com/office/drawing/2014/main" id="{F458928A-A116-4EAC-92D8-B0BF2DF95BE4}"/>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4">
            <a:extLst>
              <a:ext uri="{FF2B5EF4-FFF2-40B4-BE49-F238E27FC236}">
                <a16:creationId xmlns:a16="http://schemas.microsoft.com/office/drawing/2014/main" id="{4870C2A5-CDAB-475B-A230-D63917FDFFBF}"/>
              </a:ext>
            </a:extLst>
          </p:cNvPr>
          <p:cNvSpPr>
            <a:spLocks noGrp="1"/>
          </p:cNvSpPr>
          <p:nvPr>
            <p:ph type="title"/>
          </p:nvPr>
        </p:nvSpPr>
        <p:spPr>
          <a:xfrm>
            <a:off x="2049626" y="452310"/>
            <a:ext cx="8911687" cy="846806"/>
          </a:xfrm>
          <a:solidFill>
            <a:schemeClr val="accent5">
              <a:lumMod val="40000"/>
              <a:lumOff val="60000"/>
            </a:schemeClr>
          </a:solidFill>
          <a:effectLst>
            <a:glow rad="139700">
              <a:schemeClr val="accent4">
                <a:satMod val="175000"/>
                <a:alpha val="40000"/>
              </a:schemeClr>
            </a:glow>
          </a:effectLst>
        </p:spPr>
        <p:txBody>
          <a:bodyPr vert="horz" lIns="91440" tIns="45720" rIns="91440" bIns="45720" rtlCol="0" anchor="t">
            <a:normAutofit fontScale="90000"/>
          </a:bodyPr>
          <a:lstStyle/>
          <a:p>
            <a:pPr algn="ctr"/>
            <a:r>
              <a:rPr lang="sk-SK" b="1" dirty="0">
                <a:solidFill>
                  <a:schemeClr val="accent6">
                    <a:lumMod val="50000"/>
                  </a:schemeClr>
                </a:solidFill>
                <a:effectLst>
                  <a:outerShdw blurRad="38100" dist="38100" dir="2700000" algn="tl">
                    <a:srgbClr val="000000">
                      <a:alpha val="43137"/>
                    </a:srgbClr>
                  </a:outerShdw>
                </a:effectLst>
              </a:rPr>
              <a:t>Kancelárske a administratívne výdavky</a:t>
            </a:r>
          </a:p>
        </p:txBody>
      </p:sp>
      <p:sp>
        <p:nvSpPr>
          <p:cNvPr id="6" name="Nadpis 1">
            <a:extLst>
              <a:ext uri="{FF2B5EF4-FFF2-40B4-BE49-F238E27FC236}">
                <a16:creationId xmlns:a16="http://schemas.microsoft.com/office/drawing/2014/main" id="{97E7109A-3FB2-4B7D-9BE6-7C2964032A81}"/>
              </a:ext>
            </a:extLst>
          </p:cNvPr>
          <p:cNvSpPr txBox="1">
            <a:spLocks/>
          </p:cNvSpPr>
          <p:nvPr/>
        </p:nvSpPr>
        <p:spPr>
          <a:xfrm>
            <a:off x="2077484" y="2693228"/>
            <a:ext cx="8883829" cy="3531403"/>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1600" b="1" u="sng" dirty="0">
                <a:solidFill>
                  <a:schemeClr val="tx1"/>
                </a:solidFill>
              </a:rPr>
              <a:t>Prehľad oprávnených výdavkov</a:t>
            </a:r>
          </a:p>
          <a:p>
            <a:pPr marL="342900" indent="-342900">
              <a:buFont typeface="+mj-lt"/>
              <a:buAutoNum type="arabicParenR"/>
            </a:pPr>
            <a:r>
              <a:rPr lang="sk-SK" sz="1600" dirty="0">
                <a:solidFill>
                  <a:schemeClr val="tx1"/>
                </a:solidFill>
              </a:rPr>
              <a:t>nájomné za kanceláriu</a:t>
            </a:r>
          </a:p>
          <a:p>
            <a:pPr marL="342900" indent="-342900">
              <a:buFont typeface="+mj-lt"/>
              <a:buAutoNum type="arabicParenR"/>
            </a:pPr>
            <a:r>
              <a:rPr lang="sk-SK" sz="1600" dirty="0">
                <a:solidFill>
                  <a:schemeClr val="tx1"/>
                </a:solidFill>
              </a:rPr>
              <a:t>poistné a dane spojené s nehnuteľnosťami a s vybavením kancelárie (napr. poistenie proti požiaru, krádeži)</a:t>
            </a:r>
          </a:p>
          <a:p>
            <a:pPr marL="342900" indent="-342900">
              <a:buFont typeface="+mj-lt"/>
              <a:buAutoNum type="arabicParenR"/>
            </a:pPr>
            <a:r>
              <a:rPr lang="sk-SK" sz="1600" dirty="0">
                <a:solidFill>
                  <a:schemeClr val="tx1"/>
                </a:solidFill>
              </a:rPr>
              <a:t>režijné náklady (napr. za elektrinu, vykurovanie, vodu)</a:t>
            </a:r>
          </a:p>
          <a:p>
            <a:pPr marL="342900" indent="-342900">
              <a:buFont typeface="+mj-lt"/>
              <a:buAutoNum type="arabicParenR"/>
            </a:pPr>
            <a:r>
              <a:rPr lang="sk-SK" sz="1600" dirty="0">
                <a:solidFill>
                  <a:schemeClr val="tx1"/>
                </a:solidFill>
              </a:rPr>
              <a:t>kancelárske potreby</a:t>
            </a:r>
          </a:p>
          <a:p>
            <a:pPr marL="342900" indent="-342900">
              <a:buFont typeface="+mj-lt"/>
              <a:buAutoNum type="arabicParenR"/>
            </a:pPr>
            <a:r>
              <a:rPr lang="sk-SK" sz="1600" dirty="0">
                <a:solidFill>
                  <a:schemeClr val="tx1"/>
                </a:solidFill>
              </a:rPr>
              <a:t>všeobecné účtovníctvo vykonávané v rámci inštitúcie, ktorá je prijímateľom projektu</a:t>
            </a:r>
          </a:p>
          <a:p>
            <a:pPr marL="342900" indent="-342900">
              <a:buFont typeface="+mj-lt"/>
              <a:buAutoNum type="arabicParenR"/>
            </a:pPr>
            <a:r>
              <a:rPr lang="sk-SK" sz="1600" dirty="0">
                <a:solidFill>
                  <a:schemeClr val="tx1"/>
                </a:solidFill>
              </a:rPr>
              <a:t>archív</a:t>
            </a:r>
          </a:p>
          <a:p>
            <a:pPr marL="342900" indent="-342900">
              <a:buFont typeface="+mj-lt"/>
              <a:buAutoNum type="arabicParenR"/>
            </a:pPr>
            <a:r>
              <a:rPr lang="sk-SK" sz="1600" dirty="0">
                <a:solidFill>
                  <a:schemeClr val="tx1"/>
                </a:solidFill>
              </a:rPr>
              <a:t>údržba, upratovanie (vrátane čistiacich prostriedkov) a opravy</a:t>
            </a:r>
          </a:p>
          <a:p>
            <a:pPr marL="342900" indent="-342900">
              <a:buFont typeface="+mj-lt"/>
              <a:buAutoNum type="arabicParenR"/>
            </a:pPr>
            <a:r>
              <a:rPr lang="sk-SK" sz="1600" dirty="0">
                <a:solidFill>
                  <a:schemeClr val="tx1"/>
                </a:solidFill>
              </a:rPr>
              <a:t>ochrana a bezpečnosť na pracovisku</a:t>
            </a:r>
          </a:p>
          <a:p>
            <a:pPr marL="342900" indent="-342900">
              <a:buFont typeface="+mj-lt"/>
              <a:buAutoNum type="arabicParenR"/>
            </a:pPr>
            <a:r>
              <a:rPr lang="sk-SK" sz="1600" dirty="0">
                <a:solidFill>
                  <a:schemeClr val="tx1"/>
                </a:solidFill>
              </a:rPr>
              <a:t>informačné systémy </a:t>
            </a:r>
          </a:p>
          <a:p>
            <a:pPr marL="342900" indent="-342900">
              <a:buFont typeface="+mj-lt"/>
              <a:buAutoNum type="arabicParenR"/>
            </a:pPr>
            <a:r>
              <a:rPr lang="sk-SK" sz="1600" dirty="0">
                <a:solidFill>
                  <a:schemeClr val="tx1"/>
                </a:solidFill>
              </a:rPr>
              <a:t>komunikácia (napr. telefón, fax, internet, poštové služby, vizitky)</a:t>
            </a:r>
          </a:p>
          <a:p>
            <a:pPr marL="342900" indent="-342900">
              <a:buFont typeface="+mj-lt"/>
              <a:buAutoNum type="arabicParenR"/>
            </a:pPr>
            <a:r>
              <a:rPr lang="sk-SK" sz="1600" dirty="0">
                <a:solidFill>
                  <a:schemeClr val="tx1"/>
                </a:solidFill>
              </a:rPr>
              <a:t>bankové poplatky za otvorenie účtu určeného výlučne pre projekt a jeho vedenie</a:t>
            </a:r>
          </a:p>
          <a:p>
            <a:pPr marL="342900" indent="-342900">
              <a:buFont typeface="+mj-lt"/>
              <a:buAutoNum type="arabicParenR"/>
            </a:pPr>
            <a:r>
              <a:rPr lang="sk-SK" sz="1600" dirty="0">
                <a:solidFill>
                  <a:schemeClr val="tx1"/>
                </a:solidFill>
              </a:rPr>
              <a:t>poplatky za medzinárodné finančné transakcie</a:t>
            </a:r>
          </a:p>
          <a:p>
            <a:endParaRPr lang="sk-SK" sz="1400" dirty="0">
              <a:solidFill>
                <a:schemeClr val="tx1"/>
              </a:solidFill>
            </a:endParaRPr>
          </a:p>
        </p:txBody>
      </p:sp>
    </p:spTree>
    <p:extLst>
      <p:ext uri="{BB962C8B-B14F-4D97-AF65-F5344CB8AC3E}">
        <p14:creationId xmlns:p14="http://schemas.microsoft.com/office/powerpoint/2010/main" val="217850212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10661E52-B6C5-4A34-999D-E232B538EAFE}"/>
              </a:ext>
            </a:extLst>
          </p:cNvPr>
          <p:cNvSpPr>
            <a:spLocks noGrp="1"/>
          </p:cNvSpPr>
          <p:nvPr>
            <p:ph idx="1"/>
          </p:nvPr>
        </p:nvSpPr>
        <p:spPr>
          <a:xfrm>
            <a:off x="2013678" y="2049710"/>
            <a:ext cx="8979206" cy="3143075"/>
          </a:xfrm>
        </p:spPr>
        <p:txBody>
          <a:bodyPr>
            <a:normAutofit/>
          </a:bodyPr>
          <a:lstStyle/>
          <a:p>
            <a:r>
              <a:rPr lang="sk-SK" sz="2000" dirty="0"/>
              <a:t>oprávnené sú výdavky súvisiace so služobnými cestami (tuzemskými a zahraničnými), ktoré sú potrebné na dosiahnutie cieľa projektu a vykonané osobami priamo zapojenými do jeho realizácie</a:t>
            </a:r>
          </a:p>
          <a:p>
            <a:pPr marL="0" indent="0">
              <a:buNone/>
            </a:pPr>
            <a:endParaRPr lang="sk-SK" sz="2000" dirty="0"/>
          </a:p>
          <a:p>
            <a:r>
              <a:rPr lang="sk-SK" sz="2000" u="sng" dirty="0">
                <a:solidFill>
                  <a:srgbClr val="FF0000"/>
                </a:solidFill>
              </a:rPr>
              <a:t>výdavky na služobné cesty a ubytovanie externých expertov a poskytovateľov služieb sú účtované výlučne v rozpočtovej kapitole 5 „Výdavky na externých expertov a externé služby„ </a:t>
            </a:r>
            <a:r>
              <a:rPr lang="sk-SK" sz="2000" u="sng" dirty="0">
                <a:solidFill>
                  <a:srgbClr val="FF0000"/>
                </a:solidFill>
                <a:latin typeface="Calibri" panose="020F0502020204030204" pitchFamily="34" charset="0"/>
                <a:cs typeface="Calibri" panose="020F0502020204030204" pitchFamily="34" charset="0"/>
              </a:rPr>
              <a:t>→ </a:t>
            </a:r>
            <a:r>
              <a:rPr lang="sk-SK" sz="2000" dirty="0">
                <a:solidFill>
                  <a:srgbClr val="FF0000"/>
                </a:solidFill>
              </a:rPr>
              <a:t>musia  byť   zahrnuté v dohode/zmluve  uzatvorenej    s externým expertom</a:t>
            </a:r>
          </a:p>
          <a:p>
            <a:endParaRPr lang="sk-SK" u="sng" dirty="0">
              <a:solidFill>
                <a:srgbClr val="FF0000"/>
              </a:solidFill>
            </a:endParaRPr>
          </a:p>
          <a:p>
            <a:pPr marL="0" indent="0">
              <a:buNone/>
            </a:pPr>
            <a:endParaRPr lang="sk-SK" dirty="0"/>
          </a:p>
          <a:p>
            <a:endParaRPr lang="sk-SK" dirty="0"/>
          </a:p>
        </p:txBody>
      </p:sp>
      <p:sp>
        <p:nvSpPr>
          <p:cNvPr id="4" name="Zástupný objekt pre pätu 3">
            <a:extLst>
              <a:ext uri="{FF2B5EF4-FFF2-40B4-BE49-F238E27FC236}">
                <a16:creationId xmlns:a16="http://schemas.microsoft.com/office/drawing/2014/main" id="{CB3F6A54-748A-43C0-B301-EE5647986512}"/>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4">
            <a:extLst>
              <a:ext uri="{FF2B5EF4-FFF2-40B4-BE49-F238E27FC236}">
                <a16:creationId xmlns:a16="http://schemas.microsoft.com/office/drawing/2014/main" id="{64CB7EF9-E191-45AA-AF2F-2D7498FD4E5D}"/>
              </a:ext>
            </a:extLst>
          </p:cNvPr>
          <p:cNvSpPr>
            <a:spLocks noGrp="1"/>
          </p:cNvSpPr>
          <p:nvPr>
            <p:ph type="title"/>
          </p:nvPr>
        </p:nvSpPr>
        <p:spPr>
          <a:xfrm>
            <a:off x="2081197" y="519421"/>
            <a:ext cx="8911687" cy="846806"/>
          </a:xfrm>
          <a:solidFill>
            <a:schemeClr val="accent5">
              <a:lumMod val="40000"/>
              <a:lumOff val="60000"/>
            </a:schemeClr>
          </a:solidFill>
          <a:effectLst>
            <a:glow rad="139700">
              <a:schemeClr val="accent4">
                <a:satMod val="175000"/>
                <a:alpha val="40000"/>
              </a:schemeClr>
            </a:glow>
          </a:effectLst>
        </p:spPr>
        <p:txBody>
          <a:bodyPr vert="horz" lIns="91440" tIns="45720" rIns="91440" bIns="45720" rtlCol="0" anchor="t">
            <a:normAutofit/>
          </a:bodyPr>
          <a:lstStyle/>
          <a:p>
            <a:pPr algn="ctr"/>
            <a:r>
              <a:rPr lang="sk-SK" b="1" dirty="0">
                <a:solidFill>
                  <a:schemeClr val="accent6">
                    <a:lumMod val="50000"/>
                  </a:schemeClr>
                </a:solidFill>
                <a:effectLst>
                  <a:outerShdw blurRad="38100" dist="38100" dir="2700000" algn="tl">
                    <a:srgbClr val="000000">
                      <a:alpha val="43137"/>
                    </a:srgbClr>
                  </a:outerShdw>
                </a:effectLst>
              </a:rPr>
              <a:t>Cestovné výdavky a ubytovanie</a:t>
            </a:r>
          </a:p>
        </p:txBody>
      </p:sp>
    </p:spTree>
    <p:extLst>
      <p:ext uri="{BB962C8B-B14F-4D97-AF65-F5344CB8AC3E}">
        <p14:creationId xmlns:p14="http://schemas.microsoft.com/office/powerpoint/2010/main" val="138145719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F867A298-AE8E-4EA8-B470-89240A04BBDD}"/>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pic>
        <p:nvPicPr>
          <p:cNvPr id="6" name="Obrázok 5">
            <a:extLst>
              <a:ext uri="{FF2B5EF4-FFF2-40B4-BE49-F238E27FC236}">
                <a16:creationId xmlns:a16="http://schemas.microsoft.com/office/drawing/2014/main" id="{B0D8CFBB-F971-4E61-A3BB-29FED51B460C}"/>
              </a:ext>
            </a:extLst>
          </p:cNvPr>
          <p:cNvPicPr>
            <a:picLocks noChangeAspect="1"/>
          </p:cNvPicPr>
          <p:nvPr/>
        </p:nvPicPr>
        <p:blipFill>
          <a:blip r:embed="rId2"/>
          <a:stretch>
            <a:fillRect/>
          </a:stretch>
        </p:blipFill>
        <p:spPr>
          <a:xfrm>
            <a:off x="1792714" y="583569"/>
            <a:ext cx="9549432" cy="4214933"/>
          </a:xfrm>
          <a:prstGeom prst="rect">
            <a:avLst/>
          </a:prstGeom>
        </p:spPr>
      </p:pic>
      <p:sp>
        <p:nvSpPr>
          <p:cNvPr id="7" name="BlokTextu 6">
            <a:extLst>
              <a:ext uri="{FF2B5EF4-FFF2-40B4-BE49-F238E27FC236}">
                <a16:creationId xmlns:a16="http://schemas.microsoft.com/office/drawing/2014/main" id="{15C8C61A-3D1D-4C23-914E-30733F2DF78D}"/>
              </a:ext>
            </a:extLst>
          </p:cNvPr>
          <p:cNvSpPr txBox="1"/>
          <p:nvPr/>
        </p:nvSpPr>
        <p:spPr>
          <a:xfrm>
            <a:off x="1879133" y="4974672"/>
            <a:ext cx="8036653" cy="923330"/>
          </a:xfrm>
          <a:prstGeom prst="rect">
            <a:avLst/>
          </a:prstGeom>
          <a:noFill/>
          <a:ln w="28575">
            <a:solidFill>
              <a:srgbClr val="FF0000"/>
            </a:solidFill>
            <a:prstDash val="solid"/>
          </a:ln>
        </p:spPr>
        <p:txBody>
          <a:bodyPr wrap="square" rtlCol="0">
            <a:spAutoFit/>
          </a:bodyPr>
          <a:lstStyle/>
          <a:p>
            <a:r>
              <a:rPr lang="sk-SK" b="1" u="sng" dirty="0">
                <a:solidFill>
                  <a:srgbClr val="FF0000"/>
                </a:solidFill>
              </a:rPr>
              <a:t>Služobné cesty mimo oprávneného územia Programu nie sú oprávnené ani vo výnimočných prípadoch</a:t>
            </a:r>
          </a:p>
          <a:p>
            <a:endParaRPr lang="sk-SK" b="1" u="sng" dirty="0">
              <a:solidFill>
                <a:srgbClr val="FF0000"/>
              </a:solidFill>
            </a:endParaRPr>
          </a:p>
        </p:txBody>
      </p:sp>
      <p:pic>
        <p:nvPicPr>
          <p:cNvPr id="9" name="Obrázok 8">
            <a:extLst>
              <a:ext uri="{FF2B5EF4-FFF2-40B4-BE49-F238E27FC236}">
                <a16:creationId xmlns:a16="http://schemas.microsoft.com/office/drawing/2014/main" id="{4320EC3C-5033-466C-8706-E06730D1E6CB}"/>
              </a:ext>
            </a:extLst>
          </p:cNvPr>
          <p:cNvPicPr>
            <a:picLocks noChangeAspect="1"/>
          </p:cNvPicPr>
          <p:nvPr/>
        </p:nvPicPr>
        <p:blipFill>
          <a:blip r:embed="rId3"/>
          <a:stretch>
            <a:fillRect/>
          </a:stretch>
        </p:blipFill>
        <p:spPr>
          <a:xfrm>
            <a:off x="10209211" y="4856235"/>
            <a:ext cx="1024689" cy="1041767"/>
          </a:xfrm>
          <a:prstGeom prst="rect">
            <a:avLst/>
          </a:prstGeom>
        </p:spPr>
      </p:pic>
    </p:spTree>
    <p:extLst>
      <p:ext uri="{BB962C8B-B14F-4D97-AF65-F5344CB8AC3E}">
        <p14:creationId xmlns:p14="http://schemas.microsoft.com/office/powerpoint/2010/main" val="336380801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C1DC6C0D-5C76-48D1-AF39-6D4403AADB52}"/>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1">
            <a:extLst>
              <a:ext uri="{FF2B5EF4-FFF2-40B4-BE49-F238E27FC236}">
                <a16:creationId xmlns:a16="http://schemas.microsoft.com/office/drawing/2014/main" id="{F2BF44C8-B188-41BF-8008-6943A343D74F}"/>
              </a:ext>
            </a:extLst>
          </p:cNvPr>
          <p:cNvSpPr txBox="1">
            <a:spLocks/>
          </p:cNvSpPr>
          <p:nvPr/>
        </p:nvSpPr>
        <p:spPr>
          <a:xfrm>
            <a:off x="1901771" y="737094"/>
            <a:ext cx="8861304" cy="5186272"/>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1800" b="1" u="sng" dirty="0">
                <a:solidFill>
                  <a:schemeClr val="tx1"/>
                </a:solidFill>
              </a:rPr>
              <a:t>Požadovaná dokumentácia potrebná na dokladovanie cestovných výdavkov</a:t>
            </a:r>
          </a:p>
          <a:p>
            <a:pPr marL="342900" indent="-342900">
              <a:buFont typeface="+mj-lt"/>
              <a:buAutoNum type="arabicParenR"/>
            </a:pPr>
            <a:endParaRPr lang="sk-SK" sz="1600" dirty="0">
              <a:solidFill>
                <a:schemeClr val="tx1"/>
              </a:solidFill>
            </a:endParaRPr>
          </a:p>
          <a:p>
            <a:r>
              <a:rPr lang="sk-SK" sz="1400" dirty="0">
                <a:solidFill>
                  <a:schemeClr val="tx1"/>
                </a:solidFill>
              </a:rPr>
              <a:t>1.	</a:t>
            </a:r>
            <a:r>
              <a:rPr lang="sk-SK" sz="1800" dirty="0">
                <a:solidFill>
                  <a:schemeClr val="tx1"/>
                </a:solidFill>
              </a:rPr>
              <a:t>cestovný príkaz</a:t>
            </a:r>
          </a:p>
          <a:p>
            <a:r>
              <a:rPr lang="sk-SK" sz="1800" dirty="0">
                <a:solidFill>
                  <a:schemeClr val="tx1"/>
                </a:solidFill>
              </a:rPr>
              <a:t>2.	vyúčtovanie	služobnej	cesty	(v	prípade	 zahraničnej	 pracovnej	cesty vyznačenie  času prechodu štátnych hraníc)</a:t>
            </a:r>
          </a:p>
          <a:p>
            <a:r>
              <a:rPr lang="sk-SK" sz="1800" dirty="0">
                <a:solidFill>
                  <a:schemeClr val="tx1"/>
                </a:solidFill>
              </a:rPr>
              <a:t>3.	potvrdenie úhrady súm spojených so služobnými cestami (faktúry, účty, cestovné náhrady, paušály), a ak boli vyplatené zálohy aj potvrdenie úhrad a vyúčtovania záloh</a:t>
            </a:r>
          </a:p>
          <a:p>
            <a:r>
              <a:rPr lang="sk-SK" sz="1800" dirty="0">
                <a:solidFill>
                  <a:schemeClr val="tx1"/>
                </a:solidFill>
              </a:rPr>
              <a:t>4.	čitateľné cestovné lístky</a:t>
            </a:r>
          </a:p>
          <a:p>
            <a:r>
              <a:rPr lang="sk-SK" sz="1800" dirty="0">
                <a:solidFill>
                  <a:schemeClr val="tx1"/>
                </a:solidFill>
              </a:rPr>
              <a:t>5.	doklad o ubytovaní a o úhrade</a:t>
            </a:r>
          </a:p>
          <a:p>
            <a:r>
              <a:rPr lang="sk-SK" sz="1800" dirty="0">
                <a:solidFill>
                  <a:schemeClr val="tx1"/>
                </a:solidFill>
              </a:rPr>
              <a:t>6.	poistenie (cestovné) spolu s potvrdením úhrady</a:t>
            </a:r>
          </a:p>
          <a:p>
            <a:r>
              <a:rPr lang="sk-SK" sz="1800" dirty="0">
                <a:solidFill>
                  <a:schemeClr val="tx1"/>
                </a:solidFill>
              </a:rPr>
              <a:t>7.	správa zo služobnej cesty spolu s pozvánkou a programom</a:t>
            </a:r>
          </a:p>
          <a:p>
            <a:r>
              <a:rPr lang="sk-SK" sz="1800" dirty="0">
                <a:solidFill>
                  <a:schemeClr val="tx1"/>
                </a:solidFill>
              </a:rPr>
              <a:t>8.	dohoda medzi zamestnancom a zamestnávateľom o použití súkromného vozidla</a:t>
            </a:r>
          </a:p>
          <a:p>
            <a:r>
              <a:rPr lang="sk-SK" sz="1800" dirty="0">
                <a:solidFill>
                  <a:schemeClr val="tx1"/>
                </a:solidFill>
              </a:rPr>
              <a:t>9.	záznam o prevádzke motorového vozidla (kópia listu z knihy jázd)</a:t>
            </a:r>
          </a:p>
          <a:p>
            <a:r>
              <a:rPr lang="sk-SK" sz="1800" dirty="0">
                <a:solidFill>
                  <a:schemeClr val="tx1"/>
                </a:solidFill>
              </a:rPr>
              <a:t>10.	doklad o nákupe pohonných hmôt</a:t>
            </a:r>
          </a:p>
          <a:p>
            <a:r>
              <a:rPr lang="sk-SK" sz="1800" dirty="0">
                <a:solidFill>
                  <a:schemeClr val="tx1"/>
                </a:solidFill>
              </a:rPr>
              <a:t>11.	kniha jázd</a:t>
            </a:r>
          </a:p>
          <a:p>
            <a:pPr marL="342900" indent="-342900">
              <a:buFont typeface="+mj-lt"/>
              <a:buAutoNum type="arabicParenR"/>
            </a:pPr>
            <a:endParaRPr lang="sk-SK" sz="1400" dirty="0">
              <a:solidFill>
                <a:schemeClr val="tx1"/>
              </a:solidFill>
            </a:endParaRPr>
          </a:p>
        </p:txBody>
      </p:sp>
    </p:spTree>
    <p:extLst>
      <p:ext uri="{BB962C8B-B14F-4D97-AF65-F5344CB8AC3E}">
        <p14:creationId xmlns:p14="http://schemas.microsoft.com/office/powerpoint/2010/main" val="327309890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E4CAE750-C15F-48C1-9FDD-FBC9DF536395}"/>
              </a:ext>
            </a:extLst>
          </p:cNvPr>
          <p:cNvSpPr>
            <a:spLocks noGrp="1"/>
          </p:cNvSpPr>
          <p:nvPr>
            <p:ph idx="1"/>
          </p:nvPr>
        </p:nvSpPr>
        <p:spPr>
          <a:xfrm>
            <a:off x="2070012" y="2309768"/>
            <a:ext cx="8915400" cy="2513901"/>
          </a:xfrm>
        </p:spPr>
        <p:txBody>
          <a:bodyPr/>
          <a:lstStyle/>
          <a:p>
            <a:r>
              <a:rPr lang="sk-SK" dirty="0"/>
              <a:t>výdavky prijímateľov na základe zmlúv alebo dohôd, prípadne objednávok uzatvorených v písomnej podobe, ako aj faktúr alebo účtov vyhotovených externými subjektmi zapojenými do realizácie aktivít, ktoré prijímateľ nemohol vykonať sám</a:t>
            </a:r>
          </a:p>
          <a:p>
            <a:r>
              <a:rPr lang="sk-SK" dirty="0"/>
              <a:t>prípadná chýbajúca zmluva s expertom/vykonávateľom môže vyplývať jedine z vnútroštátnych predpisov (napr. nízka hodnota zákazky, pre ktorú sa nevyžaduje uzatvorenie písomnej dohody)</a:t>
            </a:r>
          </a:p>
          <a:p>
            <a:endParaRPr lang="sk-SK" dirty="0"/>
          </a:p>
        </p:txBody>
      </p:sp>
      <p:sp>
        <p:nvSpPr>
          <p:cNvPr id="4" name="Zástupný objekt pre pätu 3">
            <a:extLst>
              <a:ext uri="{FF2B5EF4-FFF2-40B4-BE49-F238E27FC236}">
                <a16:creationId xmlns:a16="http://schemas.microsoft.com/office/drawing/2014/main" id="{1FA79A3F-5801-414C-9730-8254F3912CA0}"/>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4">
            <a:extLst>
              <a:ext uri="{FF2B5EF4-FFF2-40B4-BE49-F238E27FC236}">
                <a16:creationId xmlns:a16="http://schemas.microsoft.com/office/drawing/2014/main" id="{A7ACA123-8B1B-4066-ABA3-D2660AFD78BA}"/>
              </a:ext>
            </a:extLst>
          </p:cNvPr>
          <p:cNvSpPr>
            <a:spLocks noGrp="1"/>
          </p:cNvSpPr>
          <p:nvPr>
            <p:ph type="title"/>
          </p:nvPr>
        </p:nvSpPr>
        <p:spPr>
          <a:xfrm>
            <a:off x="2070012" y="357067"/>
            <a:ext cx="9423415" cy="1141599"/>
          </a:xfrm>
          <a:solidFill>
            <a:schemeClr val="accent5">
              <a:lumMod val="40000"/>
              <a:lumOff val="60000"/>
            </a:schemeClr>
          </a:solidFill>
          <a:effectLst>
            <a:glow rad="139700">
              <a:schemeClr val="accent4">
                <a:satMod val="175000"/>
                <a:alpha val="40000"/>
              </a:schemeClr>
            </a:glow>
          </a:effectLst>
        </p:spPr>
        <p:txBody>
          <a:bodyPr vert="horz" lIns="91440" tIns="45720" rIns="91440" bIns="45720" rtlCol="0" anchor="t">
            <a:normAutofit fontScale="90000"/>
          </a:bodyPr>
          <a:lstStyle/>
          <a:p>
            <a:pPr algn="ctr"/>
            <a:r>
              <a:rPr lang="sk-SK" b="1" dirty="0">
                <a:solidFill>
                  <a:schemeClr val="accent6">
                    <a:lumMod val="50000"/>
                  </a:schemeClr>
                </a:solidFill>
                <a:effectLst>
                  <a:outerShdw blurRad="38100" dist="38100" dir="2700000" algn="tl">
                    <a:srgbClr val="000000">
                      <a:alpha val="43137"/>
                    </a:srgbClr>
                  </a:outerShdw>
                </a:effectLst>
              </a:rPr>
              <a:t>Výdavky  na  externých  odborníkov  a   poskytovateľov   služieb</a:t>
            </a:r>
            <a:br>
              <a:rPr lang="sk-SK" b="1" dirty="0">
                <a:solidFill>
                  <a:schemeClr val="accent6">
                    <a:lumMod val="50000"/>
                  </a:schemeClr>
                </a:solidFill>
                <a:effectLst>
                  <a:outerShdw blurRad="38100" dist="38100" dir="2700000" algn="tl">
                    <a:srgbClr val="000000">
                      <a:alpha val="43137"/>
                    </a:srgbClr>
                  </a:outerShdw>
                </a:effectLst>
              </a:rPr>
            </a:br>
            <a:endParaRPr lang="sk-SK" b="1" dirty="0">
              <a:solidFill>
                <a:schemeClr val="accent6">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9577175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A72D8C00-F102-46C8-BB56-D5C8B6E16D23}"/>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1">
            <a:extLst>
              <a:ext uri="{FF2B5EF4-FFF2-40B4-BE49-F238E27FC236}">
                <a16:creationId xmlns:a16="http://schemas.microsoft.com/office/drawing/2014/main" id="{E4C4585F-46E8-4A92-8EB6-7954D5D769A3}"/>
              </a:ext>
            </a:extLst>
          </p:cNvPr>
          <p:cNvSpPr txBox="1">
            <a:spLocks/>
          </p:cNvSpPr>
          <p:nvPr/>
        </p:nvSpPr>
        <p:spPr>
          <a:xfrm>
            <a:off x="1654085" y="357067"/>
            <a:ext cx="8883829" cy="5778741"/>
          </a:xfrm>
          <a:prstGeom prst="rect">
            <a:avLst/>
          </a:prstGeom>
          <a:solidFill>
            <a:schemeClr val="accent4">
              <a:lumMod val="20000"/>
              <a:lumOff val="80000"/>
            </a:schemeClr>
          </a:solidFill>
          <a:effectLst>
            <a:glow rad="139700">
              <a:schemeClr val="accent4">
                <a:satMod val="175000"/>
                <a:alpha val="40000"/>
              </a:schemeClr>
            </a:glow>
          </a:effectLst>
          <a:scene3d>
            <a:camera prst="orthographicFront"/>
            <a:lightRig rig="threePt" dir="t"/>
          </a:scene3d>
          <a:sp3d>
            <a:bevelT/>
          </a:sp3d>
        </p:spPr>
        <p:txBody>
          <a:bodyPr vert="horz" lIns="91440" tIns="45720" rIns="91440" bIns="45720" rtlCol="0" anchor="t">
            <a:normAutofit fontScale="9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1900" b="1" u="sng" dirty="0">
                <a:solidFill>
                  <a:schemeClr val="tx1"/>
                </a:solidFill>
              </a:rPr>
              <a:t>Prehľad oprávnených výdavkov</a:t>
            </a:r>
          </a:p>
          <a:p>
            <a:endParaRPr lang="sk-SK" sz="1900" b="1" u="sng" dirty="0">
              <a:solidFill>
                <a:schemeClr val="tx1"/>
              </a:solidFill>
            </a:endParaRPr>
          </a:p>
          <a:p>
            <a:pPr marL="342900" indent="-342900">
              <a:buFont typeface="+mj-lt"/>
              <a:buAutoNum type="arabicParenR"/>
            </a:pPr>
            <a:r>
              <a:rPr lang="sk-SK" sz="1800" dirty="0">
                <a:solidFill>
                  <a:schemeClr val="tx1"/>
                </a:solidFill>
              </a:rPr>
              <a:t>štúdie alebo prieskumy (hodnotenia, stratégie, koncepčné dokumenty, návrhy, príručky, analýzy)</a:t>
            </a:r>
          </a:p>
          <a:p>
            <a:pPr marL="342900" indent="-342900">
              <a:buFont typeface="+mj-lt"/>
              <a:buAutoNum type="arabicParenR"/>
            </a:pPr>
            <a:endParaRPr lang="sk-SK" sz="1800" dirty="0">
              <a:solidFill>
                <a:schemeClr val="tx1"/>
              </a:solidFill>
            </a:endParaRPr>
          </a:p>
          <a:p>
            <a:pPr marL="342900" indent="-342900">
              <a:buFont typeface="+mj-lt"/>
              <a:buAutoNum type="arabicParenR"/>
            </a:pPr>
            <a:r>
              <a:rPr lang="sk-SK" sz="1800" dirty="0">
                <a:solidFill>
                  <a:schemeClr val="tx1"/>
                </a:solidFill>
              </a:rPr>
              <a:t>školenia (priestory a školiteľ; </a:t>
            </a:r>
            <a:r>
              <a:rPr lang="sk-SK" sz="1800" b="1" u="sng" dirty="0">
                <a:solidFill>
                  <a:srgbClr val="FF0000"/>
                </a:solidFill>
              </a:rPr>
              <a:t>školenia všeobecného zamerania nie sú oprávnené na financovanie </a:t>
            </a:r>
            <a:r>
              <a:rPr lang="sk-SK" sz="1800" dirty="0">
                <a:solidFill>
                  <a:schemeClr val="tx1"/>
                </a:solidFill>
              </a:rPr>
              <a:t>– význam pre realizáciu projektu je nutné preukázať príslušným primeraným spôsobom; </a:t>
            </a:r>
            <a:r>
              <a:rPr lang="sk-SK" sz="1800" b="1" u="sng" dirty="0">
                <a:solidFill>
                  <a:srgbClr val="FF0000"/>
                </a:solidFill>
              </a:rPr>
              <a:t>náklady na školenia a vzdelávanie projektového tímu nie sú oprávnené na financovanie okrem prípadov, keď boli vynaložené v priamej súvislosti s realizáciou projektu a sú zadefinované ako projektové činnosti už v projektovej žiadosti</a:t>
            </a:r>
          </a:p>
          <a:p>
            <a:pPr marL="342900" indent="-342900">
              <a:buFont typeface="+mj-lt"/>
              <a:buAutoNum type="arabicParenR"/>
            </a:pPr>
            <a:endParaRPr lang="sk-SK" sz="1800" b="1" u="sng" dirty="0">
              <a:solidFill>
                <a:schemeClr val="tx1"/>
              </a:solidFill>
            </a:endParaRPr>
          </a:p>
          <a:p>
            <a:pPr marL="342900" indent="-342900">
              <a:buFont typeface="+mj-lt"/>
              <a:buAutoNum type="arabicParenR"/>
            </a:pPr>
            <a:r>
              <a:rPr lang="sk-SK" sz="1800" dirty="0">
                <a:solidFill>
                  <a:schemeClr val="tx1"/>
                </a:solidFill>
              </a:rPr>
              <a:t>výdavky vynaložené na honoráre prednášajúcich, trénerov, expertov </a:t>
            </a:r>
          </a:p>
          <a:p>
            <a:pPr marL="342900" indent="-342900">
              <a:buFont typeface="+mj-lt"/>
              <a:buAutoNum type="arabicParenR"/>
            </a:pPr>
            <a:endParaRPr lang="sk-SK" sz="1800" dirty="0">
              <a:solidFill>
                <a:schemeClr val="tx1"/>
              </a:solidFill>
            </a:endParaRPr>
          </a:p>
          <a:p>
            <a:pPr marL="342900" indent="-342900">
              <a:buFont typeface="+mj-lt"/>
              <a:buAutoNum type="arabicParenR"/>
            </a:pPr>
            <a:r>
              <a:rPr lang="sk-SK" sz="1800" dirty="0">
                <a:solidFill>
                  <a:schemeClr val="tx1"/>
                </a:solidFill>
              </a:rPr>
              <a:t>výdavky na preklady a tlmočenia, (do jazyka zahraničného partnera a v odôvodnených prípadoch nevyhnutných pre dosiahnutie cieľov projektu, aj do iných úradných jazykov Európskej únie) </a:t>
            </a:r>
            <a:r>
              <a:rPr lang="sk-SK" sz="1800" b="1" u="sng" dirty="0">
                <a:solidFill>
                  <a:srgbClr val="FF0000"/>
                </a:solidFill>
              </a:rPr>
              <a:t>nesmú presiahnuť 500 EUR (vrátane DPH) na jedného projektového partnera</a:t>
            </a:r>
          </a:p>
          <a:p>
            <a:pPr marL="342900" indent="-342900">
              <a:buFont typeface="+mj-lt"/>
              <a:buAutoNum type="arabicParenR"/>
            </a:pPr>
            <a:endParaRPr lang="sk-SK" sz="1800" b="1" u="sng" dirty="0">
              <a:solidFill>
                <a:schemeClr val="tx1"/>
              </a:solidFill>
            </a:endParaRPr>
          </a:p>
          <a:p>
            <a:pPr marL="342900" indent="-342900">
              <a:buFont typeface="+mj-lt"/>
              <a:buAutoNum type="arabicParenR"/>
            </a:pPr>
            <a:r>
              <a:rPr lang="sk-SK" sz="1800" dirty="0">
                <a:solidFill>
                  <a:schemeClr val="tx1"/>
                </a:solidFill>
              </a:rPr>
              <a:t>vývoj, implementácia, úpravy a aktualizácie webových stránok a IT systémov, modulov a webstránok relevantných pre účely projektu (výdavky na služby – programátori, </a:t>
            </a:r>
            <a:r>
              <a:rPr lang="sk-SK" sz="1800" dirty="0" err="1">
                <a:solidFill>
                  <a:schemeClr val="tx1"/>
                </a:solidFill>
              </a:rPr>
              <a:t>hosting</a:t>
            </a:r>
            <a:r>
              <a:rPr lang="sk-SK" sz="1800" dirty="0">
                <a:solidFill>
                  <a:schemeClr val="tx1"/>
                </a:solidFill>
              </a:rPr>
              <a:t>) , </a:t>
            </a:r>
            <a:r>
              <a:rPr lang="sk-SK" sz="1800" b="1" u="sng" dirty="0">
                <a:solidFill>
                  <a:srgbClr val="FF0000"/>
                </a:solidFill>
              </a:rPr>
              <a:t>výdavky na vlastnú webovú stránku môžu byť oprávnené len v prípade, ak sú nevyhnutné pre dosiahnutie projektových cieľov, uvedené v žiadosti a schválené FMP VP</a:t>
            </a:r>
          </a:p>
          <a:p>
            <a:pPr marL="342900" indent="-342900">
              <a:buFont typeface="+mj-lt"/>
              <a:buAutoNum type="arabicParenR"/>
            </a:pPr>
            <a:endParaRPr lang="sk-SK" sz="1800" b="1" u="sng" dirty="0">
              <a:solidFill>
                <a:schemeClr val="tx1"/>
              </a:solidFill>
            </a:endParaRPr>
          </a:p>
          <a:p>
            <a:pPr marL="342900" indent="-342900">
              <a:buFont typeface="+mj-lt"/>
              <a:buAutoNum type="arabicParenR"/>
            </a:pPr>
            <a:r>
              <a:rPr lang="sk-SK" sz="1800" dirty="0">
                <a:solidFill>
                  <a:schemeClr val="tx1"/>
                </a:solidFill>
              </a:rPr>
              <a:t>propagačné a komunikačné aktivity, reklama a informácie týkajúce sa daného projektu</a:t>
            </a:r>
          </a:p>
          <a:p>
            <a:endParaRPr lang="sk-SK" sz="1800" dirty="0">
              <a:solidFill>
                <a:schemeClr val="tx1"/>
              </a:solidFill>
            </a:endParaRPr>
          </a:p>
          <a:p>
            <a:endParaRPr lang="sk-SK" sz="1400" dirty="0">
              <a:solidFill>
                <a:schemeClr val="tx1"/>
              </a:solidFill>
            </a:endParaRPr>
          </a:p>
        </p:txBody>
      </p:sp>
    </p:spTree>
    <p:extLst>
      <p:ext uri="{BB962C8B-B14F-4D97-AF65-F5344CB8AC3E}">
        <p14:creationId xmlns:p14="http://schemas.microsoft.com/office/powerpoint/2010/main" val="2662082288"/>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0A2B57AD-8492-47D7-BEA0-B5A20396A46D}"/>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Obdĺžnik 4">
            <a:extLst>
              <a:ext uri="{FF2B5EF4-FFF2-40B4-BE49-F238E27FC236}">
                <a16:creationId xmlns:a16="http://schemas.microsoft.com/office/drawing/2014/main" id="{575A0D74-C06A-4178-BE4E-0401C591D38F}"/>
              </a:ext>
            </a:extLst>
          </p:cNvPr>
          <p:cNvSpPr/>
          <p:nvPr/>
        </p:nvSpPr>
        <p:spPr>
          <a:xfrm>
            <a:off x="1982789" y="25167"/>
            <a:ext cx="8679809" cy="6370975"/>
          </a:xfrm>
          <a:prstGeom prst="rect">
            <a:avLst/>
          </a:prstGeom>
          <a:solidFill>
            <a:schemeClr val="accent4">
              <a:lumMod val="20000"/>
              <a:lumOff val="80000"/>
            </a:schemeClr>
          </a:solidFill>
          <a:effectLst>
            <a:glow rad="139700">
              <a:schemeClr val="accent4">
                <a:satMod val="175000"/>
                <a:alpha val="40000"/>
              </a:schemeClr>
            </a:glow>
          </a:effectLst>
        </p:spPr>
        <p:txBody>
          <a:bodyPr wrap="square">
            <a:spAutoFit/>
          </a:bodyPr>
          <a:lstStyle/>
          <a:p>
            <a:pPr marL="342900" indent="-342900">
              <a:buAutoNum type="arabicParenR" startAt="7"/>
            </a:pPr>
            <a:r>
              <a:rPr lang="sk-SK" sz="1700" dirty="0"/>
              <a:t>služby súvisiace s procesom VO,  </a:t>
            </a:r>
            <a:r>
              <a:rPr lang="sk-SK" sz="1700" b="1" u="sng" dirty="0">
                <a:solidFill>
                  <a:srgbClr val="FF0000"/>
                </a:solidFill>
              </a:rPr>
              <a:t>maximálne vo výške 1,5% zo sumy (hodnoty zákaziek) </a:t>
            </a:r>
            <a:r>
              <a:rPr lang="sk-SK" sz="1700" dirty="0"/>
              <a:t>podliehajúcej zákonu o verejnom obstarávaní</a:t>
            </a:r>
          </a:p>
          <a:p>
            <a:pPr marL="342900" indent="-342900">
              <a:buAutoNum type="arabicParenR" startAt="7"/>
            </a:pPr>
            <a:endParaRPr lang="sk-SK" sz="1700" dirty="0"/>
          </a:p>
          <a:p>
            <a:pPr marL="342900" indent="-342900">
              <a:buAutoNum type="arabicParenR" startAt="7"/>
            </a:pPr>
            <a:r>
              <a:rPr lang="sk-SK" sz="1700" dirty="0"/>
              <a:t>služby spojené s organizáciou a realizáciou podujatí alebo stretnutí (vrátane prenájmu, zabezpečenia stravovania alebo tlmočenia, prekladov, zabezpečenia programov)</a:t>
            </a:r>
          </a:p>
          <a:p>
            <a:pPr marL="342900" indent="-342900">
              <a:buAutoNum type="arabicParenR" startAt="7"/>
            </a:pPr>
            <a:endParaRPr lang="sk-SK" sz="1700" dirty="0"/>
          </a:p>
          <a:p>
            <a:pPr marL="342900" indent="-342900">
              <a:buAutoNum type="arabicParenR" startAt="7"/>
            </a:pPr>
            <a:r>
              <a:rPr lang="sk-SK" sz="1700" dirty="0"/>
              <a:t>účasť na podujatiach (napr. registračné poplatky)</a:t>
            </a:r>
          </a:p>
          <a:p>
            <a:pPr marL="342900" indent="-342900">
              <a:buAutoNum type="arabicParenR" startAt="7"/>
            </a:pPr>
            <a:endParaRPr lang="sk-SK" sz="1700" dirty="0"/>
          </a:p>
          <a:p>
            <a:pPr marL="342900" indent="-342900">
              <a:buAutoNum type="arabicParenR" startAt="7"/>
            </a:pPr>
            <a:r>
              <a:rPr lang="sk-SK" sz="1700" dirty="0"/>
              <a:t>výdavky na technických a finančných expertov, iné poplatky za poradenské služby súvisiace s projektom</a:t>
            </a:r>
          </a:p>
          <a:p>
            <a:pPr marL="342900" indent="-342900">
              <a:buAutoNum type="arabicParenR" startAt="7"/>
            </a:pPr>
            <a:endParaRPr lang="sk-SK" sz="1700" dirty="0"/>
          </a:p>
          <a:p>
            <a:pPr marL="342900" indent="-342900">
              <a:buAutoNum type="arabicParenR" startAt="7"/>
            </a:pPr>
            <a:r>
              <a:rPr lang="sk-SK" sz="1700" dirty="0"/>
              <a:t>právo duševného vlastníctva</a:t>
            </a:r>
          </a:p>
          <a:p>
            <a:pPr marL="342900" indent="-342900">
              <a:buAutoNum type="arabicParenR" startAt="7"/>
            </a:pPr>
            <a:endParaRPr lang="sk-SK" sz="1700" dirty="0"/>
          </a:p>
          <a:p>
            <a:pPr marL="342900" indent="-342900">
              <a:buAutoNum type="arabicParenR" startAt="7"/>
            </a:pPr>
            <a:r>
              <a:rPr lang="sk-SK" sz="1700" dirty="0"/>
              <a:t>výdavky spojené s cestou a ubytovaním externých expertov, prednášajúcich a dodávateľov služieb </a:t>
            </a:r>
            <a:r>
              <a:rPr lang="sk-SK" sz="1700" dirty="0">
                <a:solidFill>
                  <a:srgbClr val="FF0000"/>
                </a:solidFill>
              </a:rPr>
              <a:t>(</a:t>
            </a:r>
            <a:r>
              <a:rPr lang="sk-SK" sz="1700" b="1" u="sng" dirty="0">
                <a:solidFill>
                  <a:srgbClr val="FF0000"/>
                </a:solidFill>
              </a:rPr>
              <a:t>ak zmluva s nimi uzatvorená obsahuje ustanovenie, že mzda nezahŕňa cestovné výdavky expertov, atď.)</a:t>
            </a:r>
          </a:p>
          <a:p>
            <a:pPr marL="342900" indent="-342900">
              <a:buAutoNum type="arabicParenR" startAt="7"/>
            </a:pPr>
            <a:endParaRPr lang="sk-SK" sz="1700" b="1" u="sng" dirty="0">
              <a:solidFill>
                <a:srgbClr val="FF0000"/>
              </a:solidFill>
            </a:endParaRPr>
          </a:p>
          <a:p>
            <a:pPr marL="342900" indent="-342900">
              <a:buAutoNum type="arabicParenR" startAt="7"/>
            </a:pPr>
            <a:r>
              <a:rPr lang="sk-SK" sz="1700" dirty="0"/>
              <a:t>iné špecifické expertízy a služby potrebné na realizáciu projektu</a:t>
            </a:r>
          </a:p>
          <a:p>
            <a:pPr marL="342900" indent="-342900">
              <a:buAutoNum type="arabicParenR" startAt="7"/>
            </a:pPr>
            <a:endParaRPr lang="sk-SK" sz="1700" dirty="0"/>
          </a:p>
          <a:p>
            <a:pPr marL="342900" indent="-342900">
              <a:buAutoNum type="arabicParenR" startAt="7"/>
            </a:pPr>
            <a:r>
              <a:rPr lang="sk-SK" sz="1700" dirty="0"/>
              <a:t>propagačné a komunikačné aktivity, reklama a informovanosť spojená s daným projektom </a:t>
            </a:r>
            <a:r>
              <a:rPr lang="sk-SK" sz="1700" dirty="0">
                <a:solidFill>
                  <a:srgbClr val="FF0000"/>
                </a:solidFill>
              </a:rPr>
              <a:t>(</a:t>
            </a:r>
            <a:r>
              <a:rPr lang="sk-SK" sz="1700" b="1" u="sng" dirty="0">
                <a:solidFill>
                  <a:srgbClr val="FF0000"/>
                </a:solidFill>
              </a:rPr>
              <a:t>bezplatne distribuované informačné a propagačné materiály týkajúce sa realizovaného projektu sú považované oprávnené maximálne do výšky 20 eur/kus)</a:t>
            </a:r>
          </a:p>
        </p:txBody>
      </p:sp>
    </p:spTree>
    <p:extLst>
      <p:ext uri="{BB962C8B-B14F-4D97-AF65-F5344CB8AC3E}">
        <p14:creationId xmlns:p14="http://schemas.microsoft.com/office/powerpoint/2010/main" val="308858059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8520BBB6-018F-41F8-B2E8-7ED8B0ACFD1F}"/>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BlokTextu 4">
            <a:extLst>
              <a:ext uri="{FF2B5EF4-FFF2-40B4-BE49-F238E27FC236}">
                <a16:creationId xmlns:a16="http://schemas.microsoft.com/office/drawing/2014/main" id="{ED44F359-5472-4967-8C2E-37B96EEF2AF1}"/>
              </a:ext>
            </a:extLst>
          </p:cNvPr>
          <p:cNvSpPr txBox="1"/>
          <p:nvPr/>
        </p:nvSpPr>
        <p:spPr>
          <a:xfrm>
            <a:off x="2464774" y="45884"/>
            <a:ext cx="7828518" cy="6272486"/>
          </a:xfrm>
          <a:prstGeom prst="rect">
            <a:avLst/>
          </a:prstGeom>
          <a:noFill/>
        </p:spPr>
        <p:txBody>
          <a:bodyPr wrap="square" rtlCol="0">
            <a:spAutoFit/>
          </a:bodyPr>
          <a:lstStyle/>
          <a:p>
            <a:pPr>
              <a:lnSpc>
                <a:spcPct val="80000"/>
              </a:lnSpc>
              <a:spcBef>
                <a:spcPct val="0"/>
              </a:spcBef>
            </a:pPr>
            <a:r>
              <a:rPr lang="sk-SK" b="1" u="sng" dirty="0">
                <a:solidFill>
                  <a:schemeClr val="accent1">
                    <a:lumMod val="60000"/>
                    <a:lumOff val="40000"/>
                  </a:schemeClr>
                </a:solidFill>
                <a:latin typeface="+mj-lt"/>
                <a:ea typeface="+mj-ea"/>
                <a:cs typeface="+mj-cs"/>
              </a:rPr>
              <a:t>Požadovaná dokumentácia k dokladovaniu</a:t>
            </a:r>
          </a:p>
          <a:p>
            <a:pPr>
              <a:lnSpc>
                <a:spcPct val="80000"/>
              </a:lnSpc>
              <a:spcBef>
                <a:spcPct val="0"/>
              </a:spcBef>
            </a:pPr>
            <a:endParaRPr lang="sk-SK" b="1" u="sng" dirty="0">
              <a:solidFill>
                <a:schemeClr val="accent1">
                  <a:lumMod val="60000"/>
                  <a:lumOff val="40000"/>
                </a:schemeClr>
              </a:solidFill>
              <a:latin typeface="+mj-lt"/>
              <a:ea typeface="+mj-ea"/>
              <a:cs typeface="+mj-cs"/>
            </a:endParaRPr>
          </a:p>
          <a:p>
            <a:pPr marL="285750" indent="-285750">
              <a:lnSpc>
                <a:spcPct val="80000"/>
              </a:lnSpc>
              <a:spcBef>
                <a:spcPct val="0"/>
              </a:spcBef>
              <a:buFont typeface="Wingdings" panose="05000000000000000000" pitchFamily="2" charset="2"/>
              <a:buChar char="ü"/>
            </a:pPr>
            <a:r>
              <a:rPr lang="sk-SK" sz="1600" dirty="0"/>
              <a:t>faktúry alebo iné účtovné doklady za služby spolu s potvrdeniami o úhrade</a:t>
            </a:r>
          </a:p>
          <a:p>
            <a:pPr marL="285750" indent="-285750">
              <a:lnSpc>
                <a:spcPct val="80000"/>
              </a:lnSpc>
              <a:spcBef>
                <a:spcPct val="0"/>
              </a:spcBef>
              <a:buFont typeface="Wingdings" panose="05000000000000000000" pitchFamily="2" charset="2"/>
              <a:buChar char="ü"/>
            </a:pPr>
            <a:r>
              <a:rPr lang="sk-SK" sz="1600" dirty="0"/>
              <a:t>dokumentácia z VO alebo prieskumu trhu - ak je relevantné</a:t>
            </a:r>
          </a:p>
          <a:p>
            <a:pPr marL="285750" indent="-285750">
              <a:lnSpc>
                <a:spcPct val="80000"/>
              </a:lnSpc>
              <a:spcBef>
                <a:spcPct val="0"/>
              </a:spcBef>
              <a:buFont typeface="Wingdings" panose="05000000000000000000" pitchFamily="2" charset="2"/>
              <a:buChar char="ü"/>
            </a:pPr>
            <a:r>
              <a:rPr lang="sk-SK" sz="1600" dirty="0"/>
              <a:t>zmluvy, dohody (vrátane dohôd o vykonaní práce, dohôd o pracovnej činnosti, iné), potvrdenie prevzatia práce alebo služby, potvrdenia o úhrade vyplývajúcich z týchto zmlúv ako aj výsledky vykonanej práce (expertíza, poznámka, atď.) </a:t>
            </a:r>
          </a:p>
          <a:p>
            <a:pPr marL="285750" indent="-285750">
              <a:lnSpc>
                <a:spcPct val="80000"/>
              </a:lnSpc>
              <a:spcBef>
                <a:spcPct val="0"/>
              </a:spcBef>
              <a:buFont typeface="Wingdings" panose="05000000000000000000" pitchFamily="2" charset="2"/>
              <a:buChar char="ü"/>
            </a:pPr>
            <a:r>
              <a:rPr lang="sk-SK" sz="1600" dirty="0"/>
              <a:t>prezenčná listina zo stretnutia, konferencie, seminára spolu s podpismi účastníkov ako aj agenda organizovaného stretnutia, konferencie, seminára (program, pozvánka, v prípade, že bola podávaná aj strava pre účastníkov tak aj menu za každý deň, a pod.), fotodokumentácia z daného podujatia alebo videozáznam preukazujúci dodržanie pravidiel publicity </a:t>
            </a:r>
            <a:r>
              <a:rPr lang="sk-SK" sz="1600" dirty="0">
                <a:latin typeface="Calibri" panose="020F0502020204030204" pitchFamily="34" charset="0"/>
                <a:cs typeface="Calibri" panose="020F0502020204030204" pitchFamily="34" charset="0"/>
              </a:rPr>
              <a:t>→ </a:t>
            </a:r>
            <a:r>
              <a:rPr lang="sk-SK" sz="1600" u="sng" dirty="0">
                <a:solidFill>
                  <a:schemeClr val="accent1">
                    <a:lumMod val="60000"/>
                    <a:lumOff val="40000"/>
                  </a:schemeClr>
                </a:solidFill>
              </a:rPr>
              <a:t>Pozvánky na všetky podujatia potrebné zasielať EZÚS a KSK minimálne dva (2) týždne pred uskutočnením podujatia (e-mailom)</a:t>
            </a:r>
          </a:p>
          <a:p>
            <a:pPr marL="285750" indent="-285750">
              <a:lnSpc>
                <a:spcPct val="80000"/>
              </a:lnSpc>
              <a:spcBef>
                <a:spcPct val="0"/>
              </a:spcBef>
              <a:buFont typeface="Wingdings" panose="05000000000000000000" pitchFamily="2" charset="2"/>
              <a:buChar char="ü"/>
            </a:pPr>
            <a:r>
              <a:rPr lang="sk-SK" sz="1600" dirty="0"/>
              <a:t>certifikát alebo potvrdenie ukončeného kurzu alebo školenia</a:t>
            </a:r>
          </a:p>
          <a:p>
            <a:pPr marL="285750" indent="-285750">
              <a:lnSpc>
                <a:spcPct val="80000"/>
              </a:lnSpc>
              <a:spcBef>
                <a:spcPct val="0"/>
              </a:spcBef>
              <a:buFont typeface="Wingdings" panose="05000000000000000000" pitchFamily="2" charset="2"/>
              <a:buChar char="ü"/>
            </a:pPr>
            <a:r>
              <a:rPr lang="sk-SK" sz="1600" dirty="0"/>
              <a:t>exemplár propagačného materiálu (napr. letáku, plagátu,  brožúry, záložky, článku v novinách, tlačovej správy propagujúcej projekt) a v prípade informačných a propagačných materiálov veľkého formátu fotografie týchto materiálov, z ktorých minimálne jedna zachytáva správne označenie materiálov v súlade s pravidlami publicity</a:t>
            </a:r>
          </a:p>
          <a:p>
            <a:pPr marL="285750" indent="-285750">
              <a:lnSpc>
                <a:spcPct val="80000"/>
              </a:lnSpc>
              <a:spcBef>
                <a:spcPct val="0"/>
              </a:spcBef>
              <a:buFont typeface="Wingdings" panose="05000000000000000000" pitchFamily="2" charset="2"/>
              <a:buChar char="ü"/>
            </a:pPr>
            <a:r>
              <a:rPr lang="sk-SK" sz="1600" dirty="0"/>
              <a:t>adresa webovej stránky - v prípade tvorby internetovej stránky v rámci projektu</a:t>
            </a:r>
          </a:p>
          <a:p>
            <a:pPr marL="285750" indent="-285750">
              <a:lnSpc>
                <a:spcPct val="80000"/>
              </a:lnSpc>
              <a:spcBef>
                <a:spcPct val="0"/>
              </a:spcBef>
              <a:buFont typeface="Wingdings" panose="05000000000000000000" pitchFamily="2" charset="2"/>
              <a:buChar char="ü"/>
            </a:pPr>
            <a:r>
              <a:rPr lang="sk-SK" sz="1600" dirty="0"/>
              <a:t>nahrávka  spotu  vysielaného  v  TV  alebo  v  rádiu  propagujúceho  projekt s  písomným  potvrdením  emitenta  dátumu,  hodiny  a  miesta  vysielania (s potvrdením všetkých vysielaní)</a:t>
            </a:r>
            <a:r>
              <a:rPr lang="sk-SK" dirty="0"/>
              <a:t> </a:t>
            </a:r>
          </a:p>
          <a:p>
            <a:pPr marL="285750" indent="-285750">
              <a:lnSpc>
                <a:spcPct val="80000"/>
              </a:lnSpc>
              <a:spcBef>
                <a:spcPct val="0"/>
              </a:spcBef>
              <a:buFont typeface="Wingdings" panose="05000000000000000000" pitchFamily="2" charset="2"/>
              <a:buChar char="ü"/>
            </a:pPr>
            <a:r>
              <a:rPr lang="sk-SK" sz="1600" dirty="0"/>
              <a:t>štúdie, analýzy, stratégie, koncepcie, príručky a pod. financované čiastočne alebo úplne z Fondu malých projektov musia mať ISBN číslo (International Standard </a:t>
            </a:r>
            <a:r>
              <a:rPr lang="sk-SK" sz="1600" dirty="0" err="1"/>
              <a:t>Book</a:t>
            </a:r>
            <a:r>
              <a:rPr lang="sk-SK" sz="1600" dirty="0"/>
              <a:t> Number – Medzinárodné štandardné číslo knihy).</a:t>
            </a:r>
          </a:p>
        </p:txBody>
      </p:sp>
      <p:pic>
        <p:nvPicPr>
          <p:cNvPr id="7" name="Obrázok 6">
            <a:extLst>
              <a:ext uri="{FF2B5EF4-FFF2-40B4-BE49-F238E27FC236}">
                <a16:creationId xmlns:a16="http://schemas.microsoft.com/office/drawing/2014/main" id="{D7B399B1-DB0E-4D5F-9B96-7766BB89FF8F}"/>
              </a:ext>
            </a:extLst>
          </p:cNvPr>
          <p:cNvPicPr>
            <a:picLocks noChangeAspect="1"/>
          </p:cNvPicPr>
          <p:nvPr/>
        </p:nvPicPr>
        <p:blipFill>
          <a:blip r:embed="rId2"/>
          <a:stretch>
            <a:fillRect/>
          </a:stretch>
        </p:blipFill>
        <p:spPr>
          <a:xfrm>
            <a:off x="9979404" y="2337936"/>
            <a:ext cx="2146355" cy="2182128"/>
          </a:xfrm>
          <a:prstGeom prst="rect">
            <a:avLst/>
          </a:prstGeom>
        </p:spPr>
      </p:pic>
    </p:spTree>
    <p:extLst>
      <p:ext uri="{BB962C8B-B14F-4D97-AF65-F5344CB8AC3E}">
        <p14:creationId xmlns:p14="http://schemas.microsoft.com/office/powerpoint/2010/main" val="305196617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ástupný objekt pre obsah 4">
            <a:extLst>
              <a:ext uri="{FF2B5EF4-FFF2-40B4-BE49-F238E27FC236}">
                <a16:creationId xmlns:a16="http://schemas.microsoft.com/office/drawing/2014/main" id="{636D32B1-8C2A-4293-BC0D-43A2BE1E9369}"/>
              </a:ext>
            </a:extLst>
          </p:cNvPr>
          <p:cNvGraphicFramePr>
            <a:graphicFrameLocks noGrp="1"/>
          </p:cNvGraphicFramePr>
          <p:nvPr>
            <p:ph idx="1"/>
            <p:extLst>
              <p:ext uri="{D42A27DB-BD31-4B8C-83A1-F6EECF244321}">
                <p14:modId xmlns:p14="http://schemas.microsoft.com/office/powerpoint/2010/main" val="685984980"/>
              </p:ext>
            </p:extLst>
          </p:nvPr>
        </p:nvGraphicFramePr>
        <p:xfrm>
          <a:off x="1694575" y="357067"/>
          <a:ext cx="9781564" cy="5475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objekt pre pätu 3">
            <a:extLst>
              <a:ext uri="{FF2B5EF4-FFF2-40B4-BE49-F238E27FC236}">
                <a16:creationId xmlns:a16="http://schemas.microsoft.com/office/drawing/2014/main" id="{6C1BE3A7-D998-45E0-AC60-15ED3126E932}"/>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Tree>
    <p:extLst>
      <p:ext uri="{BB962C8B-B14F-4D97-AF65-F5344CB8AC3E}">
        <p14:creationId xmlns:p14="http://schemas.microsoft.com/office/powerpoint/2010/main" val="55823179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BEB987E0-DB49-4341-A32E-AD0624E18403}"/>
              </a:ext>
            </a:extLst>
          </p:cNvPr>
          <p:cNvSpPr>
            <a:spLocks noGrp="1"/>
          </p:cNvSpPr>
          <p:nvPr>
            <p:ph idx="1"/>
          </p:nvPr>
        </p:nvSpPr>
        <p:spPr>
          <a:xfrm>
            <a:off x="2070012" y="1621870"/>
            <a:ext cx="8915400" cy="4351091"/>
          </a:xfrm>
        </p:spPr>
        <p:txBody>
          <a:bodyPr>
            <a:normAutofit/>
          </a:bodyPr>
          <a:lstStyle/>
          <a:p>
            <a:r>
              <a:rPr lang="sk-SK" dirty="0"/>
              <a:t>nákup vybavenia potrebného na realizáciu projektu</a:t>
            </a:r>
          </a:p>
          <a:p>
            <a:r>
              <a:rPr lang="sk-SK" dirty="0"/>
              <a:t>výdavky spojené s obstaraním investičného majetku potrebného na realizáciu projektu je možné uznať za oprávnené,  ak  vyššie  uvedené  obstaranie  bolo  v danom  prípade  vykonané  na základe uplatnenia najefektívnejšej metódy so zohľadnením predmetu a cieľa daného projektu</a:t>
            </a:r>
          </a:p>
          <a:p>
            <a:r>
              <a:rPr lang="sk-SK" dirty="0"/>
              <a:t>všetky  zariadenia  musia  byť  v súlade  s  odsúhlasenou  Žiadosťou o poskytnutie FP</a:t>
            </a:r>
          </a:p>
          <a:p>
            <a:r>
              <a:rPr lang="sk-SK" dirty="0"/>
              <a:t>zariadenia, vybavenia nemôžu byť zakúpené alebo zapožičané od iného prijímateľa a musia byť používané výlučne na účely projektu</a:t>
            </a:r>
          </a:p>
          <a:p>
            <a:r>
              <a:rPr lang="sk-SK" dirty="0"/>
              <a:t>výdavky na vybavenie v súvislosti s implementáciou projektu, ktoré sú  zakúpené  </a:t>
            </a:r>
            <a:r>
              <a:rPr lang="sk-SK" b="1" u="sng" dirty="0"/>
              <a:t>neskôr ako  90 kalendárnych dní pred skončením   projektu,  sú  oprávnené  iba  vo výnimočných a odôvodnených prípadoch </a:t>
            </a:r>
            <a:r>
              <a:rPr lang="sk-SK" dirty="0"/>
              <a:t>(povinnosť uviesť danú skutočnosť v žiadosti alebo  podať žiadosť o zmenu)</a:t>
            </a:r>
          </a:p>
          <a:p>
            <a:endParaRPr lang="sk-SK" dirty="0"/>
          </a:p>
        </p:txBody>
      </p:sp>
      <p:sp>
        <p:nvSpPr>
          <p:cNvPr id="4" name="Zástupný objekt pre pätu 3">
            <a:extLst>
              <a:ext uri="{FF2B5EF4-FFF2-40B4-BE49-F238E27FC236}">
                <a16:creationId xmlns:a16="http://schemas.microsoft.com/office/drawing/2014/main" id="{466C5607-505C-42F3-B83D-EDE1E5A3F1FC}"/>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4">
            <a:extLst>
              <a:ext uri="{FF2B5EF4-FFF2-40B4-BE49-F238E27FC236}">
                <a16:creationId xmlns:a16="http://schemas.microsoft.com/office/drawing/2014/main" id="{33302415-FD82-4C3F-BEB0-479483E16227}"/>
              </a:ext>
            </a:extLst>
          </p:cNvPr>
          <p:cNvSpPr>
            <a:spLocks noGrp="1"/>
          </p:cNvSpPr>
          <p:nvPr>
            <p:ph type="title"/>
          </p:nvPr>
        </p:nvSpPr>
        <p:spPr>
          <a:xfrm>
            <a:off x="2070012" y="357068"/>
            <a:ext cx="9423415" cy="834170"/>
          </a:xfrm>
          <a:solidFill>
            <a:schemeClr val="accent5">
              <a:lumMod val="40000"/>
              <a:lumOff val="60000"/>
            </a:schemeClr>
          </a:solidFill>
          <a:effectLst>
            <a:glow rad="139700">
              <a:schemeClr val="accent4">
                <a:satMod val="175000"/>
                <a:alpha val="40000"/>
              </a:schemeClr>
            </a:glow>
          </a:effectLst>
        </p:spPr>
        <p:txBody>
          <a:bodyPr vert="horz" lIns="91440" tIns="45720" rIns="91440" bIns="45720" rtlCol="0" anchor="t">
            <a:normAutofit fontScale="90000"/>
          </a:bodyPr>
          <a:lstStyle/>
          <a:p>
            <a:pPr algn="ctr"/>
            <a:r>
              <a:rPr lang="sk-SK" b="1" dirty="0">
                <a:solidFill>
                  <a:schemeClr val="accent6">
                    <a:lumMod val="50000"/>
                  </a:schemeClr>
                </a:solidFill>
                <a:effectLst>
                  <a:outerShdw blurRad="38100" dist="38100" dir="2700000" algn="tl">
                    <a:srgbClr val="000000">
                      <a:alpha val="43137"/>
                    </a:srgbClr>
                  </a:outerShdw>
                </a:effectLst>
              </a:rPr>
              <a:t>Výdavky  na  vybavenie</a:t>
            </a:r>
            <a:br>
              <a:rPr lang="sk-SK" b="1" dirty="0">
                <a:solidFill>
                  <a:schemeClr val="accent6">
                    <a:lumMod val="50000"/>
                  </a:schemeClr>
                </a:solidFill>
                <a:effectLst>
                  <a:outerShdw blurRad="38100" dist="38100" dir="2700000" algn="tl">
                    <a:srgbClr val="000000">
                      <a:alpha val="43137"/>
                    </a:srgbClr>
                  </a:outerShdw>
                </a:effectLst>
              </a:rPr>
            </a:br>
            <a:endParaRPr lang="sk-SK" b="1" dirty="0">
              <a:solidFill>
                <a:schemeClr val="accent6">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4754006"/>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pätu 3">
            <a:extLst>
              <a:ext uri="{FF2B5EF4-FFF2-40B4-BE49-F238E27FC236}">
                <a16:creationId xmlns:a16="http://schemas.microsoft.com/office/drawing/2014/main" id="{68BF852E-16FE-406B-8985-10FEC25C9E64}"/>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Zástupný objekt pre obsah 4">
            <a:extLst>
              <a:ext uri="{FF2B5EF4-FFF2-40B4-BE49-F238E27FC236}">
                <a16:creationId xmlns:a16="http://schemas.microsoft.com/office/drawing/2014/main" id="{E4A81B64-667C-4D8C-8D3D-F816A89491AA}"/>
              </a:ext>
            </a:extLst>
          </p:cNvPr>
          <p:cNvSpPr txBox="1">
            <a:spLocks noGrp="1"/>
          </p:cNvSpPr>
          <p:nvPr>
            <p:ph idx="1"/>
          </p:nvPr>
        </p:nvSpPr>
        <p:spPr>
          <a:xfrm>
            <a:off x="2102652" y="734571"/>
            <a:ext cx="8915400" cy="4642772"/>
          </a:xfrm>
          <a:prstGeom prst="rect">
            <a:avLst/>
          </a:prstGeom>
          <a:solidFill>
            <a:schemeClr val="accent4">
              <a:lumMod val="20000"/>
              <a:lumOff val="80000"/>
            </a:schemeClr>
          </a:solidFill>
          <a:effectLst>
            <a:glow rad="139700">
              <a:schemeClr val="accent4">
                <a:satMod val="175000"/>
                <a:alpha val="40000"/>
              </a:schemeClr>
            </a:glow>
          </a:effectLst>
          <a:scene3d>
            <a:camera prst="orthographicFront"/>
            <a:lightRig rig="threePt" dir="t"/>
          </a:scene3d>
          <a:sp3d>
            <a:bevelT/>
          </a:sp3d>
        </p:spPr>
        <p:txBody>
          <a:bodyPr vert="horz" lIns="91440" tIns="45720" rIns="91440" bIns="45720" rtlCol="0" anchor="t">
            <a:normAutofit/>
          </a:bodyPr>
          <a:lstStyle>
            <a:defPPr>
              <a:defRPr lang="en-US"/>
            </a:defPPr>
            <a:lvl1pPr>
              <a:spcBef>
                <a:spcPct val="0"/>
              </a:spcBef>
              <a:buNone/>
              <a:defRPr sz="1900" b="1" u="sng">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sk-SK" dirty="0"/>
              <a:t>Prehľad oprávnených výdavkov</a:t>
            </a:r>
          </a:p>
          <a:p>
            <a:endParaRPr lang="sk-SK" dirty="0"/>
          </a:p>
          <a:p>
            <a:pPr>
              <a:buFont typeface="+mj-lt"/>
              <a:buAutoNum type="arabicParenR"/>
            </a:pPr>
            <a:r>
              <a:rPr lang="sk-SK" sz="1800" b="0" u="none" dirty="0"/>
              <a:t>kancelárske zariadenie</a:t>
            </a:r>
          </a:p>
          <a:p>
            <a:pPr>
              <a:buFont typeface="+mj-lt"/>
              <a:buAutoNum type="arabicParenR"/>
            </a:pPr>
            <a:endParaRPr lang="sk-SK" sz="1800" b="0" u="none" dirty="0"/>
          </a:p>
          <a:p>
            <a:pPr>
              <a:buFont typeface="+mj-lt"/>
              <a:buAutoNum type="arabicParenR"/>
            </a:pPr>
            <a:r>
              <a:rPr lang="sk-SK" sz="1800" b="0" u="none" dirty="0"/>
              <a:t>počítačové zariadenie a programové vybavenie (hardware a software ako aj jeho prípadná aktualizácia potrebná na správnu realizáciu projektu)</a:t>
            </a:r>
          </a:p>
          <a:p>
            <a:pPr>
              <a:buFont typeface="+mj-lt"/>
              <a:buAutoNum type="arabicParenR"/>
            </a:pPr>
            <a:endParaRPr lang="sk-SK" sz="1800" b="0" u="none" dirty="0"/>
          </a:p>
          <a:p>
            <a:pPr>
              <a:buFont typeface="+mj-lt"/>
              <a:buAutoNum type="arabicParenR"/>
            </a:pPr>
            <a:r>
              <a:rPr lang="sk-SK" sz="1800" b="0" u="none" dirty="0"/>
              <a:t>nábytok a montáž nábytku</a:t>
            </a:r>
          </a:p>
          <a:p>
            <a:pPr>
              <a:buFont typeface="+mj-lt"/>
              <a:buAutoNum type="arabicParenR"/>
            </a:pPr>
            <a:endParaRPr lang="sk-SK" sz="1800" b="0" u="none" dirty="0"/>
          </a:p>
          <a:p>
            <a:pPr>
              <a:buFont typeface="+mj-lt"/>
              <a:buAutoNum type="arabicParenR"/>
            </a:pPr>
            <a:r>
              <a:rPr lang="sk-SK" sz="1800" b="0" u="none" dirty="0"/>
              <a:t>laboratórne zariadenie</a:t>
            </a:r>
          </a:p>
          <a:p>
            <a:pPr>
              <a:buFont typeface="+mj-lt"/>
              <a:buAutoNum type="arabicParenR"/>
            </a:pPr>
            <a:endParaRPr lang="sk-SK" sz="1800" b="0" u="none" dirty="0"/>
          </a:p>
          <a:p>
            <a:pPr>
              <a:buFont typeface="+mj-lt"/>
              <a:buAutoNum type="arabicParenR"/>
            </a:pPr>
            <a:r>
              <a:rPr lang="sk-SK" sz="1800" b="0" u="none" dirty="0"/>
              <a:t>elektrické prístroje a zariadenia</a:t>
            </a:r>
          </a:p>
          <a:p>
            <a:pPr>
              <a:buFont typeface="+mj-lt"/>
              <a:buAutoNum type="arabicParenR"/>
            </a:pPr>
            <a:endParaRPr lang="sk-SK" sz="1800" b="0" u="none" dirty="0"/>
          </a:p>
          <a:p>
            <a:pPr>
              <a:buFont typeface="+mj-lt"/>
              <a:buAutoNum type="arabicParenR"/>
            </a:pPr>
            <a:r>
              <a:rPr lang="sk-SK" sz="1800" b="0" u="none" dirty="0"/>
              <a:t>stroje, nástroje alebo prístroje</a:t>
            </a:r>
          </a:p>
          <a:p>
            <a:pPr>
              <a:buFont typeface="+mj-lt"/>
              <a:buAutoNum type="arabicParenR"/>
            </a:pPr>
            <a:endParaRPr lang="sk-SK" sz="1800" b="0" u="none" dirty="0"/>
          </a:p>
          <a:p>
            <a:pPr>
              <a:buFont typeface="+mj-lt"/>
              <a:buAutoNum type="arabicParenR"/>
            </a:pPr>
            <a:r>
              <a:rPr lang="sk-SK" sz="1800" b="0" u="none" dirty="0"/>
              <a:t>iné špeciálne zariadenie potrebné v súvislosti s aktivitami</a:t>
            </a:r>
          </a:p>
          <a:p>
            <a:pPr marL="342900" indent="-342900">
              <a:buFont typeface="+mj-lt"/>
              <a:buAutoNum type="arabicParenR"/>
            </a:pPr>
            <a:endParaRPr lang="sk-SK" sz="1800" b="0" u="none" dirty="0"/>
          </a:p>
          <a:p>
            <a:endParaRPr lang="sk-SK" sz="1800" dirty="0"/>
          </a:p>
          <a:p>
            <a:endParaRPr lang="sk-SK" dirty="0"/>
          </a:p>
        </p:txBody>
      </p:sp>
    </p:spTree>
    <p:extLst>
      <p:ext uri="{BB962C8B-B14F-4D97-AF65-F5344CB8AC3E}">
        <p14:creationId xmlns:p14="http://schemas.microsoft.com/office/powerpoint/2010/main" val="314629287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7C64B9-D3DA-4CB6-B4C6-10CF97143FAF}"/>
              </a:ext>
            </a:extLst>
          </p:cNvPr>
          <p:cNvSpPr>
            <a:spLocks noGrp="1"/>
          </p:cNvSpPr>
          <p:nvPr>
            <p:ph type="title"/>
          </p:nvPr>
        </p:nvSpPr>
        <p:spPr>
          <a:xfrm>
            <a:off x="2592925" y="624109"/>
            <a:ext cx="8911687" cy="5021682"/>
          </a:xfrm>
        </p:spPr>
        <p:txBody>
          <a:bodyPr>
            <a:normAutofit fontScale="90000"/>
          </a:bodyPr>
          <a:lstStyle/>
          <a:p>
            <a:pPr>
              <a:lnSpc>
                <a:spcPct val="80000"/>
              </a:lnSpc>
            </a:pPr>
            <a:r>
              <a:rPr lang="sk-SK" sz="2700" b="1" u="sng" dirty="0">
                <a:solidFill>
                  <a:schemeClr val="accent1">
                    <a:lumMod val="60000"/>
                    <a:lumOff val="40000"/>
                  </a:schemeClr>
                </a:solidFill>
              </a:rPr>
              <a:t>Požadovaná dokumentácia</a:t>
            </a:r>
            <a:br>
              <a:rPr lang="sk-SK" sz="2700" b="1" u="sng" dirty="0">
                <a:solidFill>
                  <a:schemeClr val="accent1">
                    <a:lumMod val="60000"/>
                    <a:lumOff val="40000"/>
                  </a:schemeClr>
                </a:solidFill>
              </a:rPr>
            </a:br>
            <a:br>
              <a:rPr lang="sk-SK" sz="2700" b="1" u="sng" dirty="0">
                <a:solidFill>
                  <a:schemeClr val="accent1">
                    <a:lumMod val="60000"/>
                    <a:lumOff val="40000"/>
                  </a:schemeClr>
                </a:solidFill>
              </a:rPr>
            </a:br>
            <a:br>
              <a:rPr lang="sk-SK" sz="1800" b="1" u="sng" dirty="0">
                <a:solidFill>
                  <a:schemeClr val="accent1">
                    <a:lumMod val="60000"/>
                    <a:lumOff val="40000"/>
                  </a:schemeClr>
                </a:solidFill>
              </a:rPr>
            </a:br>
            <a:r>
              <a:rPr lang="sk-SK" sz="1800" dirty="0">
                <a:solidFill>
                  <a:schemeClr val="tx1"/>
                </a:solidFill>
              </a:rPr>
              <a:t>1.	zmluvy/objednávky</a:t>
            </a:r>
            <a:br>
              <a:rPr lang="sk-SK" sz="1800" dirty="0">
                <a:solidFill>
                  <a:schemeClr val="tx1"/>
                </a:solidFill>
              </a:rPr>
            </a:br>
            <a:br>
              <a:rPr lang="sk-SK" sz="1800" dirty="0">
                <a:solidFill>
                  <a:schemeClr val="tx1"/>
                </a:solidFill>
              </a:rPr>
            </a:br>
            <a:r>
              <a:rPr lang="sk-SK" sz="1800" dirty="0">
                <a:solidFill>
                  <a:schemeClr val="tx1"/>
                </a:solidFill>
              </a:rPr>
              <a:t>2.	preberacie protokoly/dodacie listy</a:t>
            </a:r>
            <a:br>
              <a:rPr lang="sk-SK" sz="1800" dirty="0">
                <a:solidFill>
                  <a:schemeClr val="tx1"/>
                </a:solidFill>
              </a:rPr>
            </a:br>
            <a:br>
              <a:rPr lang="sk-SK" sz="1800" dirty="0">
                <a:solidFill>
                  <a:schemeClr val="tx1"/>
                </a:solidFill>
              </a:rPr>
            </a:br>
            <a:r>
              <a:rPr lang="sk-SK" sz="1800" dirty="0">
                <a:solidFill>
                  <a:schemeClr val="tx1"/>
                </a:solidFill>
              </a:rPr>
              <a:t>3.	faktúry za nakúpené tovary spolu s dokladmi o úhrade</a:t>
            </a:r>
            <a:br>
              <a:rPr lang="sk-SK" sz="1800" dirty="0">
                <a:solidFill>
                  <a:schemeClr val="tx1"/>
                </a:solidFill>
              </a:rPr>
            </a:br>
            <a:br>
              <a:rPr lang="sk-SK" sz="1800" dirty="0">
                <a:solidFill>
                  <a:schemeClr val="tx1"/>
                </a:solidFill>
              </a:rPr>
            </a:br>
            <a:r>
              <a:rPr lang="sk-SK" sz="1800" dirty="0">
                <a:solidFill>
                  <a:schemeClr val="tx1"/>
                </a:solidFill>
              </a:rPr>
              <a:t>4.	dokumentácia k uskutočnenému VO alebo prieskumu trhu</a:t>
            </a:r>
            <a:br>
              <a:rPr lang="sk-SK" sz="1800" dirty="0">
                <a:solidFill>
                  <a:schemeClr val="tx1"/>
                </a:solidFill>
              </a:rPr>
            </a:br>
            <a:br>
              <a:rPr lang="sk-SK" sz="1800" dirty="0">
                <a:solidFill>
                  <a:schemeClr val="tx1"/>
                </a:solidFill>
              </a:rPr>
            </a:br>
            <a:r>
              <a:rPr lang="sk-SK" sz="1800" dirty="0">
                <a:solidFill>
                  <a:schemeClr val="tx1"/>
                </a:solidFill>
              </a:rPr>
              <a:t>5.	fotografie kúpeného investičného majetku s  viditeľným  označením,  ktoré  je v súlade s programovými požiadavkami publicity</a:t>
            </a:r>
            <a:br>
              <a:rPr lang="sk-SK" sz="1800" dirty="0">
                <a:solidFill>
                  <a:schemeClr val="tx1"/>
                </a:solidFill>
              </a:rPr>
            </a:br>
            <a:br>
              <a:rPr lang="sk-SK" sz="1800" dirty="0">
                <a:solidFill>
                  <a:schemeClr val="tx1"/>
                </a:solidFill>
              </a:rPr>
            </a:br>
            <a:r>
              <a:rPr lang="sk-SK" sz="1800" dirty="0">
                <a:solidFill>
                  <a:schemeClr val="tx1"/>
                </a:solidFill>
              </a:rPr>
              <a:t>6.	opis prijatej metódy amortizácie investičného majetku alebo hmotného a nehmotného majetku uvádzaného v rámci projektu</a:t>
            </a:r>
            <a:br>
              <a:rPr lang="sk-SK" sz="1800" dirty="0">
                <a:solidFill>
                  <a:schemeClr val="tx1"/>
                </a:solidFill>
              </a:rPr>
            </a:br>
            <a:br>
              <a:rPr lang="sk-SK" sz="1800" dirty="0">
                <a:solidFill>
                  <a:schemeClr val="tx1"/>
                </a:solidFill>
              </a:rPr>
            </a:br>
            <a:r>
              <a:rPr lang="sk-SK" sz="1800" dirty="0">
                <a:solidFill>
                  <a:schemeClr val="tx1"/>
                </a:solidFill>
              </a:rPr>
              <a:t>7.	zaradenie majetku do evidencie organizácie</a:t>
            </a:r>
            <a:br>
              <a:rPr lang="sk-SK" sz="1800" dirty="0">
                <a:solidFill>
                  <a:schemeClr val="tx1"/>
                </a:solidFill>
              </a:rPr>
            </a:br>
            <a:br>
              <a:rPr lang="sk-SK" sz="1800" dirty="0">
                <a:solidFill>
                  <a:schemeClr val="tx1"/>
                </a:solidFill>
              </a:rPr>
            </a:br>
            <a:r>
              <a:rPr lang="sk-SK" sz="1800" dirty="0">
                <a:solidFill>
                  <a:schemeClr val="tx1"/>
                </a:solidFill>
              </a:rPr>
              <a:t>8.	poistenie (odporúča sa poistiť zariadenie nadobudnuté zo zdrojov EÚ)</a:t>
            </a:r>
            <a:br>
              <a:rPr lang="sk-SK" sz="1800" dirty="0">
                <a:solidFill>
                  <a:schemeClr val="tx1"/>
                </a:solidFill>
              </a:rPr>
            </a:br>
            <a:br>
              <a:rPr lang="sk-SK" sz="1800" b="1" u="sng" dirty="0">
                <a:solidFill>
                  <a:schemeClr val="accent1">
                    <a:lumMod val="60000"/>
                    <a:lumOff val="40000"/>
                  </a:schemeClr>
                </a:solidFill>
              </a:rPr>
            </a:br>
            <a:br>
              <a:rPr lang="sk-SK" sz="1800" b="1" u="sng" dirty="0">
                <a:solidFill>
                  <a:schemeClr val="accent1">
                    <a:lumMod val="60000"/>
                    <a:lumOff val="40000"/>
                  </a:schemeClr>
                </a:solidFill>
              </a:rPr>
            </a:br>
            <a:br>
              <a:rPr lang="sk-SK" sz="1800" b="1" u="sng" dirty="0">
                <a:solidFill>
                  <a:schemeClr val="accent1">
                    <a:lumMod val="60000"/>
                    <a:lumOff val="40000"/>
                  </a:schemeClr>
                </a:solidFill>
              </a:rPr>
            </a:br>
            <a:br>
              <a:rPr lang="sk-SK" sz="1800" b="1" u="sng" dirty="0">
                <a:solidFill>
                  <a:schemeClr val="accent1">
                    <a:lumMod val="60000"/>
                    <a:lumOff val="40000"/>
                  </a:schemeClr>
                </a:solidFill>
              </a:rPr>
            </a:br>
            <a:endParaRPr lang="sk-SK" sz="1800" b="1" u="sng" dirty="0">
              <a:solidFill>
                <a:schemeClr val="accent1">
                  <a:lumMod val="60000"/>
                  <a:lumOff val="40000"/>
                </a:schemeClr>
              </a:solidFill>
            </a:endParaRPr>
          </a:p>
        </p:txBody>
      </p:sp>
      <p:sp>
        <p:nvSpPr>
          <p:cNvPr id="4" name="Zástupný objekt pre pätu 3">
            <a:extLst>
              <a:ext uri="{FF2B5EF4-FFF2-40B4-BE49-F238E27FC236}">
                <a16:creationId xmlns:a16="http://schemas.microsoft.com/office/drawing/2014/main" id="{8B05944A-DBD7-4352-AD5C-1A385C00B222}"/>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Tree>
    <p:extLst>
      <p:ext uri="{BB962C8B-B14F-4D97-AF65-F5344CB8AC3E}">
        <p14:creationId xmlns:p14="http://schemas.microsoft.com/office/powerpoint/2010/main" val="168157987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29626F59-9D9B-47AE-940E-16AFAD443F00}"/>
              </a:ext>
            </a:extLst>
          </p:cNvPr>
          <p:cNvSpPr>
            <a:spLocks noGrp="1"/>
          </p:cNvSpPr>
          <p:nvPr>
            <p:ph idx="1"/>
          </p:nvPr>
        </p:nvSpPr>
        <p:spPr>
          <a:xfrm>
            <a:off x="2070011" y="1540189"/>
            <a:ext cx="9423415" cy="1538571"/>
          </a:xfrm>
        </p:spPr>
        <p:txBody>
          <a:bodyPr>
            <a:normAutofit fontScale="92500" lnSpcReduction="10000"/>
          </a:bodyPr>
          <a:lstStyle/>
          <a:p>
            <a:r>
              <a:rPr lang="sk-SK" dirty="0"/>
              <a:t>výdavky súvisiace s realizáciou infraštruktúry</a:t>
            </a:r>
          </a:p>
          <a:p>
            <a:r>
              <a:rPr lang="sk-SK" dirty="0"/>
              <a:t>výdavky týkajúce sa stavebných prác, služieb a dodávok, pričom všetky výdavky musia byť prepojené s aktivitami projektu a nevyhnutné pre jeho riadnu implementáciu</a:t>
            </a:r>
          </a:p>
          <a:p>
            <a:r>
              <a:rPr lang="sk-SK" dirty="0"/>
              <a:t>výber dodávateľov prác musí byť vykonaný v súlade so zákonom o VO</a:t>
            </a:r>
          </a:p>
          <a:p>
            <a:pPr marL="0" indent="0">
              <a:buNone/>
            </a:pPr>
            <a:endParaRPr lang="sk-SK" dirty="0"/>
          </a:p>
        </p:txBody>
      </p:sp>
      <p:sp>
        <p:nvSpPr>
          <p:cNvPr id="4" name="Zástupný objekt pre pätu 3">
            <a:extLst>
              <a:ext uri="{FF2B5EF4-FFF2-40B4-BE49-F238E27FC236}">
                <a16:creationId xmlns:a16="http://schemas.microsoft.com/office/drawing/2014/main" id="{1C14EDFD-F08F-4A52-BD02-2203A9F5A8DA}"/>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Nadpis 4">
            <a:extLst>
              <a:ext uri="{FF2B5EF4-FFF2-40B4-BE49-F238E27FC236}">
                <a16:creationId xmlns:a16="http://schemas.microsoft.com/office/drawing/2014/main" id="{F1744573-EEE4-4CA4-BB22-833ECE0CD345}"/>
              </a:ext>
            </a:extLst>
          </p:cNvPr>
          <p:cNvSpPr>
            <a:spLocks noGrp="1"/>
          </p:cNvSpPr>
          <p:nvPr>
            <p:ph type="title"/>
          </p:nvPr>
        </p:nvSpPr>
        <p:spPr>
          <a:xfrm>
            <a:off x="2070012" y="357068"/>
            <a:ext cx="9423415" cy="834170"/>
          </a:xfrm>
          <a:solidFill>
            <a:schemeClr val="accent5">
              <a:lumMod val="40000"/>
              <a:lumOff val="60000"/>
            </a:schemeClr>
          </a:solidFill>
          <a:effectLst>
            <a:glow rad="139700">
              <a:schemeClr val="accent4">
                <a:satMod val="175000"/>
                <a:alpha val="40000"/>
              </a:schemeClr>
            </a:glow>
          </a:effectLst>
        </p:spPr>
        <p:txBody>
          <a:bodyPr vert="horz" lIns="91440" tIns="45720" rIns="91440" bIns="45720" rtlCol="0" anchor="t">
            <a:normAutofit fontScale="90000"/>
          </a:bodyPr>
          <a:lstStyle/>
          <a:p>
            <a:pPr algn="ctr"/>
            <a:r>
              <a:rPr lang="sk-SK" b="1" dirty="0">
                <a:solidFill>
                  <a:schemeClr val="accent6">
                    <a:lumMod val="50000"/>
                  </a:schemeClr>
                </a:solidFill>
                <a:effectLst>
                  <a:outerShdw blurRad="38100" dist="38100" dir="2700000" algn="tl">
                    <a:srgbClr val="000000">
                      <a:alpha val="43137"/>
                    </a:srgbClr>
                  </a:outerShdw>
                </a:effectLst>
              </a:rPr>
              <a:t>Infraštruktúra a stavebné práce </a:t>
            </a:r>
            <a:br>
              <a:rPr lang="sk-SK" b="1" dirty="0">
                <a:solidFill>
                  <a:schemeClr val="accent6">
                    <a:lumMod val="50000"/>
                  </a:schemeClr>
                </a:solidFill>
                <a:effectLst>
                  <a:outerShdw blurRad="38100" dist="38100" dir="2700000" algn="tl">
                    <a:srgbClr val="000000">
                      <a:alpha val="43137"/>
                    </a:srgbClr>
                  </a:outerShdw>
                </a:effectLst>
              </a:rPr>
            </a:br>
            <a:br>
              <a:rPr lang="sk-SK" b="1" dirty="0">
                <a:solidFill>
                  <a:schemeClr val="accent6">
                    <a:lumMod val="50000"/>
                  </a:schemeClr>
                </a:solidFill>
                <a:effectLst>
                  <a:outerShdw blurRad="38100" dist="38100" dir="2700000" algn="tl">
                    <a:srgbClr val="000000">
                      <a:alpha val="43137"/>
                    </a:srgbClr>
                  </a:outerShdw>
                </a:effectLst>
              </a:rPr>
            </a:br>
            <a:endParaRPr lang="sk-SK" b="1" dirty="0">
              <a:solidFill>
                <a:schemeClr val="accent6">
                  <a:lumMod val="50000"/>
                </a:schemeClr>
              </a:solidFill>
              <a:effectLst>
                <a:outerShdw blurRad="38100" dist="38100" dir="2700000" algn="tl">
                  <a:srgbClr val="000000">
                    <a:alpha val="43137"/>
                  </a:srgbClr>
                </a:outerShdw>
              </a:effectLst>
            </a:endParaRPr>
          </a:p>
        </p:txBody>
      </p:sp>
      <p:sp>
        <p:nvSpPr>
          <p:cNvPr id="6" name="BlokTextu 5">
            <a:extLst>
              <a:ext uri="{FF2B5EF4-FFF2-40B4-BE49-F238E27FC236}">
                <a16:creationId xmlns:a16="http://schemas.microsoft.com/office/drawing/2014/main" id="{FD212972-9E91-44AB-8FFA-398B7DBD6F2B}"/>
              </a:ext>
            </a:extLst>
          </p:cNvPr>
          <p:cNvSpPr txBox="1"/>
          <p:nvPr/>
        </p:nvSpPr>
        <p:spPr>
          <a:xfrm>
            <a:off x="2181138" y="3078760"/>
            <a:ext cx="9312288" cy="3120704"/>
          </a:xfrm>
          <a:prstGeom prst="rect">
            <a:avLst/>
          </a:prstGeom>
          <a:solidFill>
            <a:schemeClr val="accent4">
              <a:lumMod val="20000"/>
              <a:lumOff val="80000"/>
            </a:schemeClr>
          </a:solidFill>
          <a:effectLst>
            <a:glow rad="139700">
              <a:schemeClr val="accent4">
                <a:satMod val="175000"/>
                <a:alpha val="40000"/>
              </a:schemeClr>
            </a:glow>
          </a:effectLst>
          <a:scene3d>
            <a:camera prst="orthographicFront"/>
            <a:lightRig rig="threePt" dir="t"/>
          </a:scene3d>
          <a:sp3d>
            <a:bevelT/>
          </a:sp3d>
        </p:spPr>
        <p:txBody>
          <a:bodyPr vert="horz" lIns="91440" tIns="45720" rIns="91440" bIns="45720" rtlCol="0" anchor="t">
            <a:normAutofit fontScale="85000" lnSpcReduction="10000"/>
          </a:bodyPr>
          <a:lstStyle>
            <a:defPPr>
              <a:defRPr lang="en-US"/>
            </a:defPPr>
            <a:lvl1pPr>
              <a:spcBef>
                <a:spcPct val="0"/>
              </a:spcBef>
              <a:buNone/>
              <a:defRPr sz="1900" b="1" u="sng">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sk-SK" dirty="0"/>
              <a:t>Prehľad oprávnených výdavkov</a:t>
            </a:r>
          </a:p>
          <a:p>
            <a:pPr marL="342900" indent="-342900">
              <a:buFont typeface="+mj-lt"/>
              <a:buAutoNum type="arabicParenR"/>
            </a:pPr>
            <a:r>
              <a:rPr lang="sk-SK" sz="1800" b="0" u="none" dirty="0"/>
              <a:t>výdavok týkajúci sa zbúrania budov nachádzajúcich  sa  na  pozemku  potrebného na realizáciu investície</a:t>
            </a:r>
          </a:p>
          <a:p>
            <a:pPr marL="342900" indent="-342900">
              <a:buFont typeface="+mj-lt"/>
              <a:buAutoNum type="arabicParenR"/>
            </a:pPr>
            <a:r>
              <a:rPr lang="sk-SK" sz="1800" b="0" u="none" dirty="0"/>
              <a:t>stavba, demontáž, prestavba alebo oprava miestností a technického zázemia potrebného pre realizáciu projektu (napr. miestnosti na servery)</a:t>
            </a:r>
          </a:p>
          <a:p>
            <a:pPr marL="342900" indent="-342900">
              <a:buFont typeface="+mj-lt"/>
              <a:buAutoNum type="arabicParenR"/>
            </a:pPr>
            <a:r>
              <a:rPr lang="sk-SK" sz="1800" b="0" u="none" dirty="0"/>
              <a:t>príprava pozemku na stavbu, vrátane geodetických prác</a:t>
            </a:r>
          </a:p>
          <a:p>
            <a:pPr marL="342900" indent="-342900">
              <a:buFont typeface="+mj-lt"/>
              <a:buAutoNum type="arabicParenR"/>
            </a:pPr>
            <a:r>
              <a:rPr lang="sk-SK" sz="1800" b="0" u="none" dirty="0"/>
              <a:t>zemné práce, demontážne práce, stavebno-montážne práce, konštrukčné, dokončovacie, inštalačné</a:t>
            </a:r>
          </a:p>
          <a:p>
            <a:pPr marL="342900" indent="-342900">
              <a:buFont typeface="+mj-lt"/>
              <a:buAutoNum type="arabicParenR"/>
            </a:pPr>
            <a:r>
              <a:rPr lang="sk-SK" sz="1800" b="0" u="none" dirty="0"/>
              <a:t>dozor vykonávaný v mene investora v oblasti správnej realizácie investície a pamiatkový dozor</a:t>
            </a:r>
          </a:p>
          <a:p>
            <a:pPr marL="342900" indent="-342900">
              <a:buFont typeface="+mj-lt"/>
              <a:buAutoNum type="arabicParenR"/>
            </a:pPr>
            <a:r>
              <a:rPr lang="sk-SK" sz="1800" b="0" u="none" dirty="0"/>
              <a:t>výdavky týkajúce sa stavebného dozoru, stavbyvedúceho alebo koordinátora stavby  v súvislosti s realizáciou projektu</a:t>
            </a:r>
          </a:p>
          <a:p>
            <a:pPr marL="342900" indent="-342900">
              <a:buFont typeface="+mj-lt"/>
              <a:buAutoNum type="arabicParenR"/>
            </a:pPr>
            <a:r>
              <a:rPr lang="sk-SK" sz="1800" b="0" u="none" dirty="0"/>
              <a:t>administratívne  poplatky  spojené  priamo  s  činnosťami  a  prácami  realizovanými  v rámci projektu a iné výdavky stanovené vnútroštátnymi predpismi (napr. notárske poplatky sú oprávnené, ak nadobudnutie  pozemku  predstavuje  oprávnený výdavok).</a:t>
            </a:r>
          </a:p>
          <a:p>
            <a:endParaRPr lang="sk-SK" sz="1800" dirty="0"/>
          </a:p>
          <a:p>
            <a:endParaRPr lang="sk-SK" dirty="0"/>
          </a:p>
        </p:txBody>
      </p:sp>
    </p:spTree>
    <p:extLst>
      <p:ext uri="{BB962C8B-B14F-4D97-AF65-F5344CB8AC3E}">
        <p14:creationId xmlns:p14="http://schemas.microsoft.com/office/powerpoint/2010/main" val="2901931914"/>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90EC712D-648C-4952-9999-06A01655E7AC}"/>
              </a:ext>
            </a:extLst>
          </p:cNvPr>
          <p:cNvSpPr>
            <a:spLocks noGrp="1"/>
          </p:cNvSpPr>
          <p:nvPr>
            <p:ph idx="1"/>
          </p:nvPr>
        </p:nvSpPr>
        <p:spPr>
          <a:xfrm>
            <a:off x="1941511" y="357067"/>
            <a:ext cx="8915400" cy="5490060"/>
          </a:xfrm>
        </p:spPr>
        <p:txBody>
          <a:bodyPr>
            <a:normAutofit/>
          </a:bodyPr>
          <a:lstStyle/>
          <a:p>
            <a:pPr marL="0" indent="0">
              <a:buNone/>
            </a:pPr>
            <a:r>
              <a:rPr lang="sk-SK" sz="2400" b="1" u="sng" dirty="0">
                <a:solidFill>
                  <a:schemeClr val="accent1">
                    <a:lumMod val="60000"/>
                    <a:lumOff val="40000"/>
                  </a:schemeClr>
                </a:solidFill>
                <a:latin typeface="+mj-lt"/>
                <a:ea typeface="+mj-ea"/>
                <a:cs typeface="+mj-cs"/>
              </a:rPr>
              <a:t>Požadovaná dokumentácia</a:t>
            </a:r>
          </a:p>
          <a:p>
            <a:pPr lvl="0">
              <a:buFont typeface="+mj-lt"/>
              <a:buAutoNum type="arabicPeriod"/>
            </a:pPr>
            <a:r>
              <a:rPr lang="sk-SK" dirty="0"/>
              <a:t>dokumentácia z uskutočneného VO / príp. dokumentácia celého procesu týkajúceho sa prieskumu trhu</a:t>
            </a:r>
          </a:p>
          <a:p>
            <a:pPr lvl="0">
              <a:buFont typeface="+mj-lt"/>
              <a:buAutoNum type="arabicPeriod"/>
            </a:pPr>
            <a:r>
              <a:rPr lang="sk-SK" dirty="0"/>
              <a:t>uzatvorené dohody a zmluvy, objednávky</a:t>
            </a:r>
          </a:p>
          <a:p>
            <a:pPr lvl="0">
              <a:buFont typeface="+mj-lt"/>
              <a:buAutoNum type="arabicPeriod"/>
            </a:pPr>
            <a:r>
              <a:rPr lang="sk-SK" dirty="0"/>
              <a:t>faktúry za vykonané práce + krycie listy čerpania a súpisy vykonaných prác spolu s dokladmi o úhrade (bankový výpis)</a:t>
            </a:r>
          </a:p>
          <a:p>
            <a:pPr lvl="0">
              <a:buFont typeface="+mj-lt"/>
              <a:buAutoNum type="arabicPeriod"/>
            </a:pPr>
            <a:r>
              <a:rPr lang="sk-SK" dirty="0"/>
              <a:t>preberacie protokoly</a:t>
            </a:r>
          </a:p>
          <a:p>
            <a:pPr lvl="0">
              <a:buFont typeface="+mj-lt"/>
              <a:buAutoNum type="arabicPeriod"/>
            </a:pPr>
            <a:r>
              <a:rPr lang="sk-SK" dirty="0"/>
              <a:t>pokyn ku zmene (ak je relevantné)</a:t>
            </a:r>
          </a:p>
          <a:p>
            <a:pPr lvl="0">
              <a:buFont typeface="+mj-lt"/>
              <a:buAutoNum type="arabicPeriod"/>
            </a:pPr>
            <a:r>
              <a:rPr lang="sk-SK" dirty="0"/>
              <a:t>fotodokumentácia (od začatia stavebných prác až po ukončenie stavby)</a:t>
            </a:r>
          </a:p>
          <a:p>
            <a:pPr lvl="0">
              <a:buFont typeface="+mj-lt"/>
              <a:buAutoNum type="arabicPeriod"/>
            </a:pPr>
            <a:r>
              <a:rPr lang="sk-SK" dirty="0"/>
              <a:t>kópia stavebného denníka</a:t>
            </a:r>
          </a:p>
          <a:p>
            <a:pPr lvl="0">
              <a:buFont typeface="+mj-lt"/>
              <a:buAutoNum type="arabicPeriod"/>
            </a:pPr>
            <a:r>
              <a:rPr lang="sk-SK" dirty="0"/>
              <a:t>zaradenie majetku do evidencie organizácie</a:t>
            </a:r>
          </a:p>
          <a:p>
            <a:pPr lvl="0">
              <a:buFont typeface="+mj-lt"/>
              <a:buAutoNum type="arabicPeriod"/>
            </a:pPr>
            <a:r>
              <a:rPr lang="sk-SK" dirty="0"/>
              <a:t>kolaudačné rozhodnutie</a:t>
            </a:r>
          </a:p>
          <a:p>
            <a:pPr marL="0" indent="0">
              <a:buNone/>
            </a:pPr>
            <a:endParaRPr lang="sk-SK" sz="1600" dirty="0">
              <a:solidFill>
                <a:schemeClr val="accent1">
                  <a:lumMod val="60000"/>
                  <a:lumOff val="40000"/>
                </a:schemeClr>
              </a:solidFill>
              <a:latin typeface="+mj-lt"/>
              <a:ea typeface="+mj-ea"/>
              <a:cs typeface="+mj-cs"/>
            </a:endParaRPr>
          </a:p>
        </p:txBody>
      </p:sp>
      <p:sp>
        <p:nvSpPr>
          <p:cNvPr id="4" name="Zástupný objekt pre pätu 3">
            <a:extLst>
              <a:ext uri="{FF2B5EF4-FFF2-40B4-BE49-F238E27FC236}">
                <a16:creationId xmlns:a16="http://schemas.microsoft.com/office/drawing/2014/main" id="{6CA21E85-DA45-442A-A0F2-D992B34FA592}"/>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Tree>
    <p:extLst>
      <p:ext uri="{BB962C8B-B14F-4D97-AF65-F5344CB8AC3E}">
        <p14:creationId xmlns:p14="http://schemas.microsoft.com/office/powerpoint/2010/main" val="295410889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74CA09-3181-4720-9241-D995DE5B6057}"/>
              </a:ext>
            </a:extLst>
          </p:cNvPr>
          <p:cNvSpPr>
            <a:spLocks noGrp="1"/>
          </p:cNvSpPr>
          <p:nvPr>
            <p:ph type="title"/>
          </p:nvPr>
        </p:nvSpPr>
        <p:spPr>
          <a:xfrm>
            <a:off x="1728859" y="357067"/>
            <a:ext cx="10233842" cy="733502"/>
          </a:xfrm>
        </p:spPr>
        <p:txBody>
          <a:bodyPr>
            <a:normAutofit/>
          </a:bodyPr>
          <a:lstStyle/>
          <a:p>
            <a:r>
              <a:rPr lang="sk-SK" sz="2800" b="1" dirty="0">
                <a:solidFill>
                  <a:srgbClr val="0070C0"/>
                </a:solidFill>
              </a:rPr>
              <a:t>Konkrétne pravidlá týkajúce sa oprávnenosti výdavkov</a:t>
            </a:r>
          </a:p>
        </p:txBody>
      </p:sp>
      <p:sp>
        <p:nvSpPr>
          <p:cNvPr id="3" name="Zástupný objekt pre obsah 2">
            <a:extLst>
              <a:ext uri="{FF2B5EF4-FFF2-40B4-BE49-F238E27FC236}">
                <a16:creationId xmlns:a16="http://schemas.microsoft.com/office/drawing/2014/main" id="{A714DC95-1A7D-4F7A-8D43-2AB537CA1F3D}"/>
              </a:ext>
            </a:extLst>
          </p:cNvPr>
          <p:cNvSpPr>
            <a:spLocks noGrp="1"/>
          </p:cNvSpPr>
          <p:nvPr>
            <p:ph idx="1"/>
          </p:nvPr>
        </p:nvSpPr>
        <p:spPr>
          <a:xfrm>
            <a:off x="1800646" y="1090569"/>
            <a:ext cx="8915400" cy="3777622"/>
          </a:xfrm>
        </p:spPr>
        <p:txBody>
          <a:bodyPr>
            <a:normAutofit fontScale="85000" lnSpcReduction="20000"/>
          </a:bodyPr>
          <a:lstStyle/>
          <a:p>
            <a:pPr marL="0" indent="0">
              <a:buNone/>
            </a:pPr>
            <a:r>
              <a:rPr lang="sk-SK" sz="2400" b="1" dirty="0">
                <a:solidFill>
                  <a:srgbClr val="00B0F0"/>
                </a:solidFill>
              </a:rPr>
              <a:t>Prepočet výdavkov v cudzej mene</a:t>
            </a:r>
          </a:p>
          <a:p>
            <a:pPr lvl="0">
              <a:buFont typeface="Wingdings" panose="05000000000000000000" pitchFamily="2" charset="2"/>
              <a:buChar char="q"/>
            </a:pPr>
            <a:r>
              <a:rPr lang="sk-SK" dirty="0"/>
              <a:t>v prípade </a:t>
            </a:r>
            <a:r>
              <a:rPr lang="sk-SK" i="1" dirty="0"/>
              <a:t>bezhotovostných výdavkov </a:t>
            </a:r>
            <a:r>
              <a:rPr lang="sk-SK" dirty="0"/>
              <a:t>v zahraničnej mene platí kurz stanovený bankou, t.j. za oprávnený výdavok sa považuje skutočný výdavok z  bankového výpisu v mene €</a:t>
            </a:r>
          </a:p>
          <a:p>
            <a:pPr lvl="0">
              <a:buFont typeface="Wingdings" panose="05000000000000000000" pitchFamily="2" charset="2"/>
              <a:buChar char="q"/>
            </a:pPr>
            <a:r>
              <a:rPr lang="sk-SK" dirty="0"/>
              <a:t>v prípade </a:t>
            </a:r>
            <a:r>
              <a:rPr lang="sk-SK" i="1" dirty="0"/>
              <a:t>hotovostných výdavkov </a:t>
            </a:r>
            <a:r>
              <a:rPr lang="sk-SK" dirty="0"/>
              <a:t>v zahraničnej mene platí kurz stanovený ECB v deň úhrady výdavku v zahraničnej mene</a:t>
            </a:r>
          </a:p>
          <a:p>
            <a:pPr marL="0" lvl="0" indent="0">
              <a:buNone/>
            </a:pPr>
            <a:endParaRPr lang="sk-SK" dirty="0"/>
          </a:p>
          <a:p>
            <a:pPr marL="0" indent="0">
              <a:buNone/>
            </a:pPr>
            <a:r>
              <a:rPr lang="sk-SK" sz="2400" b="1" dirty="0">
                <a:solidFill>
                  <a:srgbClr val="00B0F0"/>
                </a:solidFill>
              </a:rPr>
              <a:t>Daň z pridanej hodnoty a iné dane a poplatky</a:t>
            </a:r>
          </a:p>
          <a:p>
            <a:pPr marL="0" indent="0">
              <a:buNone/>
            </a:pPr>
            <a:r>
              <a:rPr lang="sk-SK" dirty="0"/>
              <a:t>Dane a iné poplatky, predovšetkým daň z pridanej hodnoty (DPH) môžu byť uznané ako oprávnený výdavok iba vtedy, ak</a:t>
            </a:r>
          </a:p>
          <a:p>
            <a:pPr>
              <a:buFont typeface="Wingdings" panose="05000000000000000000" pitchFamily="2" charset="2"/>
              <a:buChar char="q"/>
            </a:pPr>
            <a:r>
              <a:rPr lang="sk-SK" dirty="0"/>
              <a:t>boli prijímateľom reálne vynaložené, a</a:t>
            </a:r>
          </a:p>
          <a:p>
            <a:pPr>
              <a:buFont typeface="Wingdings" panose="05000000000000000000" pitchFamily="2" charset="2"/>
              <a:buChar char="q"/>
            </a:pPr>
            <a:r>
              <a:rPr lang="sk-SK" dirty="0"/>
              <a:t>prijímateľ nemá právnu, hoci aj potenciálnu možnosť ich získania späť.</a:t>
            </a:r>
          </a:p>
          <a:p>
            <a:pPr marL="0" indent="0">
              <a:buNone/>
            </a:pPr>
            <a:r>
              <a:rPr lang="sk-SK" dirty="0"/>
              <a:t>Reálne vynaloženie DPH nastane, ak bude vcelku zaplatená (v cene za nakúpený tovar alebo služby).</a:t>
            </a:r>
          </a:p>
          <a:p>
            <a:pPr marL="0" indent="0">
              <a:buNone/>
            </a:pPr>
            <a:endParaRPr lang="sk-SK" dirty="0"/>
          </a:p>
          <a:p>
            <a:pPr marL="0" indent="0">
              <a:buNone/>
            </a:pPr>
            <a:endParaRPr lang="sk-SK" b="1" dirty="0">
              <a:solidFill>
                <a:srgbClr val="00B0F0"/>
              </a:solidFill>
            </a:endParaRPr>
          </a:p>
        </p:txBody>
      </p:sp>
      <p:sp>
        <p:nvSpPr>
          <p:cNvPr id="4" name="Zástupný objekt pre pätu 3">
            <a:extLst>
              <a:ext uri="{FF2B5EF4-FFF2-40B4-BE49-F238E27FC236}">
                <a16:creationId xmlns:a16="http://schemas.microsoft.com/office/drawing/2014/main" id="{9FEEA627-5DF7-4B03-B745-8FF7AE65B840}"/>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Tree>
    <p:extLst>
      <p:ext uri="{BB962C8B-B14F-4D97-AF65-F5344CB8AC3E}">
        <p14:creationId xmlns:p14="http://schemas.microsoft.com/office/powerpoint/2010/main" val="83036323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AA335DB0-AFBB-4D28-900C-9240D0C1A793}"/>
              </a:ext>
            </a:extLst>
          </p:cNvPr>
          <p:cNvSpPr>
            <a:spLocks noGrp="1"/>
          </p:cNvSpPr>
          <p:nvPr>
            <p:ph idx="1"/>
          </p:nvPr>
        </p:nvSpPr>
        <p:spPr>
          <a:xfrm>
            <a:off x="1817424" y="357067"/>
            <a:ext cx="8915400" cy="2916573"/>
          </a:xfrm>
        </p:spPr>
        <p:txBody>
          <a:bodyPr>
            <a:normAutofit lnSpcReduction="10000"/>
          </a:bodyPr>
          <a:lstStyle/>
          <a:p>
            <a:pPr marL="0" indent="0">
              <a:lnSpc>
                <a:spcPct val="90000"/>
              </a:lnSpc>
              <a:buNone/>
            </a:pPr>
            <a:r>
              <a:rPr lang="sk-SK" sz="2000" b="1" dirty="0">
                <a:solidFill>
                  <a:srgbClr val="00B0F0"/>
                </a:solidFill>
              </a:rPr>
              <a:t>Zmluvné pokuty</a:t>
            </a:r>
          </a:p>
          <a:p>
            <a:pPr>
              <a:lnSpc>
                <a:spcPct val="90000"/>
              </a:lnSpc>
              <a:buFont typeface="Wingdings" panose="05000000000000000000" pitchFamily="2" charset="2"/>
              <a:buChar char="q"/>
            </a:pPr>
            <a:r>
              <a:rPr lang="sk-SK" dirty="0"/>
              <a:t>za nenáležité vykonanie zákazky napr. z dôvodu oneskorenia zavineného dodávateľom, nesprávnej realizácie zákazky a neúplného vykonania zákazky sa uplatňujú  sankcie (pokuty), na základe uzatvorenej zmluvy s dodávateľom, ak boli zmluvne stanovené</a:t>
            </a:r>
          </a:p>
          <a:p>
            <a:pPr>
              <a:lnSpc>
                <a:spcPct val="90000"/>
              </a:lnSpc>
              <a:buFont typeface="Wingdings" panose="05000000000000000000" pitchFamily="2" charset="2"/>
              <a:buChar char="q"/>
            </a:pPr>
            <a:r>
              <a:rPr lang="sk-SK" dirty="0"/>
              <a:t>ak objednávateľ neuplatní zmluvné pokuty a sankcie, časť výdavkov súvisiacich so zákazkou sa môže považovať za výdavky neoprávnené </a:t>
            </a:r>
          </a:p>
          <a:p>
            <a:pPr>
              <a:lnSpc>
                <a:spcPct val="90000"/>
              </a:lnSpc>
              <a:buFont typeface="Wingdings" panose="05000000000000000000" pitchFamily="2" charset="2"/>
              <a:buChar char="q"/>
            </a:pPr>
            <a:r>
              <a:rPr lang="sk-SK" dirty="0"/>
              <a:t>v tomto prípade je výška neoprávnených výdavkov rovná výške objednávateľom  neuplatnených  pokút  a  sankcii,  ktoré  vyplývajú  zo zmluvy s dodávateľom</a:t>
            </a:r>
          </a:p>
          <a:p>
            <a:pPr marL="0" indent="0">
              <a:lnSpc>
                <a:spcPct val="90000"/>
              </a:lnSpc>
              <a:buNone/>
            </a:pPr>
            <a:endParaRPr lang="sk-SK" sz="2000" b="1" dirty="0">
              <a:solidFill>
                <a:srgbClr val="00B0F0"/>
              </a:solidFill>
            </a:endParaRPr>
          </a:p>
          <a:p>
            <a:pPr marL="0" indent="0">
              <a:lnSpc>
                <a:spcPct val="90000"/>
              </a:lnSpc>
              <a:buNone/>
            </a:pPr>
            <a:endParaRPr lang="sk-SK" sz="1600" dirty="0">
              <a:solidFill>
                <a:srgbClr val="00B0F0"/>
              </a:solidFill>
            </a:endParaRPr>
          </a:p>
        </p:txBody>
      </p:sp>
      <p:sp>
        <p:nvSpPr>
          <p:cNvPr id="4" name="Zástupný objekt pre pätu 3">
            <a:extLst>
              <a:ext uri="{FF2B5EF4-FFF2-40B4-BE49-F238E27FC236}">
                <a16:creationId xmlns:a16="http://schemas.microsoft.com/office/drawing/2014/main" id="{899E9AF5-E515-4A01-828D-1EA7365DA707}"/>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
        <p:nvSpPr>
          <p:cNvPr id="5" name="Zástupný objekt pre obsah 2">
            <a:extLst>
              <a:ext uri="{FF2B5EF4-FFF2-40B4-BE49-F238E27FC236}">
                <a16:creationId xmlns:a16="http://schemas.microsoft.com/office/drawing/2014/main" id="{BDBA2081-1538-49B7-9361-88CD0CCB5A3A}"/>
              </a:ext>
            </a:extLst>
          </p:cNvPr>
          <p:cNvSpPr txBox="1">
            <a:spLocks/>
          </p:cNvSpPr>
          <p:nvPr/>
        </p:nvSpPr>
        <p:spPr>
          <a:xfrm>
            <a:off x="1817424" y="3516922"/>
            <a:ext cx="8915400" cy="22463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90000"/>
              </a:lnSpc>
              <a:buFont typeface="Wingdings 3" charset="2"/>
              <a:buNone/>
            </a:pPr>
            <a:r>
              <a:rPr lang="sk-SK" sz="2000" b="1" dirty="0">
                <a:solidFill>
                  <a:srgbClr val="00B0F0"/>
                </a:solidFill>
              </a:rPr>
              <a:t>Príjem v projektoch</a:t>
            </a:r>
          </a:p>
          <a:p>
            <a:pPr>
              <a:lnSpc>
                <a:spcPct val="90000"/>
              </a:lnSpc>
              <a:buFont typeface="Wingdings" panose="05000000000000000000" pitchFamily="2" charset="2"/>
              <a:buChar char="q"/>
            </a:pPr>
            <a:r>
              <a:rPr lang="sk-SK" dirty="0"/>
              <a:t>Činnosti, ktoré sa majú vykonávať v súvislosti s prioritnými osami 1 a 4, plánovanými Fondom malých projektov, by nemali mať za následok činnosti vytvárajúce príjmy</a:t>
            </a:r>
          </a:p>
          <a:p>
            <a:pPr>
              <a:lnSpc>
                <a:spcPct val="90000"/>
              </a:lnSpc>
              <a:buFont typeface="Wingdings" panose="05000000000000000000" pitchFamily="2" charset="2"/>
              <a:buChar char="q"/>
            </a:pPr>
            <a:r>
              <a:rPr lang="sk-SK" dirty="0"/>
              <a:t>Ak počas obdobia udržateľnosti projektu vznikne čistý výnos v dôsledku vývoja projektu, vedúci prijímateľ malého projektu je povinný nahlásiť to EZÚS v Následnej monitorovacej správe </a:t>
            </a:r>
          </a:p>
          <a:p>
            <a:pPr>
              <a:lnSpc>
                <a:spcPct val="90000"/>
              </a:lnSpc>
              <a:buFont typeface="Wingdings" panose="05000000000000000000" pitchFamily="2" charset="2"/>
              <a:buChar char="q"/>
            </a:pPr>
            <a:endParaRPr lang="sk-SK" dirty="0"/>
          </a:p>
          <a:p>
            <a:pPr marL="0" indent="0">
              <a:lnSpc>
                <a:spcPct val="90000"/>
              </a:lnSpc>
              <a:buFont typeface="Wingdings 3" charset="2"/>
              <a:buNone/>
            </a:pPr>
            <a:endParaRPr lang="sk-SK" sz="2000" b="1" dirty="0">
              <a:solidFill>
                <a:srgbClr val="00B0F0"/>
              </a:solidFill>
            </a:endParaRPr>
          </a:p>
          <a:p>
            <a:pPr marL="0" indent="0">
              <a:lnSpc>
                <a:spcPct val="90000"/>
              </a:lnSpc>
              <a:buFont typeface="Wingdings 3" charset="2"/>
              <a:buNone/>
            </a:pPr>
            <a:endParaRPr lang="sk-SK" sz="1600" dirty="0">
              <a:solidFill>
                <a:srgbClr val="00B0F0"/>
              </a:solidFill>
            </a:endParaRPr>
          </a:p>
        </p:txBody>
      </p:sp>
      <p:pic>
        <p:nvPicPr>
          <p:cNvPr id="7" name="Obrázok 6">
            <a:extLst>
              <a:ext uri="{FF2B5EF4-FFF2-40B4-BE49-F238E27FC236}">
                <a16:creationId xmlns:a16="http://schemas.microsoft.com/office/drawing/2014/main" id="{00850E1D-C919-4654-AA2B-3691583DA728}"/>
              </a:ext>
            </a:extLst>
          </p:cNvPr>
          <p:cNvPicPr>
            <a:picLocks noChangeAspect="1"/>
          </p:cNvPicPr>
          <p:nvPr/>
        </p:nvPicPr>
        <p:blipFill>
          <a:blip r:embed="rId2"/>
          <a:stretch>
            <a:fillRect/>
          </a:stretch>
        </p:blipFill>
        <p:spPr>
          <a:xfrm>
            <a:off x="10209211" y="2555438"/>
            <a:ext cx="1891442" cy="1922967"/>
          </a:xfrm>
          <a:prstGeom prst="rect">
            <a:avLst/>
          </a:prstGeom>
        </p:spPr>
      </p:pic>
    </p:spTree>
    <p:extLst>
      <p:ext uri="{BB962C8B-B14F-4D97-AF65-F5344CB8AC3E}">
        <p14:creationId xmlns:p14="http://schemas.microsoft.com/office/powerpoint/2010/main" val="4177230103"/>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7E647A70-E9BA-4FF0-AD4C-58A726A0F2B8}"/>
              </a:ext>
            </a:extLst>
          </p:cNvPr>
          <p:cNvSpPr>
            <a:spLocks noGrp="1"/>
          </p:cNvSpPr>
          <p:nvPr>
            <p:ph idx="1"/>
          </p:nvPr>
        </p:nvSpPr>
        <p:spPr>
          <a:xfrm>
            <a:off x="1941511" y="357067"/>
            <a:ext cx="8915400" cy="3777622"/>
          </a:xfrm>
        </p:spPr>
        <p:txBody>
          <a:bodyPr/>
          <a:lstStyle/>
          <a:p>
            <a:pPr marL="0" indent="0">
              <a:lnSpc>
                <a:spcPct val="90000"/>
              </a:lnSpc>
              <a:buNone/>
            </a:pPr>
            <a:r>
              <a:rPr lang="sk-SK" sz="2000" b="1" dirty="0">
                <a:solidFill>
                  <a:srgbClr val="00B0F0"/>
                </a:solidFill>
              </a:rPr>
              <a:t>Archivácia dokumentov</a:t>
            </a:r>
          </a:p>
          <a:p>
            <a:pPr>
              <a:lnSpc>
                <a:spcPct val="90000"/>
              </a:lnSpc>
              <a:buFont typeface="Wingdings" panose="05000000000000000000" pitchFamily="2" charset="2"/>
              <a:buChar char="q"/>
            </a:pPr>
            <a:r>
              <a:rPr lang="sk-SK" dirty="0"/>
              <a:t>Prijímateľ je povinný archivovať celú dokumentáciu týkajúcu sa projektu najmenej </a:t>
            </a:r>
            <a:r>
              <a:rPr lang="sk-SK" b="1" dirty="0"/>
              <a:t>5 rokov od dátumu finančného ukončenia projektu </a:t>
            </a:r>
            <a:r>
              <a:rPr lang="sk-SK" dirty="0"/>
              <a:t>(obdržanie platby)</a:t>
            </a:r>
          </a:p>
          <a:p>
            <a:pPr>
              <a:lnSpc>
                <a:spcPct val="90000"/>
              </a:lnSpc>
              <a:buFont typeface="Wingdings" panose="05000000000000000000" pitchFamily="2" charset="2"/>
              <a:buChar char="q"/>
            </a:pPr>
            <a:r>
              <a:rPr lang="sk-SK" dirty="0"/>
              <a:t>Archivácia dokumentácie a zodpovednosť za jej vedenie podlieha kontrolám vykonávaným orgánmi zapojenými do implementácie Programu. Porušenie vyššie uvedených pravidiel môže mať za následok nevyplatenie finančných prostriedkov, resp. požiadavku na vrátenie už vyplatených finančných prostriedkov v súlade so Zmluvou</a:t>
            </a:r>
          </a:p>
          <a:p>
            <a:pPr>
              <a:lnSpc>
                <a:spcPct val="90000"/>
              </a:lnSpc>
              <a:buFont typeface="Wingdings" panose="05000000000000000000" pitchFamily="2" charset="2"/>
              <a:buChar char="q"/>
            </a:pPr>
            <a:endParaRPr lang="sk-SK" sz="2000" b="1" dirty="0">
              <a:solidFill>
                <a:srgbClr val="00B0F0"/>
              </a:solidFill>
            </a:endParaRPr>
          </a:p>
        </p:txBody>
      </p:sp>
      <p:sp>
        <p:nvSpPr>
          <p:cNvPr id="4" name="Zástupný objekt pre pätu 3">
            <a:extLst>
              <a:ext uri="{FF2B5EF4-FFF2-40B4-BE49-F238E27FC236}">
                <a16:creationId xmlns:a16="http://schemas.microsoft.com/office/drawing/2014/main" id="{3C73EF4A-346B-40C0-8900-31FDDCA227D2}"/>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Tree>
    <p:extLst>
      <p:ext uri="{BB962C8B-B14F-4D97-AF65-F5344CB8AC3E}">
        <p14:creationId xmlns:p14="http://schemas.microsoft.com/office/powerpoint/2010/main" val="266358133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CA352A-757C-4895-9D15-E427420B90A3}"/>
              </a:ext>
            </a:extLst>
          </p:cNvPr>
          <p:cNvSpPr>
            <a:spLocks noGrp="1"/>
          </p:cNvSpPr>
          <p:nvPr>
            <p:ph type="title"/>
          </p:nvPr>
        </p:nvSpPr>
        <p:spPr>
          <a:xfrm>
            <a:off x="2777483" y="2327075"/>
            <a:ext cx="8911687" cy="1280890"/>
          </a:xfrm>
        </p:spPr>
        <p:txBody>
          <a:bodyPr>
            <a:normAutofit/>
          </a:bodyPr>
          <a:lstStyle/>
          <a:p>
            <a:r>
              <a:rPr lang="sk-SK" sz="5400" b="1" dirty="0"/>
              <a:t>Ďakujem za pozornosť</a:t>
            </a:r>
          </a:p>
        </p:txBody>
      </p:sp>
      <p:sp>
        <p:nvSpPr>
          <p:cNvPr id="4" name="Zástupný objekt pre pätu 3">
            <a:extLst>
              <a:ext uri="{FF2B5EF4-FFF2-40B4-BE49-F238E27FC236}">
                <a16:creationId xmlns:a16="http://schemas.microsoft.com/office/drawing/2014/main" id="{E61A0A39-1AAB-4643-A5D9-EF315FCB01A7}"/>
              </a:ext>
            </a:extLst>
          </p:cNvPr>
          <p:cNvSpPr>
            <a:spLocks noGrp="1"/>
          </p:cNvSpPr>
          <p:nvPr>
            <p:ph type="ftr" sz="quarter" idx="11"/>
          </p:nvPr>
        </p:nvSpPr>
        <p:spPr/>
        <p:txBody>
          <a:bodyPr/>
          <a:lstStyle/>
          <a:p>
            <a:r>
              <a:rPr lang="en-US"/>
              <a:t>Európske zoskupenie územnej spolupráce Via Carpatia s ručením obmedzeným, Nám. Maratónu mieru 1, 042 66 Košice</a:t>
            </a:r>
            <a:endParaRPr lang="en-US" dirty="0"/>
          </a:p>
        </p:txBody>
      </p:sp>
    </p:spTree>
    <p:extLst>
      <p:ext uri="{BB962C8B-B14F-4D97-AF65-F5344CB8AC3E}">
        <p14:creationId xmlns:p14="http://schemas.microsoft.com/office/powerpoint/2010/main" val="733616524"/>
      </p:ext>
    </p:extLst>
  </p:cSld>
  <p:clrMapOvr>
    <a:masterClrMapping/>
  </p:clrMapOvr>
  <p:transition spd="slow">
    <p:wipe/>
  </p:transition>
</p:sld>
</file>

<file path=ppt/theme/theme1.xml><?xml version="1.0" encoding="utf-8"?>
<a:theme xmlns:a="http://schemas.openxmlformats.org/drawingml/2006/main" name="Dym">
  <a:themeElements>
    <a:clrScheme name="Dym">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y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ym">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1294</TotalTime>
  <Words>2666</Words>
  <Application>Microsoft Office PowerPoint</Application>
  <PresentationFormat>Širokouhlá</PresentationFormat>
  <Paragraphs>244</Paragraphs>
  <Slides>25</Slides>
  <Notes>0</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25</vt:i4>
      </vt:variant>
    </vt:vector>
  </HeadingPairs>
  <TitlesOfParts>
    <vt:vector size="31" baseType="lpstr">
      <vt:lpstr>Arial</vt:lpstr>
      <vt:lpstr>Calibri</vt:lpstr>
      <vt:lpstr>Century Gothic</vt:lpstr>
      <vt:lpstr>Wingdings</vt:lpstr>
      <vt:lpstr>Wingdings 3</vt:lpstr>
      <vt:lpstr>Dym</vt:lpstr>
      <vt:lpstr>Seminár pre prijímateľov malých projektov</vt:lpstr>
      <vt:lpstr>Prezentácia programu PowerPoint</vt:lpstr>
      <vt:lpstr>Územná oprávnenosť</vt:lpstr>
      <vt:lpstr>Prezentácia programu PowerPoint</vt:lpstr>
      <vt:lpstr>Prezentácia programu PowerPoint</vt:lpstr>
      <vt:lpstr>Personálne výdavky</vt:lpstr>
      <vt:lpstr>Prezentácia programu PowerPoint</vt:lpstr>
      <vt:lpstr>Kancelárske a administratívne výdavky</vt:lpstr>
      <vt:lpstr>Cestovné výdavky a ubytovanie</vt:lpstr>
      <vt:lpstr>Prezentácia programu PowerPoint</vt:lpstr>
      <vt:lpstr>Prezentácia programu PowerPoint</vt:lpstr>
      <vt:lpstr>Výdavky  na  externých  odborníkov  a   poskytovateľov   služieb </vt:lpstr>
      <vt:lpstr>Prezentácia programu PowerPoint</vt:lpstr>
      <vt:lpstr>Prezentácia programu PowerPoint</vt:lpstr>
      <vt:lpstr>Prezentácia programu PowerPoint</vt:lpstr>
      <vt:lpstr>Prezentácia programu PowerPoint</vt:lpstr>
      <vt:lpstr>Výdavky  na  vybavenie </vt:lpstr>
      <vt:lpstr>Prezentácia programu PowerPoint</vt:lpstr>
      <vt:lpstr>Požadovaná dokumentácia   1. zmluvy/objednávky  2. preberacie protokoly/dodacie listy  3. faktúry za nakúpené tovary spolu s dokladmi o úhrade  4. dokumentácia k uskutočnenému VO alebo prieskumu trhu  5. fotografie kúpeného investičného majetku s  viditeľným  označením,  ktoré  je v súlade s programovými požiadavkami publicity  6. opis prijatej metódy amortizácie investičného majetku alebo hmotného a nehmotného majetku uvádzaného v rámci projektu  7. zaradenie majetku do evidencie organizácie  8. poistenie (odporúča sa poistiť zariadenie nadobudnuté zo zdrojov EÚ)     </vt:lpstr>
      <vt:lpstr>Infraštruktúra a stavebné práce   </vt:lpstr>
      <vt:lpstr>Prezentácia programu PowerPoint</vt:lpstr>
      <vt:lpstr>Konkrétne pravidlá týkajúce sa oprávnenosti výdavkov</vt:lpstr>
      <vt:lpstr>Prezentácia programu PowerPoint</vt:lpstr>
      <vt:lpstr>Prezentácia programu PowerPoint</vt:lpstr>
      <vt:lpstr>Ďakujem za pozornosť</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Denisa Korečková</dc:creator>
  <cp:lastModifiedBy>Erika Begalová</cp:lastModifiedBy>
  <cp:revision>161</cp:revision>
  <cp:lastPrinted>2019-04-02T08:00:35Z</cp:lastPrinted>
  <dcterms:created xsi:type="dcterms:W3CDTF">2019-03-25T09:13:11Z</dcterms:created>
  <dcterms:modified xsi:type="dcterms:W3CDTF">2019-04-02T09:09:03Z</dcterms:modified>
</cp:coreProperties>
</file>