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3" r:id="rId1"/>
  </p:sldMasterIdLst>
  <p:sldIdLst>
    <p:sldId id="256" r:id="rId2"/>
    <p:sldId id="257" r:id="rId3"/>
    <p:sldId id="345" r:id="rId4"/>
    <p:sldId id="344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80" r:id="rId25"/>
    <p:sldId id="278" r:id="rId26"/>
    <p:sldId id="279" r:id="rId27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C28476-E100-4967-9436-9CE342B003D3}" type="doc">
      <dgm:prSet loTypeId="urn:microsoft.com/office/officeart/2005/8/layout/hierarchy2" loCatId="hierarchy" qsTypeId="urn:microsoft.com/office/officeart/2009/2/quickstyle/3d8" qsCatId="3D" csTypeId="urn:microsoft.com/office/officeart/2005/8/colors/accent1_2" csCatId="accent1" phldr="1"/>
      <dgm:spPr/>
      <dgm:t>
        <a:bodyPr/>
        <a:lstStyle/>
        <a:p>
          <a:endParaRPr lang="sk-SK"/>
        </a:p>
      </dgm:t>
    </dgm:pt>
    <dgm:pt modelId="{95D2D270-54BB-4E85-95CE-2166E3F47A7A}">
      <dgm:prSet phldrT="[Text]" custT="1"/>
      <dgm:spPr>
        <a:solidFill>
          <a:schemeClr val="accent2">
            <a:lumMod val="40000"/>
            <a:lumOff val="60000"/>
            <a:alpha val="55000"/>
          </a:schemeClr>
        </a:solidFill>
      </dgm:spPr>
      <dgm:t>
        <a:bodyPr/>
        <a:lstStyle/>
        <a:p>
          <a:r>
            <a:rPr lang="sk-SK" sz="3200" b="0" dirty="0">
              <a:solidFill>
                <a:schemeClr val="tx1"/>
              </a:solidFill>
            </a:rPr>
            <a:t>EZÚS </a:t>
          </a:r>
          <a:r>
            <a:rPr lang="sk-SK" sz="3200" b="0" dirty="0" err="1">
              <a:solidFill>
                <a:schemeClr val="tx1"/>
              </a:solidFill>
            </a:rPr>
            <a:t>Via</a:t>
          </a:r>
          <a:r>
            <a:rPr lang="sk-SK" sz="3200" b="0" dirty="0">
              <a:solidFill>
                <a:schemeClr val="tx1"/>
              </a:solidFill>
            </a:rPr>
            <a:t> </a:t>
          </a:r>
          <a:r>
            <a:rPr lang="sk-SK" sz="3200" b="0" dirty="0" err="1">
              <a:solidFill>
                <a:schemeClr val="tx1"/>
              </a:solidFill>
            </a:rPr>
            <a:t>Carpatia</a:t>
          </a:r>
          <a:r>
            <a:rPr lang="sk-SK" sz="3200" b="0" dirty="0">
              <a:solidFill>
                <a:schemeClr val="tx1"/>
              </a:solidFill>
            </a:rPr>
            <a:t>       </a:t>
          </a:r>
          <a:r>
            <a:rPr lang="sk-SK" sz="2800" b="0" dirty="0">
              <a:solidFill>
                <a:schemeClr val="tx1"/>
              </a:solidFill>
            </a:rPr>
            <a:t>Vedúci partner SP</a:t>
          </a:r>
        </a:p>
      </dgm:t>
    </dgm:pt>
    <dgm:pt modelId="{E0046FB2-3AE1-40AC-A8C7-89FDD31B2950}" type="parTrans" cxnId="{E8778AA6-8E47-4C70-8FE9-AF3415E2EC1D}">
      <dgm:prSet/>
      <dgm:spPr/>
      <dgm:t>
        <a:bodyPr/>
        <a:lstStyle/>
        <a:p>
          <a:endParaRPr lang="sk-SK"/>
        </a:p>
      </dgm:t>
    </dgm:pt>
    <dgm:pt modelId="{75C1A30C-21F9-4BB7-9093-32260CA567A2}" type="sibTrans" cxnId="{E8778AA6-8E47-4C70-8FE9-AF3415E2EC1D}">
      <dgm:prSet/>
      <dgm:spPr/>
      <dgm:t>
        <a:bodyPr/>
        <a:lstStyle/>
        <a:p>
          <a:endParaRPr lang="sk-SK"/>
        </a:p>
      </dgm:t>
    </dgm:pt>
    <dgm:pt modelId="{69C2A086-674C-422D-8307-0F2CBD8D5709}">
      <dgm:prSet phldrT="[Text]" custT="1"/>
      <dgm:spPr>
        <a:solidFill>
          <a:schemeClr val="accent2">
            <a:lumMod val="40000"/>
            <a:lumOff val="60000"/>
            <a:alpha val="47000"/>
          </a:schemeClr>
        </a:solidFill>
      </dgm:spPr>
      <dgm:t>
        <a:bodyPr/>
        <a:lstStyle/>
        <a:p>
          <a:pPr>
            <a:spcAft>
              <a:spcPts val="0"/>
            </a:spcAft>
          </a:pPr>
          <a:r>
            <a:rPr lang="sk-SK" sz="2800" b="0" dirty="0">
              <a:solidFill>
                <a:schemeClr val="tx1"/>
              </a:solidFill>
            </a:rPr>
            <a:t>Košický samosprávny kraj –  </a:t>
          </a:r>
        </a:p>
        <a:p>
          <a:pPr>
            <a:spcAft>
              <a:spcPts val="0"/>
            </a:spcAft>
          </a:pPr>
          <a:r>
            <a:rPr lang="sk-SK" sz="2800" b="0" dirty="0">
              <a:solidFill>
                <a:schemeClr val="tx1"/>
              </a:solidFill>
            </a:rPr>
            <a:t>partner SP</a:t>
          </a:r>
        </a:p>
      </dgm:t>
    </dgm:pt>
    <dgm:pt modelId="{F6CD40E9-AE79-40A0-921F-13C9DDC94FED}" type="parTrans" cxnId="{DB8A1DBA-CC0E-4972-B845-442E96E968D4}">
      <dgm:prSet/>
      <dgm:spPr/>
      <dgm:t>
        <a:bodyPr/>
        <a:lstStyle/>
        <a:p>
          <a:endParaRPr lang="sk-SK"/>
        </a:p>
      </dgm:t>
    </dgm:pt>
    <dgm:pt modelId="{F996D72D-E93D-40E4-B0C8-DEC0845B19A8}" type="sibTrans" cxnId="{DB8A1DBA-CC0E-4972-B845-442E96E968D4}">
      <dgm:prSet/>
      <dgm:spPr/>
      <dgm:t>
        <a:bodyPr/>
        <a:lstStyle/>
        <a:p>
          <a:endParaRPr lang="sk-SK"/>
        </a:p>
      </dgm:t>
    </dgm:pt>
    <dgm:pt modelId="{AF387481-DB12-4773-AF65-9CB27CB42F53}">
      <dgm:prSet phldrT="[Text]" custT="1"/>
      <dgm:spPr>
        <a:solidFill>
          <a:schemeClr val="accent2">
            <a:lumMod val="40000"/>
            <a:lumOff val="60000"/>
            <a:alpha val="45000"/>
          </a:schemeClr>
        </a:solidFill>
      </dgm:spPr>
      <dgm:t>
        <a:bodyPr/>
        <a:lstStyle/>
        <a:p>
          <a:r>
            <a:rPr lang="sk-SK" sz="2800" b="0" dirty="0">
              <a:solidFill>
                <a:schemeClr val="tx1"/>
              </a:solidFill>
            </a:rPr>
            <a:t>Széchenyi Programiroda – </a:t>
          </a:r>
        </a:p>
        <a:p>
          <a:r>
            <a:rPr lang="sk-SK" sz="2800" b="0" dirty="0">
              <a:solidFill>
                <a:schemeClr val="tx1"/>
              </a:solidFill>
            </a:rPr>
            <a:t>partner SP</a:t>
          </a:r>
        </a:p>
      </dgm:t>
    </dgm:pt>
    <dgm:pt modelId="{D0F5A4D8-3295-4363-B509-DE3B9D49FD05}" type="parTrans" cxnId="{713DD748-D9D8-48E4-A52D-2D6459796CA8}">
      <dgm:prSet/>
      <dgm:spPr/>
      <dgm:t>
        <a:bodyPr/>
        <a:lstStyle/>
        <a:p>
          <a:endParaRPr lang="sk-SK"/>
        </a:p>
      </dgm:t>
    </dgm:pt>
    <dgm:pt modelId="{E63D89B2-CB4F-41A0-B82C-E7169C81E9C4}" type="sibTrans" cxnId="{713DD748-D9D8-48E4-A52D-2D6459796CA8}">
      <dgm:prSet/>
      <dgm:spPr/>
      <dgm:t>
        <a:bodyPr/>
        <a:lstStyle/>
        <a:p>
          <a:endParaRPr lang="sk-SK"/>
        </a:p>
      </dgm:t>
    </dgm:pt>
    <dgm:pt modelId="{2D62D876-1D30-4E99-88F6-0533230689D4}" type="pres">
      <dgm:prSet presAssocID="{1CC28476-E100-4967-9436-9CE342B003D3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1C236C23-D03E-4589-9B7A-8ADAA7606175}" type="pres">
      <dgm:prSet presAssocID="{95D2D270-54BB-4E85-95CE-2166E3F47A7A}" presName="root1" presStyleCnt="0"/>
      <dgm:spPr/>
    </dgm:pt>
    <dgm:pt modelId="{81EC8191-D94D-4311-95D9-1864E946815E}" type="pres">
      <dgm:prSet presAssocID="{95D2D270-54BB-4E85-95CE-2166E3F47A7A}" presName="LevelOneTextNode" presStyleLbl="node0" presStyleIdx="0" presStyleCnt="1" custLinFactNeighborX="10049" custLinFactNeighborY="5261">
        <dgm:presLayoutVars>
          <dgm:chPref val="3"/>
        </dgm:presLayoutVars>
      </dgm:prSet>
      <dgm:spPr/>
    </dgm:pt>
    <dgm:pt modelId="{9490FEE4-1263-4495-930B-1C202E7835C1}" type="pres">
      <dgm:prSet presAssocID="{95D2D270-54BB-4E85-95CE-2166E3F47A7A}" presName="level2hierChild" presStyleCnt="0"/>
      <dgm:spPr/>
    </dgm:pt>
    <dgm:pt modelId="{7268AB9D-9ED0-4D5B-A5FF-01C167BEE65C}" type="pres">
      <dgm:prSet presAssocID="{F6CD40E9-AE79-40A0-921F-13C9DDC94FED}" presName="conn2-1" presStyleLbl="parChTrans1D2" presStyleIdx="0" presStyleCnt="2"/>
      <dgm:spPr/>
    </dgm:pt>
    <dgm:pt modelId="{D68134D2-2069-4E36-9E0F-B9B3A166D7A4}" type="pres">
      <dgm:prSet presAssocID="{F6CD40E9-AE79-40A0-921F-13C9DDC94FED}" presName="connTx" presStyleLbl="parChTrans1D2" presStyleIdx="0" presStyleCnt="2"/>
      <dgm:spPr/>
    </dgm:pt>
    <dgm:pt modelId="{B51B7D5F-6049-4E51-AAD3-06F17266294D}" type="pres">
      <dgm:prSet presAssocID="{69C2A086-674C-422D-8307-0F2CBD8D5709}" presName="root2" presStyleCnt="0"/>
      <dgm:spPr/>
    </dgm:pt>
    <dgm:pt modelId="{71EAAA87-BF23-4182-B9DB-2218ECF80052}" type="pres">
      <dgm:prSet presAssocID="{69C2A086-674C-422D-8307-0F2CBD8D5709}" presName="LevelTwoTextNode" presStyleLbl="node2" presStyleIdx="0" presStyleCnt="2" custLinFactNeighborX="159" custLinFactNeighborY="-17030">
        <dgm:presLayoutVars>
          <dgm:chPref val="3"/>
        </dgm:presLayoutVars>
      </dgm:prSet>
      <dgm:spPr/>
    </dgm:pt>
    <dgm:pt modelId="{41484A54-D26C-4DF3-946C-AC07CA0F3205}" type="pres">
      <dgm:prSet presAssocID="{69C2A086-674C-422D-8307-0F2CBD8D5709}" presName="level3hierChild" presStyleCnt="0"/>
      <dgm:spPr/>
    </dgm:pt>
    <dgm:pt modelId="{0169D53E-C5D5-4FEC-A511-634BA830862D}" type="pres">
      <dgm:prSet presAssocID="{D0F5A4D8-3295-4363-B509-DE3B9D49FD05}" presName="conn2-1" presStyleLbl="parChTrans1D2" presStyleIdx="1" presStyleCnt="2"/>
      <dgm:spPr/>
    </dgm:pt>
    <dgm:pt modelId="{12A27EC2-D9C1-40FE-AE47-30FE2521AE58}" type="pres">
      <dgm:prSet presAssocID="{D0F5A4D8-3295-4363-B509-DE3B9D49FD05}" presName="connTx" presStyleLbl="parChTrans1D2" presStyleIdx="1" presStyleCnt="2"/>
      <dgm:spPr/>
    </dgm:pt>
    <dgm:pt modelId="{440F7754-9749-435F-9323-44F09DFB43C3}" type="pres">
      <dgm:prSet presAssocID="{AF387481-DB12-4773-AF65-9CB27CB42F53}" presName="root2" presStyleCnt="0"/>
      <dgm:spPr/>
    </dgm:pt>
    <dgm:pt modelId="{EEC34945-E153-4A4D-B191-0000205253D2}" type="pres">
      <dgm:prSet presAssocID="{AF387481-DB12-4773-AF65-9CB27CB42F53}" presName="LevelTwoTextNode" presStyleLbl="node2" presStyleIdx="1" presStyleCnt="2" custLinFactNeighborX="-3833" custLinFactNeighborY="-5168">
        <dgm:presLayoutVars>
          <dgm:chPref val="3"/>
        </dgm:presLayoutVars>
      </dgm:prSet>
      <dgm:spPr/>
    </dgm:pt>
    <dgm:pt modelId="{F8B56002-FF4E-4E7C-9539-7D51376C1BF1}" type="pres">
      <dgm:prSet presAssocID="{AF387481-DB12-4773-AF65-9CB27CB42F53}" presName="level3hierChild" presStyleCnt="0"/>
      <dgm:spPr/>
    </dgm:pt>
  </dgm:ptLst>
  <dgm:cxnLst>
    <dgm:cxn modelId="{8B01D509-120B-4103-B828-ADCB233C92BC}" type="presOf" srcId="{AF387481-DB12-4773-AF65-9CB27CB42F53}" destId="{EEC34945-E153-4A4D-B191-0000205253D2}" srcOrd="0" destOrd="0" presId="urn:microsoft.com/office/officeart/2005/8/layout/hierarchy2"/>
    <dgm:cxn modelId="{39BC0737-A442-49F8-9437-043A69F0A39F}" type="presOf" srcId="{95D2D270-54BB-4E85-95CE-2166E3F47A7A}" destId="{81EC8191-D94D-4311-95D9-1864E946815E}" srcOrd="0" destOrd="0" presId="urn:microsoft.com/office/officeart/2005/8/layout/hierarchy2"/>
    <dgm:cxn modelId="{DD52A838-A679-4527-8EC6-81CE7E8D178E}" type="presOf" srcId="{69C2A086-674C-422D-8307-0F2CBD8D5709}" destId="{71EAAA87-BF23-4182-B9DB-2218ECF80052}" srcOrd="0" destOrd="0" presId="urn:microsoft.com/office/officeart/2005/8/layout/hierarchy2"/>
    <dgm:cxn modelId="{713DD748-D9D8-48E4-A52D-2D6459796CA8}" srcId="{95D2D270-54BB-4E85-95CE-2166E3F47A7A}" destId="{AF387481-DB12-4773-AF65-9CB27CB42F53}" srcOrd="1" destOrd="0" parTransId="{D0F5A4D8-3295-4363-B509-DE3B9D49FD05}" sibTransId="{E63D89B2-CB4F-41A0-B82C-E7169C81E9C4}"/>
    <dgm:cxn modelId="{3298684C-31A7-4780-8826-B57E0FAD9ABF}" type="presOf" srcId="{F6CD40E9-AE79-40A0-921F-13C9DDC94FED}" destId="{D68134D2-2069-4E36-9E0F-B9B3A166D7A4}" srcOrd="1" destOrd="0" presId="urn:microsoft.com/office/officeart/2005/8/layout/hierarchy2"/>
    <dgm:cxn modelId="{C9C1DC6D-D6A5-455D-BB49-3541EEB3AA47}" type="presOf" srcId="{D0F5A4D8-3295-4363-B509-DE3B9D49FD05}" destId="{12A27EC2-D9C1-40FE-AE47-30FE2521AE58}" srcOrd="1" destOrd="0" presId="urn:microsoft.com/office/officeart/2005/8/layout/hierarchy2"/>
    <dgm:cxn modelId="{FCA01399-31BB-4A9F-9DA4-D2536B805B35}" type="presOf" srcId="{1CC28476-E100-4967-9436-9CE342B003D3}" destId="{2D62D876-1D30-4E99-88F6-0533230689D4}" srcOrd="0" destOrd="0" presId="urn:microsoft.com/office/officeart/2005/8/layout/hierarchy2"/>
    <dgm:cxn modelId="{361ACBA1-3A86-43CB-97AC-4243B26783E2}" type="presOf" srcId="{F6CD40E9-AE79-40A0-921F-13C9DDC94FED}" destId="{7268AB9D-9ED0-4D5B-A5FF-01C167BEE65C}" srcOrd="0" destOrd="0" presId="urn:microsoft.com/office/officeart/2005/8/layout/hierarchy2"/>
    <dgm:cxn modelId="{E8778AA6-8E47-4C70-8FE9-AF3415E2EC1D}" srcId="{1CC28476-E100-4967-9436-9CE342B003D3}" destId="{95D2D270-54BB-4E85-95CE-2166E3F47A7A}" srcOrd="0" destOrd="0" parTransId="{E0046FB2-3AE1-40AC-A8C7-89FDD31B2950}" sibTransId="{75C1A30C-21F9-4BB7-9093-32260CA567A2}"/>
    <dgm:cxn modelId="{E26027B9-5F10-4898-85CD-B2F4F2921B2A}" type="presOf" srcId="{D0F5A4D8-3295-4363-B509-DE3B9D49FD05}" destId="{0169D53E-C5D5-4FEC-A511-634BA830862D}" srcOrd="0" destOrd="0" presId="urn:microsoft.com/office/officeart/2005/8/layout/hierarchy2"/>
    <dgm:cxn modelId="{DB8A1DBA-CC0E-4972-B845-442E96E968D4}" srcId="{95D2D270-54BB-4E85-95CE-2166E3F47A7A}" destId="{69C2A086-674C-422D-8307-0F2CBD8D5709}" srcOrd="0" destOrd="0" parTransId="{F6CD40E9-AE79-40A0-921F-13C9DDC94FED}" sibTransId="{F996D72D-E93D-40E4-B0C8-DEC0845B19A8}"/>
    <dgm:cxn modelId="{CCF20C37-7A3B-4240-B392-57610042EDFF}" type="presParOf" srcId="{2D62D876-1D30-4E99-88F6-0533230689D4}" destId="{1C236C23-D03E-4589-9B7A-8ADAA7606175}" srcOrd="0" destOrd="0" presId="urn:microsoft.com/office/officeart/2005/8/layout/hierarchy2"/>
    <dgm:cxn modelId="{0147EADE-D673-4CEB-B76B-E8F8CD0C2515}" type="presParOf" srcId="{1C236C23-D03E-4589-9B7A-8ADAA7606175}" destId="{81EC8191-D94D-4311-95D9-1864E946815E}" srcOrd="0" destOrd="0" presId="urn:microsoft.com/office/officeart/2005/8/layout/hierarchy2"/>
    <dgm:cxn modelId="{D8E96D92-A9B5-4425-9DC7-5834234F84AA}" type="presParOf" srcId="{1C236C23-D03E-4589-9B7A-8ADAA7606175}" destId="{9490FEE4-1263-4495-930B-1C202E7835C1}" srcOrd="1" destOrd="0" presId="urn:microsoft.com/office/officeart/2005/8/layout/hierarchy2"/>
    <dgm:cxn modelId="{0323F111-374F-4F38-A33B-AA6350E5D8DF}" type="presParOf" srcId="{9490FEE4-1263-4495-930B-1C202E7835C1}" destId="{7268AB9D-9ED0-4D5B-A5FF-01C167BEE65C}" srcOrd="0" destOrd="0" presId="urn:microsoft.com/office/officeart/2005/8/layout/hierarchy2"/>
    <dgm:cxn modelId="{E0DA239F-1C15-466B-957A-37FF45C20B2A}" type="presParOf" srcId="{7268AB9D-9ED0-4D5B-A5FF-01C167BEE65C}" destId="{D68134D2-2069-4E36-9E0F-B9B3A166D7A4}" srcOrd="0" destOrd="0" presId="urn:microsoft.com/office/officeart/2005/8/layout/hierarchy2"/>
    <dgm:cxn modelId="{3760EFE8-A87E-4185-A68E-AE039E6D3A20}" type="presParOf" srcId="{9490FEE4-1263-4495-930B-1C202E7835C1}" destId="{B51B7D5F-6049-4E51-AAD3-06F17266294D}" srcOrd="1" destOrd="0" presId="urn:microsoft.com/office/officeart/2005/8/layout/hierarchy2"/>
    <dgm:cxn modelId="{BB5D43F7-BAC0-47C2-818D-210347547C64}" type="presParOf" srcId="{B51B7D5F-6049-4E51-AAD3-06F17266294D}" destId="{71EAAA87-BF23-4182-B9DB-2218ECF80052}" srcOrd="0" destOrd="0" presId="urn:microsoft.com/office/officeart/2005/8/layout/hierarchy2"/>
    <dgm:cxn modelId="{EDD26859-4128-4A6E-9B67-39E09E590609}" type="presParOf" srcId="{B51B7D5F-6049-4E51-AAD3-06F17266294D}" destId="{41484A54-D26C-4DF3-946C-AC07CA0F3205}" srcOrd="1" destOrd="0" presId="urn:microsoft.com/office/officeart/2005/8/layout/hierarchy2"/>
    <dgm:cxn modelId="{ACED93DA-3226-43A4-AFBC-FABC1D1A7304}" type="presParOf" srcId="{9490FEE4-1263-4495-930B-1C202E7835C1}" destId="{0169D53E-C5D5-4FEC-A511-634BA830862D}" srcOrd="2" destOrd="0" presId="urn:microsoft.com/office/officeart/2005/8/layout/hierarchy2"/>
    <dgm:cxn modelId="{0B1FD55C-1221-4A03-994F-84228C2FAF6D}" type="presParOf" srcId="{0169D53E-C5D5-4FEC-A511-634BA830862D}" destId="{12A27EC2-D9C1-40FE-AE47-30FE2521AE58}" srcOrd="0" destOrd="0" presId="urn:microsoft.com/office/officeart/2005/8/layout/hierarchy2"/>
    <dgm:cxn modelId="{CEFA94F9-CEB0-4E80-B0D6-D160F24C6D82}" type="presParOf" srcId="{9490FEE4-1263-4495-930B-1C202E7835C1}" destId="{440F7754-9749-435F-9323-44F09DFB43C3}" srcOrd="3" destOrd="0" presId="urn:microsoft.com/office/officeart/2005/8/layout/hierarchy2"/>
    <dgm:cxn modelId="{1B525E94-F491-4677-B77B-867F509569A1}" type="presParOf" srcId="{440F7754-9749-435F-9323-44F09DFB43C3}" destId="{EEC34945-E153-4A4D-B191-0000205253D2}" srcOrd="0" destOrd="0" presId="urn:microsoft.com/office/officeart/2005/8/layout/hierarchy2"/>
    <dgm:cxn modelId="{8FC5F751-3ADB-4BF5-883A-CCB2260A1124}" type="presParOf" srcId="{440F7754-9749-435F-9323-44F09DFB43C3}" destId="{F8B56002-FF4E-4E7C-9539-7D51376C1BF1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D743AD1-2D45-4258-A0D8-797A89BEB01C}" type="doc">
      <dgm:prSet loTypeId="urn:microsoft.com/office/officeart/2005/8/layout/default" loCatId="list" qsTypeId="urn:microsoft.com/office/officeart/2009/2/quickstyle/3d8" qsCatId="3D" csTypeId="urn:microsoft.com/office/officeart/2005/8/colors/accent6_4" csCatId="accent6" phldr="1"/>
      <dgm:spPr/>
      <dgm:t>
        <a:bodyPr/>
        <a:lstStyle/>
        <a:p>
          <a:endParaRPr lang="sk-SK"/>
        </a:p>
      </dgm:t>
    </dgm:pt>
    <dgm:pt modelId="{40FD4CD5-F998-4E7C-9E89-08B25ED7C36F}">
      <dgm:prSet phldrT="[Text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hu-HU" sz="2400" b="1" dirty="0" err="1">
              <a:solidFill>
                <a:schemeClr val="tx1"/>
              </a:solidFill>
            </a:rPr>
            <a:t>Monitorovací</a:t>
          </a:r>
          <a:r>
            <a:rPr lang="hu-HU" sz="2400" b="1" dirty="0">
              <a:solidFill>
                <a:schemeClr val="tx1"/>
              </a:solidFill>
            </a:rPr>
            <a:t> </a:t>
          </a:r>
          <a:r>
            <a:rPr lang="hu-HU" sz="2400" b="1" dirty="0" err="1">
              <a:solidFill>
                <a:schemeClr val="tx1"/>
              </a:solidFill>
            </a:rPr>
            <a:t>výbor</a:t>
          </a:r>
          <a:r>
            <a:rPr lang="hu-HU" sz="2400" b="1" dirty="0">
              <a:solidFill>
                <a:schemeClr val="tx1"/>
              </a:solidFill>
            </a:rPr>
            <a:t> </a:t>
          </a:r>
          <a:r>
            <a:rPr lang="hu-HU" sz="2400" b="1" dirty="0" err="1">
              <a:solidFill>
                <a:schemeClr val="tx1"/>
              </a:solidFill>
            </a:rPr>
            <a:t>pre</a:t>
          </a:r>
          <a:r>
            <a:rPr lang="hu-HU" sz="2400" b="1" dirty="0">
              <a:solidFill>
                <a:schemeClr val="tx1"/>
              </a:solidFill>
            </a:rPr>
            <a:t> Fond </a:t>
          </a:r>
          <a:r>
            <a:rPr lang="hu-HU" sz="2400" b="1" dirty="0" err="1">
              <a:solidFill>
                <a:schemeClr val="tx1"/>
              </a:solidFill>
            </a:rPr>
            <a:t>malých</a:t>
          </a:r>
          <a:r>
            <a:rPr lang="hu-HU" sz="2400" b="1" dirty="0">
              <a:solidFill>
                <a:schemeClr val="tx1"/>
              </a:solidFill>
            </a:rPr>
            <a:t> </a:t>
          </a:r>
          <a:r>
            <a:rPr lang="hu-HU" sz="2400" b="1" dirty="0" err="1">
              <a:solidFill>
                <a:schemeClr val="tx1"/>
              </a:solidFill>
            </a:rPr>
            <a:t>projektov</a:t>
          </a:r>
          <a:endParaRPr lang="sk-SK" sz="2400" b="1" dirty="0">
            <a:solidFill>
              <a:schemeClr val="tx1"/>
            </a:solidFill>
          </a:endParaRPr>
        </a:p>
      </dgm:t>
    </dgm:pt>
    <dgm:pt modelId="{4BF01195-0250-4EB8-BCEE-8D4E060C3767}" type="parTrans" cxnId="{0472E435-966F-4AF7-BED8-CA29517F1C6F}">
      <dgm:prSet/>
      <dgm:spPr/>
      <dgm:t>
        <a:bodyPr/>
        <a:lstStyle/>
        <a:p>
          <a:endParaRPr lang="sk-SK"/>
        </a:p>
      </dgm:t>
    </dgm:pt>
    <dgm:pt modelId="{41ECF2BD-884C-4C62-931D-03524C4B137F}" type="sibTrans" cxnId="{0472E435-966F-4AF7-BED8-CA29517F1C6F}">
      <dgm:prSet/>
      <dgm:spPr/>
      <dgm:t>
        <a:bodyPr/>
        <a:lstStyle/>
        <a:p>
          <a:endParaRPr lang="sk-SK"/>
        </a:p>
      </dgm:t>
    </dgm:pt>
    <dgm:pt modelId="{9EE158C7-6313-49FC-B1C8-9EE9A00293F9}" type="pres">
      <dgm:prSet presAssocID="{1D743AD1-2D45-4258-A0D8-797A89BEB01C}" presName="diagram" presStyleCnt="0">
        <dgm:presLayoutVars>
          <dgm:dir/>
          <dgm:resizeHandles val="exact"/>
        </dgm:presLayoutVars>
      </dgm:prSet>
      <dgm:spPr/>
    </dgm:pt>
    <dgm:pt modelId="{B0B32171-DEC9-4DFC-BB95-E60BBD16F7B7}" type="pres">
      <dgm:prSet presAssocID="{40FD4CD5-F998-4E7C-9E89-08B25ED7C36F}" presName="node" presStyleLbl="node1" presStyleIdx="0" presStyleCnt="1">
        <dgm:presLayoutVars>
          <dgm:bulletEnabled val="1"/>
        </dgm:presLayoutVars>
      </dgm:prSet>
      <dgm:spPr/>
    </dgm:pt>
  </dgm:ptLst>
  <dgm:cxnLst>
    <dgm:cxn modelId="{0472E435-966F-4AF7-BED8-CA29517F1C6F}" srcId="{1D743AD1-2D45-4258-A0D8-797A89BEB01C}" destId="{40FD4CD5-F998-4E7C-9E89-08B25ED7C36F}" srcOrd="0" destOrd="0" parTransId="{4BF01195-0250-4EB8-BCEE-8D4E060C3767}" sibTransId="{41ECF2BD-884C-4C62-931D-03524C4B137F}"/>
    <dgm:cxn modelId="{A280C8D3-28D7-4C41-97F4-F82C63F3BB1A}" type="presOf" srcId="{1D743AD1-2D45-4258-A0D8-797A89BEB01C}" destId="{9EE158C7-6313-49FC-B1C8-9EE9A00293F9}" srcOrd="0" destOrd="0" presId="urn:microsoft.com/office/officeart/2005/8/layout/default"/>
    <dgm:cxn modelId="{085E3CF9-F263-41A7-BA0B-9CE8ECD3552C}" type="presOf" srcId="{40FD4CD5-F998-4E7C-9E89-08B25ED7C36F}" destId="{B0B32171-DEC9-4DFC-BB95-E60BBD16F7B7}" srcOrd="0" destOrd="0" presId="urn:microsoft.com/office/officeart/2005/8/layout/default"/>
    <dgm:cxn modelId="{A7CC7DAB-10F6-43C5-AEE0-047FD0E9DD7D}" type="presParOf" srcId="{9EE158C7-6313-49FC-B1C8-9EE9A00293F9}" destId="{B0B32171-DEC9-4DFC-BB95-E60BBD16F7B7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7D94556-ED04-4168-B82E-BB4FB65CC0C3}" type="doc">
      <dgm:prSet loTypeId="urn:microsoft.com/office/officeart/2008/layout/AlternatingHexagons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sk-SK"/>
        </a:p>
      </dgm:t>
    </dgm:pt>
    <dgm:pt modelId="{F173EEB1-2CE5-4280-AF95-D24FCDAC3413}" type="pres">
      <dgm:prSet presAssocID="{47D94556-ED04-4168-B82E-BB4FB65CC0C3}" presName="Name0" presStyleCnt="0">
        <dgm:presLayoutVars>
          <dgm:chMax/>
          <dgm:chPref/>
          <dgm:dir/>
          <dgm:animLvl val="lvl"/>
        </dgm:presLayoutVars>
      </dgm:prSet>
      <dgm:spPr/>
    </dgm:pt>
  </dgm:ptLst>
  <dgm:cxnLst>
    <dgm:cxn modelId="{43C9100C-A1C6-466B-AB3C-07BE5A0A2831}" type="presOf" srcId="{47D94556-ED04-4168-B82E-BB4FB65CC0C3}" destId="{F173EEB1-2CE5-4280-AF95-D24FCDAC3413}" srcOrd="0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0F00912-659C-47F4-8E47-20E2B07C0451}" type="doc">
      <dgm:prSet loTypeId="urn:microsoft.com/office/officeart/2005/8/layout/chevron2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sk-SK"/>
        </a:p>
      </dgm:t>
    </dgm:pt>
    <dgm:pt modelId="{EC2F67C9-E77E-46DB-AE88-AE6BFAF29ED2}">
      <dgm:prSet phldrT="[Text]" custT="1"/>
      <dgm:spPr/>
      <dgm:t>
        <a:bodyPr/>
        <a:lstStyle/>
        <a:p>
          <a:endParaRPr lang="sk-SK" sz="900" b="1">
            <a:latin typeface="+mj-lt"/>
          </a:endParaRPr>
        </a:p>
        <a:p>
          <a:r>
            <a:rPr lang="sk-SK" sz="900" b="1">
              <a:latin typeface="+mj-lt"/>
            </a:rPr>
            <a:t>60/</a:t>
          </a:r>
        </a:p>
        <a:p>
          <a:r>
            <a:rPr lang="sk-SK" sz="900" b="1">
              <a:latin typeface="+mj-lt"/>
            </a:rPr>
            <a:t>180</a:t>
          </a:r>
        </a:p>
      </dgm:t>
    </dgm:pt>
    <dgm:pt modelId="{94E803B5-F2C1-46A8-B5C7-9986FC2AA67B}" type="parTrans" cxnId="{9EAC6E4A-1A4A-4C40-9587-B1DE611DF2B4}">
      <dgm:prSet/>
      <dgm:spPr/>
      <dgm:t>
        <a:bodyPr/>
        <a:lstStyle/>
        <a:p>
          <a:endParaRPr lang="sk-SK" sz="1200">
            <a:latin typeface="+mj-lt"/>
          </a:endParaRPr>
        </a:p>
      </dgm:t>
    </dgm:pt>
    <dgm:pt modelId="{51D35491-797E-4E6A-83AD-01EF3E5EC446}" type="sibTrans" cxnId="{9EAC6E4A-1A4A-4C40-9587-B1DE611DF2B4}">
      <dgm:prSet/>
      <dgm:spPr/>
      <dgm:t>
        <a:bodyPr/>
        <a:lstStyle/>
        <a:p>
          <a:endParaRPr lang="sk-SK" sz="1200">
            <a:latin typeface="+mj-lt"/>
          </a:endParaRPr>
        </a:p>
      </dgm:t>
    </dgm:pt>
    <dgm:pt modelId="{F54DAC84-8A58-4C67-BDA7-D5C08558BB31}">
      <dgm:prSet phldrT="[Text]" custT="1"/>
      <dgm:spPr/>
      <dgm:t>
        <a:bodyPr/>
        <a:lstStyle/>
        <a:p>
          <a:r>
            <a:rPr lang="sk-SK" sz="1400" dirty="0">
              <a:latin typeface="+mj-lt"/>
            </a:rPr>
            <a:t>Obdobie otvorenia výzvy</a:t>
          </a:r>
          <a:br>
            <a:rPr lang="sk-SK" sz="1400" dirty="0">
              <a:latin typeface="+mj-lt"/>
            </a:rPr>
          </a:br>
          <a:r>
            <a:rPr lang="sk-SK" sz="1400" dirty="0">
              <a:latin typeface="+mj-lt"/>
            </a:rPr>
            <a:t>(*60 pre pilotnú výzvu; 180 dní pre hodnotiace kolá otvorenej výzvy</a:t>
          </a:r>
          <a:r>
            <a:rPr lang="sk-SK" sz="1200" dirty="0">
              <a:latin typeface="+mj-lt"/>
            </a:rPr>
            <a:t>)</a:t>
          </a:r>
        </a:p>
      </dgm:t>
    </dgm:pt>
    <dgm:pt modelId="{BDF52FF5-9825-4E67-9336-B1B54BA78C11}" type="parTrans" cxnId="{E5536970-BB82-428D-B03D-690402AD405D}">
      <dgm:prSet/>
      <dgm:spPr/>
      <dgm:t>
        <a:bodyPr/>
        <a:lstStyle/>
        <a:p>
          <a:endParaRPr lang="sk-SK" sz="1200">
            <a:latin typeface="+mj-lt"/>
          </a:endParaRPr>
        </a:p>
      </dgm:t>
    </dgm:pt>
    <dgm:pt modelId="{CE723131-F1B3-4F82-A877-0A89F1A42B7C}" type="sibTrans" cxnId="{E5536970-BB82-428D-B03D-690402AD405D}">
      <dgm:prSet/>
      <dgm:spPr/>
      <dgm:t>
        <a:bodyPr/>
        <a:lstStyle/>
        <a:p>
          <a:endParaRPr lang="sk-SK" sz="1200">
            <a:latin typeface="+mj-lt"/>
          </a:endParaRPr>
        </a:p>
      </dgm:t>
    </dgm:pt>
    <dgm:pt modelId="{513B9758-8F4A-47FE-B58B-0C0ABB6DBBB6}">
      <dgm:prSet phldrT="[Text]" custT="1"/>
      <dgm:spPr/>
      <dgm:t>
        <a:bodyPr/>
        <a:lstStyle/>
        <a:p>
          <a:r>
            <a:rPr lang="sk-SK" sz="1200" b="1" dirty="0">
              <a:latin typeface="+mj-lt"/>
            </a:rPr>
            <a:t>30</a:t>
          </a:r>
        </a:p>
      </dgm:t>
    </dgm:pt>
    <dgm:pt modelId="{C45E731F-6A94-4E93-A1AF-71B8A6C2872D}" type="parTrans" cxnId="{1A981290-7F47-4575-9078-D401DC457904}">
      <dgm:prSet/>
      <dgm:spPr/>
      <dgm:t>
        <a:bodyPr/>
        <a:lstStyle/>
        <a:p>
          <a:endParaRPr lang="sk-SK" sz="1200">
            <a:latin typeface="+mj-lt"/>
          </a:endParaRPr>
        </a:p>
      </dgm:t>
    </dgm:pt>
    <dgm:pt modelId="{A668626E-6699-45CF-A014-4A9EC02940BC}" type="sibTrans" cxnId="{1A981290-7F47-4575-9078-D401DC457904}">
      <dgm:prSet/>
      <dgm:spPr/>
      <dgm:t>
        <a:bodyPr/>
        <a:lstStyle/>
        <a:p>
          <a:endParaRPr lang="sk-SK" sz="1200">
            <a:latin typeface="+mj-lt"/>
          </a:endParaRPr>
        </a:p>
      </dgm:t>
    </dgm:pt>
    <dgm:pt modelId="{9E851D95-1B08-425A-A828-C8A8C212C754}">
      <dgm:prSet phldrT="[Text]" custT="1"/>
      <dgm:spPr/>
      <dgm:t>
        <a:bodyPr/>
        <a:lstStyle/>
        <a:p>
          <a:r>
            <a:rPr lang="sk-SK" sz="1400" dirty="0">
              <a:latin typeface="+mj-lt"/>
            </a:rPr>
            <a:t>Administratívne hodnotenie</a:t>
          </a:r>
        </a:p>
      </dgm:t>
    </dgm:pt>
    <dgm:pt modelId="{78983AFB-73EE-4EAA-87DF-811BAD31A65E}" type="parTrans" cxnId="{3447D5AB-5A7A-4E3F-AE1B-D412770E754E}">
      <dgm:prSet/>
      <dgm:spPr/>
      <dgm:t>
        <a:bodyPr/>
        <a:lstStyle/>
        <a:p>
          <a:endParaRPr lang="sk-SK" sz="1200">
            <a:latin typeface="+mj-lt"/>
          </a:endParaRPr>
        </a:p>
      </dgm:t>
    </dgm:pt>
    <dgm:pt modelId="{B1D9F0EB-850B-4F4E-9AEE-CC9046ABD69C}" type="sibTrans" cxnId="{3447D5AB-5A7A-4E3F-AE1B-D412770E754E}">
      <dgm:prSet/>
      <dgm:spPr/>
      <dgm:t>
        <a:bodyPr/>
        <a:lstStyle/>
        <a:p>
          <a:endParaRPr lang="sk-SK" sz="1200">
            <a:latin typeface="+mj-lt"/>
          </a:endParaRPr>
        </a:p>
      </dgm:t>
    </dgm:pt>
    <dgm:pt modelId="{D56FFE98-A7D6-4F48-8609-4D8D273DB315}">
      <dgm:prSet phldrT="[Text]" custT="1"/>
      <dgm:spPr>
        <a:solidFill>
          <a:srgbClr val="99CB38">
            <a:hueOff val="0"/>
            <a:satOff val="0"/>
            <a:lumOff val="0"/>
            <a:alphaOff val="0"/>
          </a:srgbClr>
        </a:solidFill>
        <a:ln w="19050" cap="rnd" cmpd="sng" algn="ctr">
          <a:solidFill>
            <a:srgbClr val="99CB38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7620" tIns="7620" rIns="7620" bIns="7620" numCol="1" spcCol="1270" anchor="ctr" anchorCtr="0"/>
        <a:lstStyle/>
        <a:p>
          <a:r>
            <a:rPr lang="sk-SK" sz="1200" b="1" dirty="0">
              <a:solidFill>
                <a:schemeClr val="bg1"/>
              </a:solidFill>
              <a:latin typeface="+mj-lt"/>
            </a:rPr>
            <a:t>7</a:t>
          </a:r>
        </a:p>
      </dgm:t>
    </dgm:pt>
    <dgm:pt modelId="{E5A6866D-D373-4CE0-AD4E-FE85EF8C6404}" type="parTrans" cxnId="{EFC7A32C-AD87-4563-825B-A5BBF11BB3CC}">
      <dgm:prSet/>
      <dgm:spPr/>
      <dgm:t>
        <a:bodyPr/>
        <a:lstStyle/>
        <a:p>
          <a:endParaRPr lang="sk-SK" sz="1200">
            <a:latin typeface="+mj-lt"/>
          </a:endParaRPr>
        </a:p>
      </dgm:t>
    </dgm:pt>
    <dgm:pt modelId="{1BF35BB3-B553-4365-8B44-C4233CA67692}" type="sibTrans" cxnId="{EFC7A32C-AD87-4563-825B-A5BBF11BB3CC}">
      <dgm:prSet/>
      <dgm:spPr/>
      <dgm:t>
        <a:bodyPr/>
        <a:lstStyle/>
        <a:p>
          <a:endParaRPr lang="sk-SK" sz="1200">
            <a:latin typeface="+mj-lt"/>
          </a:endParaRPr>
        </a:p>
      </dgm:t>
    </dgm:pt>
    <dgm:pt modelId="{450625BD-067A-479C-AB2A-57348182251B}">
      <dgm:prSet phldrT="[Text]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sk-SK" sz="1400" dirty="0">
              <a:latin typeface="+mj-lt"/>
            </a:rPr>
            <a:t>Doplnenie projektovej žiadosti </a:t>
          </a:r>
          <a:r>
            <a:rPr lang="sk-SK" sz="1400" dirty="0">
              <a:solidFill>
                <a:schemeClr val="tx1"/>
              </a:solidFill>
              <a:latin typeface="+mj-lt"/>
            </a:rPr>
            <a:t>(počítané od prevzatia zásielky)</a:t>
          </a:r>
        </a:p>
      </dgm:t>
    </dgm:pt>
    <dgm:pt modelId="{4B39B768-4D9C-4C1F-A756-E7299558794B}" type="parTrans" cxnId="{B7CED921-4419-4F96-A0A5-94D52722E786}">
      <dgm:prSet/>
      <dgm:spPr/>
      <dgm:t>
        <a:bodyPr/>
        <a:lstStyle/>
        <a:p>
          <a:endParaRPr lang="sk-SK" sz="1200">
            <a:latin typeface="+mj-lt"/>
          </a:endParaRPr>
        </a:p>
      </dgm:t>
    </dgm:pt>
    <dgm:pt modelId="{BE4870CC-CF47-443F-98E3-6B30DCEFA326}" type="sibTrans" cxnId="{B7CED921-4419-4F96-A0A5-94D52722E786}">
      <dgm:prSet/>
      <dgm:spPr/>
      <dgm:t>
        <a:bodyPr/>
        <a:lstStyle/>
        <a:p>
          <a:endParaRPr lang="sk-SK" sz="1200">
            <a:latin typeface="+mj-lt"/>
          </a:endParaRPr>
        </a:p>
      </dgm:t>
    </dgm:pt>
    <dgm:pt modelId="{54340100-9C1A-4625-A183-01D8C9E82EFC}">
      <dgm:prSet phldrT="[Text]" custT="1"/>
      <dgm:spPr/>
      <dgm:t>
        <a:bodyPr/>
        <a:lstStyle/>
        <a:p>
          <a:r>
            <a:rPr lang="sk-SK" sz="1200" b="1">
              <a:latin typeface="+mj-lt"/>
            </a:rPr>
            <a:t>30</a:t>
          </a:r>
        </a:p>
      </dgm:t>
    </dgm:pt>
    <dgm:pt modelId="{1869100B-01FE-41B8-A241-AB9929E44433}" type="parTrans" cxnId="{B261F08F-70AB-485E-9C44-9437BE1FAB9A}">
      <dgm:prSet/>
      <dgm:spPr/>
      <dgm:t>
        <a:bodyPr/>
        <a:lstStyle/>
        <a:p>
          <a:endParaRPr lang="sk-SK" sz="1200">
            <a:latin typeface="+mj-lt"/>
          </a:endParaRPr>
        </a:p>
      </dgm:t>
    </dgm:pt>
    <dgm:pt modelId="{E4B849E5-C965-4D8E-A1E3-C3E060C0EED7}" type="sibTrans" cxnId="{B261F08F-70AB-485E-9C44-9437BE1FAB9A}">
      <dgm:prSet/>
      <dgm:spPr/>
      <dgm:t>
        <a:bodyPr/>
        <a:lstStyle/>
        <a:p>
          <a:endParaRPr lang="sk-SK" sz="1200">
            <a:latin typeface="+mj-lt"/>
          </a:endParaRPr>
        </a:p>
      </dgm:t>
    </dgm:pt>
    <dgm:pt modelId="{42E0790A-AA24-432A-8823-1819BBD08ED1}">
      <dgm:prSet custT="1"/>
      <dgm:spPr/>
      <dgm:t>
        <a:bodyPr/>
        <a:lstStyle/>
        <a:p>
          <a:r>
            <a:rPr lang="sk-SK" sz="1400" dirty="0">
              <a:latin typeface="+mj-lt"/>
            </a:rPr>
            <a:t>Kvalitatívne hodnotenie - EZÚS </a:t>
          </a:r>
          <a:r>
            <a:rPr lang="sk-SK" sz="1400" dirty="0" err="1">
              <a:latin typeface="+mj-lt"/>
            </a:rPr>
            <a:t>Via</a:t>
          </a:r>
          <a:r>
            <a:rPr lang="sk-SK" sz="1400" dirty="0">
              <a:latin typeface="+mj-lt"/>
            </a:rPr>
            <a:t> </a:t>
          </a:r>
          <a:r>
            <a:rPr lang="sk-SK" sz="1400" dirty="0" err="1">
              <a:latin typeface="+mj-lt"/>
            </a:rPr>
            <a:t>Carpatia</a:t>
          </a:r>
          <a:r>
            <a:rPr lang="sk-SK" sz="1400" dirty="0">
              <a:latin typeface="+mj-lt"/>
            </a:rPr>
            <a:t>, EZÚS RDV, externí hodnotitelia</a:t>
          </a:r>
        </a:p>
      </dgm:t>
    </dgm:pt>
    <dgm:pt modelId="{3E536EEF-6839-4AF1-9AA9-3ED7066D1F77}" type="parTrans" cxnId="{0CFCE83C-2F34-46D2-B395-4E1D31E01826}">
      <dgm:prSet/>
      <dgm:spPr/>
      <dgm:t>
        <a:bodyPr/>
        <a:lstStyle/>
        <a:p>
          <a:endParaRPr lang="sk-SK" sz="1200">
            <a:latin typeface="+mj-lt"/>
          </a:endParaRPr>
        </a:p>
      </dgm:t>
    </dgm:pt>
    <dgm:pt modelId="{6A670685-1884-403D-99AE-B5ED68BB4F64}" type="sibTrans" cxnId="{0CFCE83C-2F34-46D2-B395-4E1D31E01826}">
      <dgm:prSet/>
      <dgm:spPr/>
      <dgm:t>
        <a:bodyPr/>
        <a:lstStyle/>
        <a:p>
          <a:endParaRPr lang="sk-SK" sz="1200">
            <a:latin typeface="+mj-lt"/>
          </a:endParaRPr>
        </a:p>
      </dgm:t>
    </dgm:pt>
    <dgm:pt modelId="{467E73E5-FAFA-4792-80EE-C0479E1EF034}">
      <dgm:prSet custT="1"/>
      <dgm:spPr/>
      <dgm:t>
        <a:bodyPr/>
        <a:lstStyle/>
        <a:p>
          <a:r>
            <a:rPr lang="sk-SK" sz="1200" b="1">
              <a:latin typeface="+mj-lt"/>
            </a:rPr>
            <a:t>40</a:t>
          </a:r>
        </a:p>
      </dgm:t>
    </dgm:pt>
    <dgm:pt modelId="{98D0DC0F-C4A5-4CA9-931F-1ADA4D037072}" type="parTrans" cxnId="{F3DBA4AB-3DC1-4B39-AF90-5622512E1601}">
      <dgm:prSet/>
      <dgm:spPr/>
      <dgm:t>
        <a:bodyPr/>
        <a:lstStyle/>
        <a:p>
          <a:endParaRPr lang="sk-SK" sz="1200">
            <a:latin typeface="+mj-lt"/>
          </a:endParaRPr>
        </a:p>
      </dgm:t>
    </dgm:pt>
    <dgm:pt modelId="{12A9FBE8-46EA-44FA-8BB0-747A33A6EE79}" type="sibTrans" cxnId="{F3DBA4AB-3DC1-4B39-AF90-5622512E1601}">
      <dgm:prSet/>
      <dgm:spPr/>
      <dgm:t>
        <a:bodyPr/>
        <a:lstStyle/>
        <a:p>
          <a:endParaRPr lang="sk-SK" sz="1200">
            <a:latin typeface="+mj-lt"/>
          </a:endParaRPr>
        </a:p>
      </dgm:t>
    </dgm:pt>
    <dgm:pt modelId="{6DA04C64-B3CF-4F9D-92C0-07C7E4AD423D}">
      <dgm:prSet custT="1"/>
      <dgm:spPr/>
      <dgm:t>
        <a:bodyPr/>
        <a:lstStyle/>
        <a:p>
          <a:r>
            <a:rPr lang="sk-SK" sz="1400" dirty="0">
              <a:latin typeface="+mj-lt"/>
            </a:rPr>
            <a:t>Finálne rozhodnutie - Monitorovací výbor pre FMP</a:t>
          </a:r>
        </a:p>
      </dgm:t>
    </dgm:pt>
    <dgm:pt modelId="{14BE4730-84B0-4250-8769-F61259CBE31D}" type="parTrans" cxnId="{7BF6F71F-3C93-4A13-BC63-2C5C9F5B9CE0}">
      <dgm:prSet/>
      <dgm:spPr/>
      <dgm:t>
        <a:bodyPr/>
        <a:lstStyle/>
        <a:p>
          <a:endParaRPr lang="sk-SK" sz="1200">
            <a:latin typeface="+mj-lt"/>
          </a:endParaRPr>
        </a:p>
      </dgm:t>
    </dgm:pt>
    <dgm:pt modelId="{36F2F50F-6655-4DD8-A0E7-C8D130E9D071}" type="sibTrans" cxnId="{7BF6F71F-3C93-4A13-BC63-2C5C9F5B9CE0}">
      <dgm:prSet/>
      <dgm:spPr/>
      <dgm:t>
        <a:bodyPr/>
        <a:lstStyle/>
        <a:p>
          <a:endParaRPr lang="sk-SK" sz="1200">
            <a:latin typeface="+mj-lt"/>
          </a:endParaRPr>
        </a:p>
      </dgm:t>
    </dgm:pt>
    <dgm:pt modelId="{53EB2F44-D145-46B3-A107-01E7A98C2097}">
      <dgm:prSet custT="1"/>
      <dgm:spPr/>
      <dgm:t>
        <a:bodyPr/>
        <a:lstStyle/>
        <a:p>
          <a:r>
            <a:rPr lang="sk-SK" sz="1200" b="1">
              <a:latin typeface="+mj-lt"/>
            </a:rPr>
            <a:t>5</a:t>
          </a:r>
        </a:p>
      </dgm:t>
    </dgm:pt>
    <dgm:pt modelId="{B918ACE7-CBBC-4CEE-B5B0-FF9F7988DDF9}" type="parTrans" cxnId="{96D29F61-7A67-4335-A8A3-686A943F7BF8}">
      <dgm:prSet/>
      <dgm:spPr/>
      <dgm:t>
        <a:bodyPr/>
        <a:lstStyle/>
        <a:p>
          <a:endParaRPr lang="sk-SK" sz="1200">
            <a:latin typeface="+mj-lt"/>
          </a:endParaRPr>
        </a:p>
      </dgm:t>
    </dgm:pt>
    <dgm:pt modelId="{9D3F7345-4248-47D2-9349-B14C46CE51E1}" type="sibTrans" cxnId="{96D29F61-7A67-4335-A8A3-686A943F7BF8}">
      <dgm:prSet/>
      <dgm:spPr/>
      <dgm:t>
        <a:bodyPr/>
        <a:lstStyle/>
        <a:p>
          <a:endParaRPr lang="sk-SK" sz="1200">
            <a:latin typeface="+mj-lt"/>
          </a:endParaRPr>
        </a:p>
      </dgm:t>
    </dgm:pt>
    <dgm:pt modelId="{A262EDB5-AF18-4333-8F80-7867E14E5457}">
      <dgm:prSet custT="1"/>
      <dgm:spPr/>
      <dgm:t>
        <a:bodyPr/>
        <a:lstStyle/>
        <a:p>
          <a:r>
            <a:rPr lang="sk-SK" sz="1400" dirty="0">
              <a:latin typeface="+mj-lt"/>
            </a:rPr>
            <a:t>Vyrozumenie žiadateľov</a:t>
          </a:r>
        </a:p>
      </dgm:t>
    </dgm:pt>
    <dgm:pt modelId="{B4BA4F35-0F49-4825-8D4C-17EDB73CC561}" type="parTrans" cxnId="{9A088C34-B2CD-472B-943B-5FB174927741}">
      <dgm:prSet/>
      <dgm:spPr/>
      <dgm:t>
        <a:bodyPr/>
        <a:lstStyle/>
        <a:p>
          <a:endParaRPr lang="sk-SK" sz="1200">
            <a:latin typeface="+mj-lt"/>
          </a:endParaRPr>
        </a:p>
      </dgm:t>
    </dgm:pt>
    <dgm:pt modelId="{B879A745-966A-4200-A345-FA675979929B}" type="sibTrans" cxnId="{9A088C34-B2CD-472B-943B-5FB174927741}">
      <dgm:prSet/>
      <dgm:spPr/>
      <dgm:t>
        <a:bodyPr/>
        <a:lstStyle/>
        <a:p>
          <a:endParaRPr lang="sk-SK" sz="1200">
            <a:latin typeface="+mj-lt"/>
          </a:endParaRPr>
        </a:p>
      </dgm:t>
    </dgm:pt>
    <dgm:pt modelId="{CA09D89D-83A8-40DE-9B8A-0E9D22D98C45}">
      <dgm:prSet custT="1"/>
      <dgm:spPr/>
      <dgm:t>
        <a:bodyPr/>
        <a:lstStyle/>
        <a:p>
          <a:r>
            <a:rPr lang="sk-SK" sz="1200" b="1">
              <a:latin typeface="+mj-lt"/>
            </a:rPr>
            <a:t>45</a:t>
          </a:r>
        </a:p>
      </dgm:t>
    </dgm:pt>
    <dgm:pt modelId="{76E2B100-6101-4374-890E-15FC322DA45D}" type="parTrans" cxnId="{B3799BC6-3D73-4D99-9F1D-30570C4A3826}">
      <dgm:prSet/>
      <dgm:spPr/>
      <dgm:t>
        <a:bodyPr/>
        <a:lstStyle/>
        <a:p>
          <a:endParaRPr lang="sk-SK" sz="1200"/>
        </a:p>
      </dgm:t>
    </dgm:pt>
    <dgm:pt modelId="{44DBBEC8-DF6A-4BEB-B4BD-B2E5962B7C86}" type="sibTrans" cxnId="{B3799BC6-3D73-4D99-9F1D-30570C4A3826}">
      <dgm:prSet/>
      <dgm:spPr/>
      <dgm:t>
        <a:bodyPr/>
        <a:lstStyle/>
        <a:p>
          <a:endParaRPr lang="sk-SK" sz="1200"/>
        </a:p>
      </dgm:t>
    </dgm:pt>
    <dgm:pt modelId="{EA572349-A211-41B1-9994-A7541F79E362}">
      <dgm:prSet custT="1"/>
      <dgm:spPr/>
      <dgm:t>
        <a:bodyPr/>
        <a:lstStyle/>
        <a:p>
          <a:r>
            <a:rPr lang="sk-SK" sz="1400" dirty="0">
              <a:latin typeface="+mj-lt"/>
            </a:rPr>
            <a:t>Kontraktačný proces</a:t>
          </a:r>
        </a:p>
      </dgm:t>
    </dgm:pt>
    <dgm:pt modelId="{D448381B-F0E3-4756-B1B2-09588E87734A}" type="parTrans" cxnId="{91BC9B5B-5D54-4E54-8D7C-44E4D8EF3188}">
      <dgm:prSet/>
      <dgm:spPr/>
      <dgm:t>
        <a:bodyPr/>
        <a:lstStyle/>
        <a:p>
          <a:endParaRPr lang="sk-SK" sz="1200"/>
        </a:p>
      </dgm:t>
    </dgm:pt>
    <dgm:pt modelId="{54427A4C-B319-4444-A420-174DD132BB55}" type="sibTrans" cxnId="{91BC9B5B-5D54-4E54-8D7C-44E4D8EF3188}">
      <dgm:prSet/>
      <dgm:spPr/>
      <dgm:t>
        <a:bodyPr/>
        <a:lstStyle/>
        <a:p>
          <a:endParaRPr lang="sk-SK" sz="1200"/>
        </a:p>
      </dgm:t>
    </dgm:pt>
    <dgm:pt modelId="{F0464323-C211-4DBA-B81B-6B99F8DACDB1}" type="pres">
      <dgm:prSet presAssocID="{90F00912-659C-47F4-8E47-20E2B07C0451}" presName="linearFlow" presStyleCnt="0">
        <dgm:presLayoutVars>
          <dgm:dir/>
          <dgm:animLvl val="lvl"/>
          <dgm:resizeHandles val="exact"/>
        </dgm:presLayoutVars>
      </dgm:prSet>
      <dgm:spPr/>
    </dgm:pt>
    <dgm:pt modelId="{51946FFE-30B5-4AC2-A3D6-CA6FEAF99B0A}" type="pres">
      <dgm:prSet presAssocID="{EC2F67C9-E77E-46DB-AE88-AE6BFAF29ED2}" presName="composite" presStyleCnt="0"/>
      <dgm:spPr/>
    </dgm:pt>
    <dgm:pt modelId="{83D06700-7029-41FF-9B49-312A9FDDFB76}" type="pres">
      <dgm:prSet presAssocID="{EC2F67C9-E77E-46DB-AE88-AE6BFAF29ED2}" presName="parentText" presStyleLbl="alignNode1" presStyleIdx="0" presStyleCnt="7">
        <dgm:presLayoutVars>
          <dgm:chMax val="1"/>
          <dgm:bulletEnabled val="1"/>
        </dgm:presLayoutVars>
      </dgm:prSet>
      <dgm:spPr/>
    </dgm:pt>
    <dgm:pt modelId="{0C6CA026-D8FC-4064-BC1E-1606448AB07B}" type="pres">
      <dgm:prSet presAssocID="{EC2F67C9-E77E-46DB-AE88-AE6BFAF29ED2}" presName="descendantText" presStyleLbl="alignAcc1" presStyleIdx="0" presStyleCnt="7">
        <dgm:presLayoutVars>
          <dgm:bulletEnabled val="1"/>
        </dgm:presLayoutVars>
      </dgm:prSet>
      <dgm:spPr/>
    </dgm:pt>
    <dgm:pt modelId="{01449BDD-CADB-4F04-A562-F1A036E45431}" type="pres">
      <dgm:prSet presAssocID="{51D35491-797E-4E6A-83AD-01EF3E5EC446}" presName="sp" presStyleCnt="0"/>
      <dgm:spPr/>
    </dgm:pt>
    <dgm:pt modelId="{B9B8B055-803C-49FA-A09D-1B5743C7C20A}" type="pres">
      <dgm:prSet presAssocID="{513B9758-8F4A-47FE-B58B-0C0ABB6DBBB6}" presName="composite" presStyleCnt="0"/>
      <dgm:spPr/>
    </dgm:pt>
    <dgm:pt modelId="{D02D8FE8-0DC2-42EE-809A-03D7FDF882C5}" type="pres">
      <dgm:prSet presAssocID="{513B9758-8F4A-47FE-B58B-0C0ABB6DBBB6}" presName="parentText" presStyleLbl="alignNode1" presStyleIdx="1" presStyleCnt="7">
        <dgm:presLayoutVars>
          <dgm:chMax val="1"/>
          <dgm:bulletEnabled val="1"/>
        </dgm:presLayoutVars>
      </dgm:prSet>
      <dgm:spPr/>
    </dgm:pt>
    <dgm:pt modelId="{A6C06384-8A26-4A66-B9DC-239A28CCA170}" type="pres">
      <dgm:prSet presAssocID="{513B9758-8F4A-47FE-B58B-0C0ABB6DBBB6}" presName="descendantText" presStyleLbl="alignAcc1" presStyleIdx="1" presStyleCnt="7" custLinFactNeighborX="435" custLinFactNeighborY="-2072">
        <dgm:presLayoutVars>
          <dgm:bulletEnabled val="1"/>
        </dgm:presLayoutVars>
      </dgm:prSet>
      <dgm:spPr/>
    </dgm:pt>
    <dgm:pt modelId="{670F4334-95DA-4A62-AEA7-029FD93B3171}" type="pres">
      <dgm:prSet presAssocID="{A668626E-6699-45CF-A014-4A9EC02940BC}" presName="sp" presStyleCnt="0"/>
      <dgm:spPr/>
    </dgm:pt>
    <dgm:pt modelId="{4DB5A59A-A1D9-4196-AC0A-E44E317BFEEF}" type="pres">
      <dgm:prSet presAssocID="{D56FFE98-A7D6-4F48-8609-4D8D273DB315}" presName="composite" presStyleCnt="0"/>
      <dgm:spPr/>
    </dgm:pt>
    <dgm:pt modelId="{635405A4-2AF4-46C7-93C6-6E065834A127}" type="pres">
      <dgm:prSet presAssocID="{D56FFE98-A7D6-4F48-8609-4D8D273DB315}" presName="parentText" presStyleLbl="alignNode1" presStyleIdx="2" presStyleCnt="7">
        <dgm:presLayoutVars>
          <dgm:chMax val="1"/>
          <dgm:bulletEnabled val="1"/>
        </dgm:presLayoutVars>
      </dgm:prSet>
      <dgm:spPr>
        <a:xfrm rot="5400000">
          <a:off x="-93891" y="1183067"/>
          <a:ext cx="625940" cy="438158"/>
        </a:xfrm>
        <a:prstGeom prst="chevron">
          <a:avLst/>
        </a:prstGeom>
      </dgm:spPr>
    </dgm:pt>
    <dgm:pt modelId="{CFD224AC-C851-4C63-832C-C4631B945816}" type="pres">
      <dgm:prSet presAssocID="{D56FFE98-A7D6-4F48-8609-4D8D273DB315}" presName="descendantText" presStyleLbl="alignAcc1" presStyleIdx="2" presStyleCnt="7" custScaleY="103202">
        <dgm:presLayoutVars>
          <dgm:bulletEnabled val="1"/>
        </dgm:presLayoutVars>
      </dgm:prSet>
      <dgm:spPr/>
    </dgm:pt>
    <dgm:pt modelId="{A42469D1-11DF-48CA-B908-1DBBEB353DC1}" type="pres">
      <dgm:prSet presAssocID="{1BF35BB3-B553-4365-8B44-C4233CA67692}" presName="sp" presStyleCnt="0"/>
      <dgm:spPr/>
    </dgm:pt>
    <dgm:pt modelId="{C81EA7EA-0232-4B48-A3E0-2B0C23DE43D1}" type="pres">
      <dgm:prSet presAssocID="{54340100-9C1A-4625-A183-01D8C9E82EFC}" presName="composite" presStyleCnt="0"/>
      <dgm:spPr/>
    </dgm:pt>
    <dgm:pt modelId="{E3422541-2052-437E-BD4B-C6B239076B7A}" type="pres">
      <dgm:prSet presAssocID="{54340100-9C1A-4625-A183-01D8C9E82EFC}" presName="parentText" presStyleLbl="alignNode1" presStyleIdx="3" presStyleCnt="7" custLinFactNeighborX="0" custLinFactNeighborY="214">
        <dgm:presLayoutVars>
          <dgm:chMax val="1"/>
          <dgm:bulletEnabled val="1"/>
        </dgm:presLayoutVars>
      </dgm:prSet>
      <dgm:spPr/>
    </dgm:pt>
    <dgm:pt modelId="{57CD9992-3655-46E9-99B7-13A862AA4347}" type="pres">
      <dgm:prSet presAssocID="{54340100-9C1A-4625-A183-01D8C9E82EFC}" presName="descendantText" presStyleLbl="alignAcc1" presStyleIdx="3" presStyleCnt="7">
        <dgm:presLayoutVars>
          <dgm:bulletEnabled val="1"/>
        </dgm:presLayoutVars>
      </dgm:prSet>
      <dgm:spPr/>
    </dgm:pt>
    <dgm:pt modelId="{7209B6C0-C7E7-409D-9DC6-BE46B7F6D6E0}" type="pres">
      <dgm:prSet presAssocID="{E4B849E5-C965-4D8E-A1E3-C3E060C0EED7}" presName="sp" presStyleCnt="0"/>
      <dgm:spPr/>
    </dgm:pt>
    <dgm:pt modelId="{0DCBEEE3-B84C-4DAD-98A6-8FA8EEB5D19E}" type="pres">
      <dgm:prSet presAssocID="{467E73E5-FAFA-4792-80EE-C0479E1EF034}" presName="composite" presStyleCnt="0"/>
      <dgm:spPr/>
    </dgm:pt>
    <dgm:pt modelId="{9A7D835D-313C-4AE6-B772-BB67860154F3}" type="pres">
      <dgm:prSet presAssocID="{467E73E5-FAFA-4792-80EE-C0479E1EF034}" presName="parentText" presStyleLbl="alignNode1" presStyleIdx="4" presStyleCnt="7">
        <dgm:presLayoutVars>
          <dgm:chMax val="1"/>
          <dgm:bulletEnabled val="1"/>
        </dgm:presLayoutVars>
      </dgm:prSet>
      <dgm:spPr/>
    </dgm:pt>
    <dgm:pt modelId="{1869C467-207C-43E0-A7B4-58E2FAF5D83C}" type="pres">
      <dgm:prSet presAssocID="{467E73E5-FAFA-4792-80EE-C0479E1EF034}" presName="descendantText" presStyleLbl="alignAcc1" presStyleIdx="4" presStyleCnt="7">
        <dgm:presLayoutVars>
          <dgm:bulletEnabled val="1"/>
        </dgm:presLayoutVars>
      </dgm:prSet>
      <dgm:spPr/>
    </dgm:pt>
    <dgm:pt modelId="{F6CEF267-B025-4A4A-93F1-6E98AFA9A5D9}" type="pres">
      <dgm:prSet presAssocID="{12A9FBE8-46EA-44FA-8BB0-747A33A6EE79}" presName="sp" presStyleCnt="0"/>
      <dgm:spPr/>
    </dgm:pt>
    <dgm:pt modelId="{02B3FCB5-BDFD-41E5-A150-92C3A509B0EF}" type="pres">
      <dgm:prSet presAssocID="{53EB2F44-D145-46B3-A107-01E7A98C2097}" presName="composite" presStyleCnt="0"/>
      <dgm:spPr/>
    </dgm:pt>
    <dgm:pt modelId="{EB26BDEE-F6FA-4CCB-90D9-368737580E04}" type="pres">
      <dgm:prSet presAssocID="{53EB2F44-D145-46B3-A107-01E7A98C2097}" presName="parentText" presStyleLbl="alignNode1" presStyleIdx="5" presStyleCnt="7">
        <dgm:presLayoutVars>
          <dgm:chMax val="1"/>
          <dgm:bulletEnabled val="1"/>
        </dgm:presLayoutVars>
      </dgm:prSet>
      <dgm:spPr/>
    </dgm:pt>
    <dgm:pt modelId="{411D53D7-3080-4AA8-97C5-AC69629AF4A4}" type="pres">
      <dgm:prSet presAssocID="{53EB2F44-D145-46B3-A107-01E7A98C2097}" presName="descendantText" presStyleLbl="alignAcc1" presStyleIdx="5" presStyleCnt="7" custLinFactNeighborY="-7250">
        <dgm:presLayoutVars>
          <dgm:bulletEnabled val="1"/>
        </dgm:presLayoutVars>
      </dgm:prSet>
      <dgm:spPr/>
    </dgm:pt>
    <dgm:pt modelId="{ED18F1F6-EAFF-4E54-B7CB-E1B6CE53E82A}" type="pres">
      <dgm:prSet presAssocID="{9D3F7345-4248-47D2-9349-B14C46CE51E1}" presName="sp" presStyleCnt="0"/>
      <dgm:spPr/>
    </dgm:pt>
    <dgm:pt modelId="{1538B67A-9CC4-44D6-AD4C-8953813FFFAB}" type="pres">
      <dgm:prSet presAssocID="{CA09D89D-83A8-40DE-9B8A-0E9D22D98C45}" presName="composite" presStyleCnt="0"/>
      <dgm:spPr/>
    </dgm:pt>
    <dgm:pt modelId="{B09E3B90-F386-4EE3-AEA5-8629134976E3}" type="pres">
      <dgm:prSet presAssocID="{CA09D89D-83A8-40DE-9B8A-0E9D22D98C45}" presName="parentText" presStyleLbl="alignNode1" presStyleIdx="6" presStyleCnt="7">
        <dgm:presLayoutVars>
          <dgm:chMax val="1"/>
          <dgm:bulletEnabled val="1"/>
        </dgm:presLayoutVars>
      </dgm:prSet>
      <dgm:spPr/>
    </dgm:pt>
    <dgm:pt modelId="{D0155986-06B9-4793-885D-D86B7B4609E4}" type="pres">
      <dgm:prSet presAssocID="{CA09D89D-83A8-40DE-9B8A-0E9D22D98C45}" presName="descendantText" presStyleLbl="alignAcc1" presStyleIdx="6" presStyleCnt="7" custScaleX="100462" custLinFactNeighborX="-168" custLinFactNeighborY="3886">
        <dgm:presLayoutVars>
          <dgm:bulletEnabled val="1"/>
        </dgm:presLayoutVars>
      </dgm:prSet>
      <dgm:spPr/>
    </dgm:pt>
  </dgm:ptLst>
  <dgm:cxnLst>
    <dgm:cxn modelId="{7B80CE01-2409-45D4-ADFC-EA60C5C07A53}" type="presOf" srcId="{D56FFE98-A7D6-4F48-8609-4D8D273DB315}" destId="{635405A4-2AF4-46C7-93C6-6E065834A127}" srcOrd="0" destOrd="0" presId="urn:microsoft.com/office/officeart/2005/8/layout/chevron2"/>
    <dgm:cxn modelId="{E709B707-F86F-4A83-B1AD-CDA367F2D19E}" type="presOf" srcId="{54340100-9C1A-4625-A183-01D8C9E82EFC}" destId="{E3422541-2052-437E-BD4B-C6B239076B7A}" srcOrd="0" destOrd="0" presId="urn:microsoft.com/office/officeart/2005/8/layout/chevron2"/>
    <dgm:cxn modelId="{7BF6F71F-3C93-4A13-BC63-2C5C9F5B9CE0}" srcId="{467E73E5-FAFA-4792-80EE-C0479E1EF034}" destId="{6DA04C64-B3CF-4F9D-92C0-07C7E4AD423D}" srcOrd="0" destOrd="0" parTransId="{14BE4730-84B0-4250-8769-F61259CBE31D}" sibTransId="{36F2F50F-6655-4DD8-A0E7-C8D130E9D071}"/>
    <dgm:cxn modelId="{B7CED921-4419-4F96-A0A5-94D52722E786}" srcId="{D56FFE98-A7D6-4F48-8609-4D8D273DB315}" destId="{450625BD-067A-479C-AB2A-57348182251B}" srcOrd="0" destOrd="0" parTransId="{4B39B768-4D9C-4C1F-A756-E7299558794B}" sibTransId="{BE4870CC-CF47-443F-98E3-6B30DCEFA326}"/>
    <dgm:cxn modelId="{FF546D27-A667-4978-9FD0-69D77E3034D4}" type="presOf" srcId="{42E0790A-AA24-432A-8823-1819BBD08ED1}" destId="{57CD9992-3655-46E9-99B7-13A862AA4347}" srcOrd="0" destOrd="0" presId="urn:microsoft.com/office/officeart/2005/8/layout/chevron2"/>
    <dgm:cxn modelId="{5A69AB27-2A93-4D8C-81F6-1F809B5FF8D2}" type="presOf" srcId="{467E73E5-FAFA-4792-80EE-C0479E1EF034}" destId="{9A7D835D-313C-4AE6-B772-BB67860154F3}" srcOrd="0" destOrd="0" presId="urn:microsoft.com/office/officeart/2005/8/layout/chevron2"/>
    <dgm:cxn modelId="{9C1C3628-90FC-4F92-B552-DE0142CDE647}" type="presOf" srcId="{90F00912-659C-47F4-8E47-20E2B07C0451}" destId="{F0464323-C211-4DBA-B81B-6B99F8DACDB1}" srcOrd="0" destOrd="0" presId="urn:microsoft.com/office/officeart/2005/8/layout/chevron2"/>
    <dgm:cxn modelId="{EFC7A32C-AD87-4563-825B-A5BBF11BB3CC}" srcId="{90F00912-659C-47F4-8E47-20E2B07C0451}" destId="{D56FFE98-A7D6-4F48-8609-4D8D273DB315}" srcOrd="2" destOrd="0" parTransId="{E5A6866D-D373-4CE0-AD4E-FE85EF8C6404}" sibTransId="{1BF35BB3-B553-4365-8B44-C4233CA67692}"/>
    <dgm:cxn modelId="{9A088C34-B2CD-472B-943B-5FB174927741}" srcId="{53EB2F44-D145-46B3-A107-01E7A98C2097}" destId="{A262EDB5-AF18-4333-8F80-7867E14E5457}" srcOrd="0" destOrd="0" parTransId="{B4BA4F35-0F49-4825-8D4C-17EDB73CC561}" sibTransId="{B879A745-966A-4200-A345-FA675979929B}"/>
    <dgm:cxn modelId="{0CFCE83C-2F34-46D2-B395-4E1D31E01826}" srcId="{54340100-9C1A-4625-A183-01D8C9E82EFC}" destId="{42E0790A-AA24-432A-8823-1819BBD08ED1}" srcOrd="0" destOrd="0" parTransId="{3E536EEF-6839-4AF1-9AA9-3ED7066D1F77}" sibTransId="{6A670685-1884-403D-99AE-B5ED68BB4F64}"/>
    <dgm:cxn modelId="{91BC9B5B-5D54-4E54-8D7C-44E4D8EF3188}" srcId="{CA09D89D-83A8-40DE-9B8A-0E9D22D98C45}" destId="{EA572349-A211-41B1-9994-A7541F79E362}" srcOrd="0" destOrd="0" parTransId="{D448381B-F0E3-4756-B1B2-09588E87734A}" sibTransId="{54427A4C-B319-4444-A420-174DD132BB55}"/>
    <dgm:cxn modelId="{96D29F61-7A67-4335-A8A3-686A943F7BF8}" srcId="{90F00912-659C-47F4-8E47-20E2B07C0451}" destId="{53EB2F44-D145-46B3-A107-01E7A98C2097}" srcOrd="5" destOrd="0" parTransId="{B918ACE7-CBBC-4CEE-B5B0-FF9F7988DDF9}" sibTransId="{9D3F7345-4248-47D2-9349-B14C46CE51E1}"/>
    <dgm:cxn modelId="{48A7B945-A9B0-425D-A419-0901B55F97D6}" type="presOf" srcId="{EC2F67C9-E77E-46DB-AE88-AE6BFAF29ED2}" destId="{83D06700-7029-41FF-9B49-312A9FDDFB76}" srcOrd="0" destOrd="0" presId="urn:microsoft.com/office/officeart/2005/8/layout/chevron2"/>
    <dgm:cxn modelId="{76275767-89CB-401C-8C1F-0BCD05CF06F3}" type="presOf" srcId="{A262EDB5-AF18-4333-8F80-7867E14E5457}" destId="{411D53D7-3080-4AA8-97C5-AC69629AF4A4}" srcOrd="0" destOrd="0" presId="urn:microsoft.com/office/officeart/2005/8/layout/chevron2"/>
    <dgm:cxn modelId="{9EAC6E4A-1A4A-4C40-9587-B1DE611DF2B4}" srcId="{90F00912-659C-47F4-8E47-20E2B07C0451}" destId="{EC2F67C9-E77E-46DB-AE88-AE6BFAF29ED2}" srcOrd="0" destOrd="0" parTransId="{94E803B5-F2C1-46A8-B5C7-9986FC2AA67B}" sibTransId="{51D35491-797E-4E6A-83AD-01EF3E5EC446}"/>
    <dgm:cxn modelId="{A281646B-F891-4EB8-9CA7-27040C0D1ABB}" type="presOf" srcId="{450625BD-067A-479C-AB2A-57348182251B}" destId="{CFD224AC-C851-4C63-832C-C4631B945816}" srcOrd="0" destOrd="0" presId="urn:microsoft.com/office/officeart/2005/8/layout/chevron2"/>
    <dgm:cxn modelId="{E5536970-BB82-428D-B03D-690402AD405D}" srcId="{EC2F67C9-E77E-46DB-AE88-AE6BFAF29ED2}" destId="{F54DAC84-8A58-4C67-BDA7-D5C08558BB31}" srcOrd="0" destOrd="0" parTransId="{BDF52FF5-9825-4E67-9336-B1B54BA78C11}" sibTransId="{CE723131-F1B3-4F82-A877-0A89F1A42B7C}"/>
    <dgm:cxn modelId="{05978A50-3FE9-452A-8DC6-5681FE8509B1}" type="presOf" srcId="{F54DAC84-8A58-4C67-BDA7-D5C08558BB31}" destId="{0C6CA026-D8FC-4064-BC1E-1606448AB07B}" srcOrd="0" destOrd="0" presId="urn:microsoft.com/office/officeart/2005/8/layout/chevron2"/>
    <dgm:cxn modelId="{67196B53-3C2F-4630-91DE-2B24BDFD3C1A}" type="presOf" srcId="{6DA04C64-B3CF-4F9D-92C0-07C7E4AD423D}" destId="{1869C467-207C-43E0-A7B4-58E2FAF5D83C}" srcOrd="0" destOrd="0" presId="urn:microsoft.com/office/officeart/2005/8/layout/chevron2"/>
    <dgm:cxn modelId="{71B54B79-BD92-434F-A64B-79DDBAE4D7F2}" type="presOf" srcId="{CA09D89D-83A8-40DE-9B8A-0E9D22D98C45}" destId="{B09E3B90-F386-4EE3-AEA5-8629134976E3}" srcOrd="0" destOrd="0" presId="urn:microsoft.com/office/officeart/2005/8/layout/chevron2"/>
    <dgm:cxn modelId="{C88FC97A-5563-4FED-98A2-1FE30DAC5D7F}" type="presOf" srcId="{513B9758-8F4A-47FE-B58B-0C0ABB6DBBB6}" destId="{D02D8FE8-0DC2-42EE-809A-03D7FDF882C5}" srcOrd="0" destOrd="0" presId="urn:microsoft.com/office/officeart/2005/8/layout/chevron2"/>
    <dgm:cxn modelId="{58D67283-361B-4AB3-B22E-E573199DD455}" type="presOf" srcId="{53EB2F44-D145-46B3-A107-01E7A98C2097}" destId="{EB26BDEE-F6FA-4CCB-90D9-368737580E04}" srcOrd="0" destOrd="0" presId="urn:microsoft.com/office/officeart/2005/8/layout/chevron2"/>
    <dgm:cxn modelId="{B261F08F-70AB-485E-9C44-9437BE1FAB9A}" srcId="{90F00912-659C-47F4-8E47-20E2B07C0451}" destId="{54340100-9C1A-4625-A183-01D8C9E82EFC}" srcOrd="3" destOrd="0" parTransId="{1869100B-01FE-41B8-A241-AB9929E44433}" sibTransId="{E4B849E5-C965-4D8E-A1E3-C3E060C0EED7}"/>
    <dgm:cxn modelId="{1A981290-7F47-4575-9078-D401DC457904}" srcId="{90F00912-659C-47F4-8E47-20E2B07C0451}" destId="{513B9758-8F4A-47FE-B58B-0C0ABB6DBBB6}" srcOrd="1" destOrd="0" parTransId="{C45E731F-6A94-4E93-A1AF-71B8A6C2872D}" sibTransId="{A668626E-6699-45CF-A014-4A9EC02940BC}"/>
    <dgm:cxn modelId="{F3DBA4AB-3DC1-4B39-AF90-5622512E1601}" srcId="{90F00912-659C-47F4-8E47-20E2B07C0451}" destId="{467E73E5-FAFA-4792-80EE-C0479E1EF034}" srcOrd="4" destOrd="0" parTransId="{98D0DC0F-C4A5-4CA9-931F-1ADA4D037072}" sibTransId="{12A9FBE8-46EA-44FA-8BB0-747A33A6EE79}"/>
    <dgm:cxn modelId="{3447D5AB-5A7A-4E3F-AE1B-D412770E754E}" srcId="{513B9758-8F4A-47FE-B58B-0C0ABB6DBBB6}" destId="{9E851D95-1B08-425A-A828-C8A8C212C754}" srcOrd="0" destOrd="0" parTransId="{78983AFB-73EE-4EAA-87DF-811BAD31A65E}" sibTransId="{B1D9F0EB-850B-4F4E-9AEE-CC9046ABD69C}"/>
    <dgm:cxn modelId="{537A17C1-468E-4BF9-8ECB-C2F264042C47}" type="presOf" srcId="{EA572349-A211-41B1-9994-A7541F79E362}" destId="{D0155986-06B9-4793-885D-D86B7B4609E4}" srcOrd="0" destOrd="0" presId="urn:microsoft.com/office/officeart/2005/8/layout/chevron2"/>
    <dgm:cxn modelId="{11E097C2-1A80-426C-91B2-87E65B11CFA2}" type="presOf" srcId="{9E851D95-1B08-425A-A828-C8A8C212C754}" destId="{A6C06384-8A26-4A66-B9DC-239A28CCA170}" srcOrd="0" destOrd="0" presId="urn:microsoft.com/office/officeart/2005/8/layout/chevron2"/>
    <dgm:cxn modelId="{B3799BC6-3D73-4D99-9F1D-30570C4A3826}" srcId="{90F00912-659C-47F4-8E47-20E2B07C0451}" destId="{CA09D89D-83A8-40DE-9B8A-0E9D22D98C45}" srcOrd="6" destOrd="0" parTransId="{76E2B100-6101-4374-890E-15FC322DA45D}" sibTransId="{44DBBEC8-DF6A-4BEB-B4BD-B2E5962B7C86}"/>
    <dgm:cxn modelId="{49CA2608-353F-448A-86C8-DA64AA974270}" type="presParOf" srcId="{F0464323-C211-4DBA-B81B-6B99F8DACDB1}" destId="{51946FFE-30B5-4AC2-A3D6-CA6FEAF99B0A}" srcOrd="0" destOrd="0" presId="urn:microsoft.com/office/officeart/2005/8/layout/chevron2"/>
    <dgm:cxn modelId="{F86275A8-0485-4B20-AC97-8167B2E324BC}" type="presParOf" srcId="{51946FFE-30B5-4AC2-A3D6-CA6FEAF99B0A}" destId="{83D06700-7029-41FF-9B49-312A9FDDFB76}" srcOrd="0" destOrd="0" presId="urn:microsoft.com/office/officeart/2005/8/layout/chevron2"/>
    <dgm:cxn modelId="{590BD230-61F6-4BD6-B427-0B7043834D01}" type="presParOf" srcId="{51946FFE-30B5-4AC2-A3D6-CA6FEAF99B0A}" destId="{0C6CA026-D8FC-4064-BC1E-1606448AB07B}" srcOrd="1" destOrd="0" presId="urn:microsoft.com/office/officeart/2005/8/layout/chevron2"/>
    <dgm:cxn modelId="{06614606-05A0-495D-998C-F749BD42B2A7}" type="presParOf" srcId="{F0464323-C211-4DBA-B81B-6B99F8DACDB1}" destId="{01449BDD-CADB-4F04-A562-F1A036E45431}" srcOrd="1" destOrd="0" presId="urn:microsoft.com/office/officeart/2005/8/layout/chevron2"/>
    <dgm:cxn modelId="{778DDF60-AFE8-4879-AD4F-B891CCAAFAB7}" type="presParOf" srcId="{F0464323-C211-4DBA-B81B-6B99F8DACDB1}" destId="{B9B8B055-803C-49FA-A09D-1B5743C7C20A}" srcOrd="2" destOrd="0" presId="urn:microsoft.com/office/officeart/2005/8/layout/chevron2"/>
    <dgm:cxn modelId="{3DF81A96-7B81-490A-A93D-224D24C175BF}" type="presParOf" srcId="{B9B8B055-803C-49FA-A09D-1B5743C7C20A}" destId="{D02D8FE8-0DC2-42EE-809A-03D7FDF882C5}" srcOrd="0" destOrd="0" presId="urn:microsoft.com/office/officeart/2005/8/layout/chevron2"/>
    <dgm:cxn modelId="{082985D1-CE23-48E6-A3EF-15ED66FAA76F}" type="presParOf" srcId="{B9B8B055-803C-49FA-A09D-1B5743C7C20A}" destId="{A6C06384-8A26-4A66-B9DC-239A28CCA170}" srcOrd="1" destOrd="0" presId="urn:microsoft.com/office/officeart/2005/8/layout/chevron2"/>
    <dgm:cxn modelId="{B0DE720D-5F64-44F2-86BC-6ECEBA78FA13}" type="presParOf" srcId="{F0464323-C211-4DBA-B81B-6B99F8DACDB1}" destId="{670F4334-95DA-4A62-AEA7-029FD93B3171}" srcOrd="3" destOrd="0" presId="urn:microsoft.com/office/officeart/2005/8/layout/chevron2"/>
    <dgm:cxn modelId="{8C2958E3-EEA1-4593-9BD2-E0A16CF09F82}" type="presParOf" srcId="{F0464323-C211-4DBA-B81B-6B99F8DACDB1}" destId="{4DB5A59A-A1D9-4196-AC0A-E44E317BFEEF}" srcOrd="4" destOrd="0" presId="urn:microsoft.com/office/officeart/2005/8/layout/chevron2"/>
    <dgm:cxn modelId="{4CF849FA-4524-44B8-9A4A-1DCB4E8CBF54}" type="presParOf" srcId="{4DB5A59A-A1D9-4196-AC0A-E44E317BFEEF}" destId="{635405A4-2AF4-46C7-93C6-6E065834A127}" srcOrd="0" destOrd="0" presId="urn:microsoft.com/office/officeart/2005/8/layout/chevron2"/>
    <dgm:cxn modelId="{618F7C68-963B-4D75-8D95-247BBEA4FA21}" type="presParOf" srcId="{4DB5A59A-A1D9-4196-AC0A-E44E317BFEEF}" destId="{CFD224AC-C851-4C63-832C-C4631B945816}" srcOrd="1" destOrd="0" presId="urn:microsoft.com/office/officeart/2005/8/layout/chevron2"/>
    <dgm:cxn modelId="{2A5017EB-4781-4D5A-814B-C383E24A0621}" type="presParOf" srcId="{F0464323-C211-4DBA-B81B-6B99F8DACDB1}" destId="{A42469D1-11DF-48CA-B908-1DBBEB353DC1}" srcOrd="5" destOrd="0" presId="urn:microsoft.com/office/officeart/2005/8/layout/chevron2"/>
    <dgm:cxn modelId="{B0D967EA-5CA9-4B46-8E9B-7EDA94C42711}" type="presParOf" srcId="{F0464323-C211-4DBA-B81B-6B99F8DACDB1}" destId="{C81EA7EA-0232-4B48-A3E0-2B0C23DE43D1}" srcOrd="6" destOrd="0" presId="urn:microsoft.com/office/officeart/2005/8/layout/chevron2"/>
    <dgm:cxn modelId="{768D71E1-3CF5-434D-9A8C-ED199D4D15B1}" type="presParOf" srcId="{C81EA7EA-0232-4B48-A3E0-2B0C23DE43D1}" destId="{E3422541-2052-437E-BD4B-C6B239076B7A}" srcOrd="0" destOrd="0" presId="urn:microsoft.com/office/officeart/2005/8/layout/chevron2"/>
    <dgm:cxn modelId="{0974021C-2110-4F76-AEC4-B3F633C22260}" type="presParOf" srcId="{C81EA7EA-0232-4B48-A3E0-2B0C23DE43D1}" destId="{57CD9992-3655-46E9-99B7-13A862AA4347}" srcOrd="1" destOrd="0" presId="urn:microsoft.com/office/officeart/2005/8/layout/chevron2"/>
    <dgm:cxn modelId="{BD8A8BDB-186B-4008-A44F-DD1DDA587E6E}" type="presParOf" srcId="{F0464323-C211-4DBA-B81B-6B99F8DACDB1}" destId="{7209B6C0-C7E7-409D-9DC6-BE46B7F6D6E0}" srcOrd="7" destOrd="0" presId="urn:microsoft.com/office/officeart/2005/8/layout/chevron2"/>
    <dgm:cxn modelId="{833BAC04-B595-4A66-8A77-21F1B172FAFC}" type="presParOf" srcId="{F0464323-C211-4DBA-B81B-6B99F8DACDB1}" destId="{0DCBEEE3-B84C-4DAD-98A6-8FA8EEB5D19E}" srcOrd="8" destOrd="0" presId="urn:microsoft.com/office/officeart/2005/8/layout/chevron2"/>
    <dgm:cxn modelId="{8BB3D37B-76EB-42E0-ADA4-ACFE1E40B76B}" type="presParOf" srcId="{0DCBEEE3-B84C-4DAD-98A6-8FA8EEB5D19E}" destId="{9A7D835D-313C-4AE6-B772-BB67860154F3}" srcOrd="0" destOrd="0" presId="urn:microsoft.com/office/officeart/2005/8/layout/chevron2"/>
    <dgm:cxn modelId="{1AA3BD83-5E2D-4730-A4C9-F24768D503E8}" type="presParOf" srcId="{0DCBEEE3-B84C-4DAD-98A6-8FA8EEB5D19E}" destId="{1869C467-207C-43E0-A7B4-58E2FAF5D83C}" srcOrd="1" destOrd="0" presId="urn:microsoft.com/office/officeart/2005/8/layout/chevron2"/>
    <dgm:cxn modelId="{53A907C9-5CA2-4700-98F1-B87985E17427}" type="presParOf" srcId="{F0464323-C211-4DBA-B81B-6B99F8DACDB1}" destId="{F6CEF267-B025-4A4A-93F1-6E98AFA9A5D9}" srcOrd="9" destOrd="0" presId="urn:microsoft.com/office/officeart/2005/8/layout/chevron2"/>
    <dgm:cxn modelId="{D368B8CC-4116-481B-862C-2AD0BFE03C3B}" type="presParOf" srcId="{F0464323-C211-4DBA-B81B-6B99F8DACDB1}" destId="{02B3FCB5-BDFD-41E5-A150-92C3A509B0EF}" srcOrd="10" destOrd="0" presId="urn:microsoft.com/office/officeart/2005/8/layout/chevron2"/>
    <dgm:cxn modelId="{E474A72F-1D71-42EC-9506-874602718EB2}" type="presParOf" srcId="{02B3FCB5-BDFD-41E5-A150-92C3A509B0EF}" destId="{EB26BDEE-F6FA-4CCB-90D9-368737580E04}" srcOrd="0" destOrd="0" presId="urn:microsoft.com/office/officeart/2005/8/layout/chevron2"/>
    <dgm:cxn modelId="{05E75623-93F7-4044-805E-2DCC91D9F7C6}" type="presParOf" srcId="{02B3FCB5-BDFD-41E5-A150-92C3A509B0EF}" destId="{411D53D7-3080-4AA8-97C5-AC69629AF4A4}" srcOrd="1" destOrd="0" presId="urn:microsoft.com/office/officeart/2005/8/layout/chevron2"/>
    <dgm:cxn modelId="{C53DC7DA-B9A8-4C72-932A-70F72116F57A}" type="presParOf" srcId="{F0464323-C211-4DBA-B81B-6B99F8DACDB1}" destId="{ED18F1F6-EAFF-4E54-B7CB-E1B6CE53E82A}" srcOrd="11" destOrd="0" presId="urn:microsoft.com/office/officeart/2005/8/layout/chevron2"/>
    <dgm:cxn modelId="{69BA220C-84B1-40E8-93FD-143A0A66A166}" type="presParOf" srcId="{F0464323-C211-4DBA-B81B-6B99F8DACDB1}" destId="{1538B67A-9CC4-44D6-AD4C-8953813FFFAB}" srcOrd="12" destOrd="0" presId="urn:microsoft.com/office/officeart/2005/8/layout/chevron2"/>
    <dgm:cxn modelId="{ECDE43E3-4348-481A-B5D3-D53EDA7205C0}" type="presParOf" srcId="{1538B67A-9CC4-44D6-AD4C-8953813FFFAB}" destId="{B09E3B90-F386-4EE3-AEA5-8629134976E3}" srcOrd="0" destOrd="0" presId="urn:microsoft.com/office/officeart/2005/8/layout/chevron2"/>
    <dgm:cxn modelId="{969C4CE9-0C84-4F51-B035-11A6F91A56CF}" type="presParOf" srcId="{1538B67A-9CC4-44D6-AD4C-8953813FFFAB}" destId="{D0155986-06B9-4793-885D-D86B7B4609E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47B2C9A-06C8-4AF9-ADDA-BA2754C1FA8E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k-SK"/>
        </a:p>
      </dgm:t>
    </dgm:pt>
    <dgm:pt modelId="{A374F628-5D0D-4433-AEA2-087CFF1462C2}">
      <dgm:prSet phldrT="[Tex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sk-SK" sz="2000" dirty="0"/>
            <a:t>Telefonicky na </a:t>
          </a:r>
          <a:r>
            <a:rPr lang="sk-SK" sz="2000" dirty="0" err="1"/>
            <a:t>tel.č</a:t>
          </a:r>
          <a:r>
            <a:rPr lang="sk-SK" sz="2000" dirty="0"/>
            <a:t>. 055/ 726 83 93  </a:t>
          </a:r>
        </a:p>
      </dgm:t>
    </dgm:pt>
    <dgm:pt modelId="{16BB1EC0-C305-4F37-A066-7B72C234D7E4}" type="parTrans" cxnId="{F8521D06-0F47-43EC-950C-C806BE36BD6A}">
      <dgm:prSet/>
      <dgm:spPr/>
      <dgm:t>
        <a:bodyPr/>
        <a:lstStyle/>
        <a:p>
          <a:endParaRPr lang="sk-SK"/>
        </a:p>
      </dgm:t>
    </dgm:pt>
    <dgm:pt modelId="{4D60FC4C-8DC9-4874-BA51-2B5713494C8C}" type="sibTrans" cxnId="{F8521D06-0F47-43EC-950C-C806BE36BD6A}">
      <dgm:prSet/>
      <dgm:spPr/>
      <dgm:t>
        <a:bodyPr/>
        <a:lstStyle/>
        <a:p>
          <a:endParaRPr lang="sk-SK"/>
        </a:p>
      </dgm:t>
    </dgm:pt>
    <dgm:pt modelId="{47D3900C-274E-4C03-95CA-483E9C31BCCB}">
      <dgm:prSet phldrT="[Tex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sk-SK" sz="2000" dirty="0"/>
            <a:t>E-mailom : info@viacarpatia-spf.eu</a:t>
          </a:r>
        </a:p>
      </dgm:t>
    </dgm:pt>
    <dgm:pt modelId="{B81D72C8-FC29-4777-8B61-D846A2F52725}" type="parTrans" cxnId="{3F5DD0EF-B5C1-4175-A6E6-39E4866E484C}">
      <dgm:prSet/>
      <dgm:spPr/>
      <dgm:t>
        <a:bodyPr/>
        <a:lstStyle/>
        <a:p>
          <a:endParaRPr lang="sk-SK"/>
        </a:p>
      </dgm:t>
    </dgm:pt>
    <dgm:pt modelId="{A4CAD8C3-FDDA-4F2C-8C5D-26807AD43463}" type="sibTrans" cxnId="{3F5DD0EF-B5C1-4175-A6E6-39E4866E484C}">
      <dgm:prSet/>
      <dgm:spPr/>
      <dgm:t>
        <a:bodyPr/>
        <a:lstStyle/>
        <a:p>
          <a:endParaRPr lang="sk-SK"/>
        </a:p>
      </dgm:t>
    </dgm:pt>
    <dgm:pt modelId="{5BC1E8F2-882C-4756-AD2D-ED79A550E4B5}">
      <dgm:prSet phldrT="[Tex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sk-SK" sz="2000" dirty="0"/>
            <a:t>utorok a štvrtok</a:t>
          </a:r>
        </a:p>
      </dgm:t>
    </dgm:pt>
    <dgm:pt modelId="{73EADDDF-C27C-462B-9C38-E5FF21CF540D}" type="parTrans" cxnId="{0A09DD53-0651-4D95-B718-C42237BEC6F6}">
      <dgm:prSet/>
      <dgm:spPr/>
      <dgm:t>
        <a:bodyPr/>
        <a:lstStyle/>
        <a:p>
          <a:endParaRPr lang="sk-SK"/>
        </a:p>
      </dgm:t>
    </dgm:pt>
    <dgm:pt modelId="{45688F9B-7D3F-4654-A94E-F5B5E0CB2069}" type="sibTrans" cxnId="{0A09DD53-0651-4D95-B718-C42237BEC6F6}">
      <dgm:prSet/>
      <dgm:spPr/>
      <dgm:t>
        <a:bodyPr/>
        <a:lstStyle/>
        <a:p>
          <a:endParaRPr lang="sk-SK"/>
        </a:p>
      </dgm:t>
    </dgm:pt>
    <dgm:pt modelId="{A14D0319-E2C6-4719-9BE0-6990A6D4918D}" type="pres">
      <dgm:prSet presAssocID="{447B2C9A-06C8-4AF9-ADDA-BA2754C1FA8E}" presName="linear" presStyleCnt="0">
        <dgm:presLayoutVars>
          <dgm:dir/>
          <dgm:animLvl val="lvl"/>
          <dgm:resizeHandles val="exact"/>
        </dgm:presLayoutVars>
      </dgm:prSet>
      <dgm:spPr/>
    </dgm:pt>
    <dgm:pt modelId="{0E8CAEAB-5A25-423F-832F-45CBE7076E0A}" type="pres">
      <dgm:prSet presAssocID="{A374F628-5D0D-4433-AEA2-087CFF1462C2}" presName="parentLin" presStyleCnt="0"/>
      <dgm:spPr/>
    </dgm:pt>
    <dgm:pt modelId="{8AB3488D-974B-418E-997A-65282AF9E193}" type="pres">
      <dgm:prSet presAssocID="{A374F628-5D0D-4433-AEA2-087CFF1462C2}" presName="parentLeftMargin" presStyleLbl="node1" presStyleIdx="0" presStyleCnt="3"/>
      <dgm:spPr/>
    </dgm:pt>
    <dgm:pt modelId="{CDA1AEA5-963D-4577-8E16-3999CB872937}" type="pres">
      <dgm:prSet presAssocID="{A374F628-5D0D-4433-AEA2-087CFF1462C2}" presName="parentText" presStyleLbl="node1" presStyleIdx="0" presStyleCnt="3" custScaleY="49527" custLinFactNeighborX="6452" custLinFactNeighborY="-15154">
        <dgm:presLayoutVars>
          <dgm:chMax val="0"/>
          <dgm:bulletEnabled val="1"/>
        </dgm:presLayoutVars>
      </dgm:prSet>
      <dgm:spPr/>
    </dgm:pt>
    <dgm:pt modelId="{1192B7A0-DA1A-4688-969E-BB0C6D32DB50}" type="pres">
      <dgm:prSet presAssocID="{A374F628-5D0D-4433-AEA2-087CFF1462C2}" presName="negativeSpace" presStyleCnt="0"/>
      <dgm:spPr/>
    </dgm:pt>
    <dgm:pt modelId="{54ECFB4D-90D0-41C7-BC19-BE453B043A04}" type="pres">
      <dgm:prSet presAssocID="{A374F628-5D0D-4433-AEA2-087CFF1462C2}" presName="childText" presStyleLbl="conFgAcc1" presStyleIdx="0" presStyleCnt="3" custScaleX="66290" custScaleY="57528" custLinFactNeighborX="22621" custLinFactNeighborY="74999">
        <dgm:presLayoutVars>
          <dgm:bulletEnabled val="1"/>
        </dgm:presLayoutVars>
      </dgm:prSet>
      <dgm:spPr/>
    </dgm:pt>
    <dgm:pt modelId="{D742406A-F6E3-4C78-AE35-2A1804639250}" type="pres">
      <dgm:prSet presAssocID="{4D60FC4C-8DC9-4874-BA51-2B5713494C8C}" presName="spaceBetweenRectangles" presStyleCnt="0"/>
      <dgm:spPr/>
    </dgm:pt>
    <dgm:pt modelId="{A30FA0EA-11E1-4951-B3BA-CC81BCAB38EE}" type="pres">
      <dgm:prSet presAssocID="{47D3900C-274E-4C03-95CA-483E9C31BCCB}" presName="parentLin" presStyleCnt="0"/>
      <dgm:spPr/>
    </dgm:pt>
    <dgm:pt modelId="{C95C4370-9754-442B-BDC6-2E6BFBEDFCD4}" type="pres">
      <dgm:prSet presAssocID="{47D3900C-274E-4C03-95CA-483E9C31BCCB}" presName="parentLeftMargin" presStyleLbl="node1" presStyleIdx="0" presStyleCnt="3"/>
      <dgm:spPr/>
    </dgm:pt>
    <dgm:pt modelId="{32322683-4669-49D7-B1B1-7A2B89F8CFC7}" type="pres">
      <dgm:prSet presAssocID="{47D3900C-274E-4C03-95CA-483E9C31BCCB}" presName="parentText" presStyleLbl="node1" presStyleIdx="1" presStyleCnt="3" custScaleY="51747" custLinFactNeighborX="6452" custLinFactNeighborY="-792">
        <dgm:presLayoutVars>
          <dgm:chMax val="0"/>
          <dgm:bulletEnabled val="1"/>
        </dgm:presLayoutVars>
      </dgm:prSet>
      <dgm:spPr/>
    </dgm:pt>
    <dgm:pt modelId="{29471559-A615-4048-9C59-6EED71BA7D02}" type="pres">
      <dgm:prSet presAssocID="{47D3900C-274E-4C03-95CA-483E9C31BCCB}" presName="negativeSpace" presStyleCnt="0"/>
      <dgm:spPr/>
    </dgm:pt>
    <dgm:pt modelId="{83776B94-6544-490E-BB72-22A583CEAEC1}" type="pres">
      <dgm:prSet presAssocID="{47D3900C-274E-4C03-95CA-483E9C31BCCB}" presName="childText" presStyleLbl="conFgAcc1" presStyleIdx="1" presStyleCnt="3" custScaleX="65806" custScaleY="62880" custLinFactNeighborX="23014" custLinFactNeighborY="66877">
        <dgm:presLayoutVars>
          <dgm:bulletEnabled val="1"/>
        </dgm:presLayoutVars>
      </dgm:prSet>
      <dgm:spPr/>
    </dgm:pt>
    <dgm:pt modelId="{7B125039-E042-464A-9072-62FCAE0EF43F}" type="pres">
      <dgm:prSet presAssocID="{A4CAD8C3-FDDA-4F2C-8C5D-26807AD43463}" presName="spaceBetweenRectangles" presStyleCnt="0"/>
      <dgm:spPr/>
    </dgm:pt>
    <dgm:pt modelId="{904625B7-9772-4E85-BB37-0F01859E9647}" type="pres">
      <dgm:prSet presAssocID="{5BC1E8F2-882C-4756-AD2D-ED79A550E4B5}" presName="parentLin" presStyleCnt="0"/>
      <dgm:spPr/>
    </dgm:pt>
    <dgm:pt modelId="{3C372B1B-08A6-4EFC-8B61-C4E444014E20}" type="pres">
      <dgm:prSet presAssocID="{5BC1E8F2-882C-4756-AD2D-ED79A550E4B5}" presName="parentLeftMargin" presStyleLbl="node1" presStyleIdx="1" presStyleCnt="3"/>
      <dgm:spPr/>
    </dgm:pt>
    <dgm:pt modelId="{DEA38AD7-A18F-43A4-95CF-2875CD0B2291}" type="pres">
      <dgm:prSet presAssocID="{5BC1E8F2-882C-4756-AD2D-ED79A550E4B5}" presName="parentText" presStyleLbl="node1" presStyleIdx="2" presStyleCnt="3" custScaleY="52246" custLinFactNeighborX="11290" custLinFactNeighborY="-7566">
        <dgm:presLayoutVars>
          <dgm:chMax val="0"/>
          <dgm:bulletEnabled val="1"/>
        </dgm:presLayoutVars>
      </dgm:prSet>
      <dgm:spPr/>
    </dgm:pt>
    <dgm:pt modelId="{3985F0E4-955B-4C1D-81F9-1CE2DADF02FE}" type="pres">
      <dgm:prSet presAssocID="{5BC1E8F2-882C-4756-AD2D-ED79A550E4B5}" presName="negativeSpace" presStyleCnt="0"/>
      <dgm:spPr/>
    </dgm:pt>
    <dgm:pt modelId="{A3880BB6-7EF7-411A-B350-182F1E0156A9}" type="pres">
      <dgm:prSet presAssocID="{5BC1E8F2-882C-4756-AD2D-ED79A550E4B5}" presName="childText" presStyleLbl="conFgAcc1" presStyleIdx="2" presStyleCnt="3" custScaleX="66268" custScaleY="67297" custLinFactNeighborX="22524" custLinFactNeighborY="3384">
        <dgm:presLayoutVars>
          <dgm:bulletEnabled val="1"/>
        </dgm:presLayoutVars>
      </dgm:prSet>
      <dgm:spPr/>
    </dgm:pt>
  </dgm:ptLst>
  <dgm:cxnLst>
    <dgm:cxn modelId="{F8521D06-0F47-43EC-950C-C806BE36BD6A}" srcId="{447B2C9A-06C8-4AF9-ADDA-BA2754C1FA8E}" destId="{A374F628-5D0D-4433-AEA2-087CFF1462C2}" srcOrd="0" destOrd="0" parTransId="{16BB1EC0-C305-4F37-A066-7B72C234D7E4}" sibTransId="{4D60FC4C-8DC9-4874-BA51-2B5713494C8C}"/>
    <dgm:cxn modelId="{0A976823-83BF-4BBA-A9A1-6AB88B526321}" type="presOf" srcId="{5BC1E8F2-882C-4756-AD2D-ED79A550E4B5}" destId="{DEA38AD7-A18F-43A4-95CF-2875CD0B2291}" srcOrd="1" destOrd="0" presId="urn:microsoft.com/office/officeart/2005/8/layout/list1"/>
    <dgm:cxn modelId="{0A09DD53-0651-4D95-B718-C42237BEC6F6}" srcId="{447B2C9A-06C8-4AF9-ADDA-BA2754C1FA8E}" destId="{5BC1E8F2-882C-4756-AD2D-ED79A550E4B5}" srcOrd="2" destOrd="0" parTransId="{73EADDDF-C27C-462B-9C38-E5FF21CF540D}" sibTransId="{45688F9B-7D3F-4654-A94E-F5B5E0CB2069}"/>
    <dgm:cxn modelId="{A2469376-45E7-442C-BD82-AFCD33F9B6E2}" type="presOf" srcId="{47D3900C-274E-4C03-95CA-483E9C31BCCB}" destId="{32322683-4669-49D7-B1B1-7A2B89F8CFC7}" srcOrd="1" destOrd="0" presId="urn:microsoft.com/office/officeart/2005/8/layout/list1"/>
    <dgm:cxn modelId="{29B10157-CDA0-45A3-A2C4-4392941E42CB}" type="presOf" srcId="{A374F628-5D0D-4433-AEA2-087CFF1462C2}" destId="{8AB3488D-974B-418E-997A-65282AF9E193}" srcOrd="0" destOrd="0" presId="urn:microsoft.com/office/officeart/2005/8/layout/list1"/>
    <dgm:cxn modelId="{BB360794-A7C0-42FD-8948-3F2659922319}" type="presOf" srcId="{47D3900C-274E-4C03-95CA-483E9C31BCCB}" destId="{C95C4370-9754-442B-BDC6-2E6BFBEDFCD4}" srcOrd="0" destOrd="0" presId="urn:microsoft.com/office/officeart/2005/8/layout/list1"/>
    <dgm:cxn modelId="{CF13A7D4-0BA1-4D51-BEAC-EDC36680E9C7}" type="presOf" srcId="{A374F628-5D0D-4433-AEA2-087CFF1462C2}" destId="{CDA1AEA5-963D-4577-8E16-3999CB872937}" srcOrd="1" destOrd="0" presId="urn:microsoft.com/office/officeart/2005/8/layout/list1"/>
    <dgm:cxn modelId="{E74011E3-F69B-4ECE-AFC3-89C14A75A2C0}" type="presOf" srcId="{447B2C9A-06C8-4AF9-ADDA-BA2754C1FA8E}" destId="{A14D0319-E2C6-4719-9BE0-6990A6D4918D}" srcOrd="0" destOrd="0" presId="urn:microsoft.com/office/officeart/2005/8/layout/list1"/>
    <dgm:cxn modelId="{A62D8AE7-0850-4BC7-A6F4-9E8F439C35B1}" type="presOf" srcId="{5BC1E8F2-882C-4756-AD2D-ED79A550E4B5}" destId="{3C372B1B-08A6-4EFC-8B61-C4E444014E20}" srcOrd="0" destOrd="0" presId="urn:microsoft.com/office/officeart/2005/8/layout/list1"/>
    <dgm:cxn modelId="{3F5DD0EF-B5C1-4175-A6E6-39E4866E484C}" srcId="{447B2C9A-06C8-4AF9-ADDA-BA2754C1FA8E}" destId="{47D3900C-274E-4C03-95CA-483E9C31BCCB}" srcOrd="1" destOrd="0" parTransId="{B81D72C8-FC29-4777-8B61-D846A2F52725}" sibTransId="{A4CAD8C3-FDDA-4F2C-8C5D-26807AD43463}"/>
    <dgm:cxn modelId="{E17B5D1D-C939-46A8-BEC7-4F9A28F7EC88}" type="presParOf" srcId="{A14D0319-E2C6-4719-9BE0-6990A6D4918D}" destId="{0E8CAEAB-5A25-423F-832F-45CBE7076E0A}" srcOrd="0" destOrd="0" presId="urn:microsoft.com/office/officeart/2005/8/layout/list1"/>
    <dgm:cxn modelId="{B680B537-3577-4B75-A5A0-FBB1D7CCE04D}" type="presParOf" srcId="{0E8CAEAB-5A25-423F-832F-45CBE7076E0A}" destId="{8AB3488D-974B-418E-997A-65282AF9E193}" srcOrd="0" destOrd="0" presId="urn:microsoft.com/office/officeart/2005/8/layout/list1"/>
    <dgm:cxn modelId="{507DA32E-9ED2-423A-994A-BA0F0A361C8B}" type="presParOf" srcId="{0E8CAEAB-5A25-423F-832F-45CBE7076E0A}" destId="{CDA1AEA5-963D-4577-8E16-3999CB872937}" srcOrd="1" destOrd="0" presId="urn:microsoft.com/office/officeart/2005/8/layout/list1"/>
    <dgm:cxn modelId="{C0814A11-E7B0-4D30-935A-B24E62F81515}" type="presParOf" srcId="{A14D0319-E2C6-4719-9BE0-6990A6D4918D}" destId="{1192B7A0-DA1A-4688-969E-BB0C6D32DB50}" srcOrd="1" destOrd="0" presId="urn:microsoft.com/office/officeart/2005/8/layout/list1"/>
    <dgm:cxn modelId="{5E99C20B-3D2B-4422-AE1C-C9E47CA2CCAF}" type="presParOf" srcId="{A14D0319-E2C6-4719-9BE0-6990A6D4918D}" destId="{54ECFB4D-90D0-41C7-BC19-BE453B043A04}" srcOrd="2" destOrd="0" presId="urn:microsoft.com/office/officeart/2005/8/layout/list1"/>
    <dgm:cxn modelId="{14AC702C-73F8-411A-8336-9107B2B67809}" type="presParOf" srcId="{A14D0319-E2C6-4719-9BE0-6990A6D4918D}" destId="{D742406A-F6E3-4C78-AE35-2A1804639250}" srcOrd="3" destOrd="0" presId="urn:microsoft.com/office/officeart/2005/8/layout/list1"/>
    <dgm:cxn modelId="{ABD93C40-27F2-4E25-973A-3D72032E9CB6}" type="presParOf" srcId="{A14D0319-E2C6-4719-9BE0-6990A6D4918D}" destId="{A30FA0EA-11E1-4951-B3BA-CC81BCAB38EE}" srcOrd="4" destOrd="0" presId="urn:microsoft.com/office/officeart/2005/8/layout/list1"/>
    <dgm:cxn modelId="{EC4B316A-F075-4A7B-83E9-06ADA03BCB4B}" type="presParOf" srcId="{A30FA0EA-11E1-4951-B3BA-CC81BCAB38EE}" destId="{C95C4370-9754-442B-BDC6-2E6BFBEDFCD4}" srcOrd="0" destOrd="0" presId="urn:microsoft.com/office/officeart/2005/8/layout/list1"/>
    <dgm:cxn modelId="{DD492F9A-ADDE-4689-9D70-327253653CCC}" type="presParOf" srcId="{A30FA0EA-11E1-4951-B3BA-CC81BCAB38EE}" destId="{32322683-4669-49D7-B1B1-7A2B89F8CFC7}" srcOrd="1" destOrd="0" presId="urn:microsoft.com/office/officeart/2005/8/layout/list1"/>
    <dgm:cxn modelId="{84DA65AF-48E0-42A3-977E-929DD525E181}" type="presParOf" srcId="{A14D0319-E2C6-4719-9BE0-6990A6D4918D}" destId="{29471559-A615-4048-9C59-6EED71BA7D02}" srcOrd="5" destOrd="0" presId="urn:microsoft.com/office/officeart/2005/8/layout/list1"/>
    <dgm:cxn modelId="{F1DAF7DC-EF38-4E07-AB97-84BC071104E6}" type="presParOf" srcId="{A14D0319-E2C6-4719-9BE0-6990A6D4918D}" destId="{83776B94-6544-490E-BB72-22A583CEAEC1}" srcOrd="6" destOrd="0" presId="urn:microsoft.com/office/officeart/2005/8/layout/list1"/>
    <dgm:cxn modelId="{768BDCF7-19CE-45C0-B2C7-04CF04BFF10F}" type="presParOf" srcId="{A14D0319-E2C6-4719-9BE0-6990A6D4918D}" destId="{7B125039-E042-464A-9072-62FCAE0EF43F}" srcOrd="7" destOrd="0" presId="urn:microsoft.com/office/officeart/2005/8/layout/list1"/>
    <dgm:cxn modelId="{0657E6AA-60F7-4D3F-AD45-367C147245F1}" type="presParOf" srcId="{A14D0319-E2C6-4719-9BE0-6990A6D4918D}" destId="{904625B7-9772-4E85-BB37-0F01859E9647}" srcOrd="8" destOrd="0" presId="urn:microsoft.com/office/officeart/2005/8/layout/list1"/>
    <dgm:cxn modelId="{4FAEFB3C-6928-4DDF-B2D2-631C9FF1DA9D}" type="presParOf" srcId="{904625B7-9772-4E85-BB37-0F01859E9647}" destId="{3C372B1B-08A6-4EFC-8B61-C4E444014E20}" srcOrd="0" destOrd="0" presId="urn:microsoft.com/office/officeart/2005/8/layout/list1"/>
    <dgm:cxn modelId="{9714DFB3-DADE-4C5C-9E56-98A4D0F815D3}" type="presParOf" srcId="{904625B7-9772-4E85-BB37-0F01859E9647}" destId="{DEA38AD7-A18F-43A4-95CF-2875CD0B2291}" srcOrd="1" destOrd="0" presId="urn:microsoft.com/office/officeart/2005/8/layout/list1"/>
    <dgm:cxn modelId="{79F25E35-3683-463F-A4D7-1F462A2FEB35}" type="presParOf" srcId="{A14D0319-E2C6-4719-9BE0-6990A6D4918D}" destId="{3985F0E4-955B-4C1D-81F9-1CE2DADF02FE}" srcOrd="9" destOrd="0" presId="urn:microsoft.com/office/officeart/2005/8/layout/list1"/>
    <dgm:cxn modelId="{E7735E1D-23DD-4861-A59C-182C432B9112}" type="presParOf" srcId="{A14D0319-E2C6-4719-9BE0-6990A6D4918D}" destId="{A3880BB6-7EF7-411A-B350-182F1E0156A9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EC8191-D94D-4311-95D9-1864E946815E}">
      <dsp:nvSpPr>
        <dsp:cNvPr id="0" name=""/>
        <dsp:cNvSpPr/>
      </dsp:nvSpPr>
      <dsp:spPr>
        <a:xfrm>
          <a:off x="359799" y="1704584"/>
          <a:ext cx="3539866" cy="1769933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  <a:alpha val="5500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200" b="0" kern="1200" dirty="0">
              <a:solidFill>
                <a:schemeClr val="tx1"/>
              </a:solidFill>
            </a:rPr>
            <a:t>EZÚS </a:t>
          </a:r>
          <a:r>
            <a:rPr lang="sk-SK" sz="3200" b="0" kern="1200" dirty="0" err="1">
              <a:solidFill>
                <a:schemeClr val="tx1"/>
              </a:solidFill>
            </a:rPr>
            <a:t>Via</a:t>
          </a:r>
          <a:r>
            <a:rPr lang="sk-SK" sz="3200" b="0" kern="1200" dirty="0">
              <a:solidFill>
                <a:schemeClr val="tx1"/>
              </a:solidFill>
            </a:rPr>
            <a:t> </a:t>
          </a:r>
          <a:r>
            <a:rPr lang="sk-SK" sz="3200" b="0" kern="1200" dirty="0" err="1">
              <a:solidFill>
                <a:schemeClr val="tx1"/>
              </a:solidFill>
            </a:rPr>
            <a:t>Carpatia</a:t>
          </a:r>
          <a:r>
            <a:rPr lang="sk-SK" sz="3200" b="0" kern="1200" dirty="0">
              <a:solidFill>
                <a:schemeClr val="tx1"/>
              </a:solidFill>
            </a:rPr>
            <a:t>       </a:t>
          </a:r>
          <a:r>
            <a:rPr lang="sk-SK" sz="2800" b="0" kern="1200" dirty="0">
              <a:solidFill>
                <a:schemeClr val="tx1"/>
              </a:solidFill>
            </a:rPr>
            <a:t>Vedúci partner SP</a:t>
          </a:r>
        </a:p>
      </dsp:txBody>
      <dsp:txXfrm>
        <a:off x="411639" y="1756424"/>
        <a:ext cx="3436186" cy="1666253"/>
      </dsp:txXfrm>
    </dsp:sp>
    <dsp:sp modelId="{7268AB9D-9ED0-4D5B-A5FF-01C167BEE65C}">
      <dsp:nvSpPr>
        <dsp:cNvPr id="0" name=""/>
        <dsp:cNvSpPr/>
      </dsp:nvSpPr>
      <dsp:spPr>
        <a:xfrm rot="18420154">
          <a:off x="3547625" y="1851523"/>
          <a:ext cx="1768385" cy="63808"/>
        </a:xfrm>
        <a:custGeom>
          <a:avLst/>
          <a:gdLst/>
          <a:ahLst/>
          <a:cxnLst/>
          <a:rect l="0" t="0" r="0" b="0"/>
          <a:pathLst>
            <a:path>
              <a:moveTo>
                <a:pt x="0" y="31904"/>
              </a:moveTo>
              <a:lnTo>
                <a:pt x="1768385" y="31904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k-SK" sz="600" kern="1200"/>
        </a:p>
      </dsp:txBody>
      <dsp:txXfrm>
        <a:off x="4387608" y="1839217"/>
        <a:ext cx="88419" cy="88419"/>
      </dsp:txXfrm>
    </dsp:sp>
    <dsp:sp modelId="{71EAAA87-BF23-4182-B9DB-2218ECF80052}">
      <dsp:nvSpPr>
        <dsp:cNvPr id="0" name=""/>
        <dsp:cNvSpPr/>
      </dsp:nvSpPr>
      <dsp:spPr>
        <a:xfrm>
          <a:off x="4963970" y="292336"/>
          <a:ext cx="3539866" cy="1769933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  <a:alpha val="4700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sk-SK" sz="2800" b="0" kern="1200" dirty="0">
              <a:solidFill>
                <a:schemeClr val="tx1"/>
              </a:solidFill>
            </a:rPr>
            <a:t>Košický samosprávny kraj –  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sk-SK" sz="2800" b="0" kern="1200" dirty="0">
              <a:solidFill>
                <a:schemeClr val="tx1"/>
              </a:solidFill>
            </a:rPr>
            <a:t>partner SP</a:t>
          </a:r>
        </a:p>
      </dsp:txBody>
      <dsp:txXfrm>
        <a:off x="5015810" y="344176"/>
        <a:ext cx="3436186" cy="1666253"/>
      </dsp:txXfrm>
    </dsp:sp>
    <dsp:sp modelId="{0169D53E-C5D5-4FEC-A511-634BA830862D}">
      <dsp:nvSpPr>
        <dsp:cNvPr id="0" name=""/>
        <dsp:cNvSpPr/>
      </dsp:nvSpPr>
      <dsp:spPr>
        <a:xfrm rot="2521362">
          <a:off x="3739668" y="2974209"/>
          <a:ext cx="1244538" cy="63808"/>
        </a:xfrm>
        <a:custGeom>
          <a:avLst/>
          <a:gdLst/>
          <a:ahLst/>
          <a:cxnLst/>
          <a:rect l="0" t="0" r="0" b="0"/>
          <a:pathLst>
            <a:path>
              <a:moveTo>
                <a:pt x="0" y="31904"/>
              </a:moveTo>
              <a:lnTo>
                <a:pt x="1244538" y="31904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k-SK" sz="500" kern="1200"/>
        </a:p>
      </dsp:txBody>
      <dsp:txXfrm>
        <a:off x="4330824" y="2975000"/>
        <a:ext cx="62226" cy="62226"/>
      </dsp:txXfrm>
    </dsp:sp>
    <dsp:sp modelId="{EEC34945-E153-4A4D-B191-0000205253D2}">
      <dsp:nvSpPr>
        <dsp:cNvPr id="0" name=""/>
        <dsp:cNvSpPr/>
      </dsp:nvSpPr>
      <dsp:spPr>
        <a:xfrm>
          <a:off x="4824208" y="2537709"/>
          <a:ext cx="3539866" cy="1769933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  <a:alpha val="4500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800" b="0" kern="1200" dirty="0">
              <a:solidFill>
                <a:schemeClr val="tx1"/>
              </a:solidFill>
            </a:rPr>
            <a:t>Széchenyi Programiroda – 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800" b="0" kern="1200" dirty="0">
              <a:solidFill>
                <a:schemeClr val="tx1"/>
              </a:solidFill>
            </a:rPr>
            <a:t>partner SP</a:t>
          </a:r>
        </a:p>
      </dsp:txBody>
      <dsp:txXfrm>
        <a:off x="4876048" y="2589549"/>
        <a:ext cx="3436186" cy="166625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B32171-DEC9-4DFC-BB95-E60BBD16F7B7}">
      <dsp:nvSpPr>
        <dsp:cNvPr id="0" name=""/>
        <dsp:cNvSpPr/>
      </dsp:nvSpPr>
      <dsp:spPr>
        <a:xfrm>
          <a:off x="0" y="130131"/>
          <a:ext cx="3256141" cy="1953684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400" b="1" kern="1200" dirty="0" err="1">
              <a:solidFill>
                <a:schemeClr val="tx1"/>
              </a:solidFill>
            </a:rPr>
            <a:t>Monitorovací</a:t>
          </a:r>
          <a:r>
            <a:rPr lang="hu-HU" sz="2400" b="1" kern="1200" dirty="0">
              <a:solidFill>
                <a:schemeClr val="tx1"/>
              </a:solidFill>
            </a:rPr>
            <a:t> </a:t>
          </a:r>
          <a:r>
            <a:rPr lang="hu-HU" sz="2400" b="1" kern="1200" dirty="0" err="1">
              <a:solidFill>
                <a:schemeClr val="tx1"/>
              </a:solidFill>
            </a:rPr>
            <a:t>výbor</a:t>
          </a:r>
          <a:r>
            <a:rPr lang="hu-HU" sz="2400" b="1" kern="1200" dirty="0">
              <a:solidFill>
                <a:schemeClr val="tx1"/>
              </a:solidFill>
            </a:rPr>
            <a:t> </a:t>
          </a:r>
          <a:r>
            <a:rPr lang="hu-HU" sz="2400" b="1" kern="1200" dirty="0" err="1">
              <a:solidFill>
                <a:schemeClr val="tx1"/>
              </a:solidFill>
            </a:rPr>
            <a:t>pre</a:t>
          </a:r>
          <a:r>
            <a:rPr lang="hu-HU" sz="2400" b="1" kern="1200" dirty="0">
              <a:solidFill>
                <a:schemeClr val="tx1"/>
              </a:solidFill>
            </a:rPr>
            <a:t> Fond </a:t>
          </a:r>
          <a:r>
            <a:rPr lang="hu-HU" sz="2400" b="1" kern="1200" dirty="0" err="1">
              <a:solidFill>
                <a:schemeClr val="tx1"/>
              </a:solidFill>
            </a:rPr>
            <a:t>malých</a:t>
          </a:r>
          <a:r>
            <a:rPr lang="hu-HU" sz="2400" b="1" kern="1200" dirty="0">
              <a:solidFill>
                <a:schemeClr val="tx1"/>
              </a:solidFill>
            </a:rPr>
            <a:t> </a:t>
          </a:r>
          <a:r>
            <a:rPr lang="hu-HU" sz="2400" b="1" kern="1200" dirty="0" err="1">
              <a:solidFill>
                <a:schemeClr val="tx1"/>
              </a:solidFill>
            </a:rPr>
            <a:t>projektov</a:t>
          </a:r>
          <a:endParaRPr lang="sk-SK" sz="2400" b="1" kern="1200" dirty="0">
            <a:solidFill>
              <a:schemeClr val="tx1"/>
            </a:solidFill>
          </a:endParaRPr>
        </a:p>
      </dsp:txBody>
      <dsp:txXfrm>
        <a:off x="0" y="130131"/>
        <a:ext cx="3256141" cy="195368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D06700-7029-41FF-9B49-312A9FDDFB76}">
      <dsp:nvSpPr>
        <dsp:cNvPr id="0" name=""/>
        <dsp:cNvSpPr/>
      </dsp:nvSpPr>
      <dsp:spPr>
        <a:xfrm rot="5400000">
          <a:off x="-112108" y="105886"/>
          <a:ext cx="681895" cy="47732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k-SK" sz="900" b="1" kern="1200">
            <a:latin typeface="+mj-lt"/>
          </a:endParaRP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900" b="1" kern="1200">
              <a:latin typeface="+mj-lt"/>
            </a:rPr>
            <a:t>60/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900" b="1" kern="1200">
              <a:latin typeface="+mj-lt"/>
            </a:rPr>
            <a:t>180</a:t>
          </a:r>
        </a:p>
      </dsp:txBody>
      <dsp:txXfrm rot="-5400000">
        <a:off x="-9823" y="242264"/>
        <a:ext cx="477326" cy="204569"/>
      </dsp:txXfrm>
    </dsp:sp>
    <dsp:sp modelId="{0C6CA026-D8FC-4064-BC1E-1606448AB07B}">
      <dsp:nvSpPr>
        <dsp:cNvPr id="0" name=""/>
        <dsp:cNvSpPr/>
      </dsp:nvSpPr>
      <dsp:spPr>
        <a:xfrm rot="5400000">
          <a:off x="4498600" y="-4027496"/>
          <a:ext cx="443464" cy="850566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400" kern="1200" dirty="0">
              <a:latin typeface="+mj-lt"/>
            </a:rPr>
            <a:t>Obdobie otvorenia výzvy</a:t>
          </a:r>
          <a:br>
            <a:rPr lang="sk-SK" sz="1400" kern="1200" dirty="0">
              <a:latin typeface="+mj-lt"/>
            </a:rPr>
          </a:br>
          <a:r>
            <a:rPr lang="sk-SK" sz="1400" kern="1200" dirty="0">
              <a:latin typeface="+mj-lt"/>
            </a:rPr>
            <a:t>(*60 pre pilotnú výzvu; 180 dní pre hodnotiace kolá otvorenej výzvy</a:t>
          </a:r>
          <a:r>
            <a:rPr lang="sk-SK" sz="1200" kern="1200" dirty="0">
              <a:latin typeface="+mj-lt"/>
            </a:rPr>
            <a:t>)</a:t>
          </a:r>
        </a:p>
      </dsp:txBody>
      <dsp:txXfrm rot="-5400000">
        <a:off x="467502" y="25250"/>
        <a:ext cx="8484013" cy="400168"/>
      </dsp:txXfrm>
    </dsp:sp>
    <dsp:sp modelId="{D02D8FE8-0DC2-42EE-809A-03D7FDF882C5}">
      <dsp:nvSpPr>
        <dsp:cNvPr id="0" name=""/>
        <dsp:cNvSpPr/>
      </dsp:nvSpPr>
      <dsp:spPr>
        <a:xfrm rot="5400000">
          <a:off x="-112108" y="702333"/>
          <a:ext cx="681895" cy="47732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kern="1200" dirty="0">
              <a:latin typeface="+mj-lt"/>
            </a:rPr>
            <a:t>30</a:t>
          </a:r>
        </a:p>
      </dsp:txBody>
      <dsp:txXfrm rot="-5400000">
        <a:off x="-9823" y="838711"/>
        <a:ext cx="477326" cy="204569"/>
      </dsp:txXfrm>
    </dsp:sp>
    <dsp:sp modelId="{A6C06384-8A26-4A66-B9DC-239A28CCA170}">
      <dsp:nvSpPr>
        <dsp:cNvPr id="0" name=""/>
        <dsp:cNvSpPr/>
      </dsp:nvSpPr>
      <dsp:spPr>
        <a:xfrm rot="5400000">
          <a:off x="4508541" y="-3440348"/>
          <a:ext cx="443231" cy="850566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400" kern="1200" dirty="0">
              <a:latin typeface="+mj-lt"/>
            </a:rPr>
            <a:t>Administratívne hodnotenie</a:t>
          </a:r>
        </a:p>
      </dsp:txBody>
      <dsp:txXfrm rot="-5400000">
        <a:off x="477327" y="612503"/>
        <a:ext cx="8484024" cy="399957"/>
      </dsp:txXfrm>
    </dsp:sp>
    <dsp:sp modelId="{635405A4-2AF4-46C7-93C6-6E065834A127}">
      <dsp:nvSpPr>
        <dsp:cNvPr id="0" name=""/>
        <dsp:cNvSpPr/>
      </dsp:nvSpPr>
      <dsp:spPr>
        <a:xfrm rot="5400000">
          <a:off x="-112108" y="1305877"/>
          <a:ext cx="681895" cy="477326"/>
        </a:xfrm>
        <a:prstGeom prst="chevron">
          <a:avLst/>
        </a:prstGeom>
        <a:solidFill>
          <a:srgbClr val="99CB38">
            <a:hueOff val="0"/>
            <a:satOff val="0"/>
            <a:lumOff val="0"/>
            <a:alphaOff val="0"/>
          </a:srgbClr>
        </a:solidFill>
        <a:ln w="19050" cap="rnd" cmpd="sng" algn="ctr">
          <a:solidFill>
            <a:srgbClr val="99CB38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kern="1200" dirty="0">
              <a:solidFill>
                <a:schemeClr val="bg1"/>
              </a:solidFill>
              <a:latin typeface="+mj-lt"/>
            </a:rPr>
            <a:t>7</a:t>
          </a:r>
        </a:p>
      </dsp:txBody>
      <dsp:txXfrm rot="-5400000">
        <a:off x="-9823" y="1442255"/>
        <a:ext cx="477326" cy="204569"/>
      </dsp:txXfrm>
    </dsp:sp>
    <dsp:sp modelId="{CFD224AC-C851-4C63-832C-C4631B945816}">
      <dsp:nvSpPr>
        <dsp:cNvPr id="0" name=""/>
        <dsp:cNvSpPr/>
      </dsp:nvSpPr>
      <dsp:spPr>
        <a:xfrm rot="5400000">
          <a:off x="4491621" y="-2827621"/>
          <a:ext cx="457424" cy="8505661"/>
        </a:xfrm>
        <a:prstGeom prst="round2SameRect">
          <a:avLst/>
        </a:prstGeom>
        <a:solidFill>
          <a:schemeClr val="bg1">
            <a:alpha val="9000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400" kern="1200" dirty="0">
              <a:latin typeface="+mj-lt"/>
            </a:rPr>
            <a:t>Doplnenie projektovej žiadosti </a:t>
          </a:r>
          <a:r>
            <a:rPr lang="sk-SK" sz="1400" kern="1200" dirty="0">
              <a:solidFill>
                <a:schemeClr val="tx1"/>
              </a:solidFill>
              <a:latin typeface="+mj-lt"/>
            </a:rPr>
            <a:t>(počítané od prevzatia zásielky)</a:t>
          </a:r>
        </a:p>
      </dsp:txBody>
      <dsp:txXfrm rot="-5400000">
        <a:off x="467503" y="1218827"/>
        <a:ext cx="8483331" cy="412764"/>
      </dsp:txXfrm>
    </dsp:sp>
    <dsp:sp modelId="{E3422541-2052-437E-BD4B-C6B239076B7A}">
      <dsp:nvSpPr>
        <dsp:cNvPr id="0" name=""/>
        <dsp:cNvSpPr/>
      </dsp:nvSpPr>
      <dsp:spPr>
        <a:xfrm rot="5400000">
          <a:off x="-112108" y="1903784"/>
          <a:ext cx="681895" cy="47732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kern="1200">
              <a:latin typeface="+mj-lt"/>
            </a:rPr>
            <a:t>30</a:t>
          </a:r>
        </a:p>
      </dsp:txBody>
      <dsp:txXfrm rot="-5400000">
        <a:off x="-9823" y="2040162"/>
        <a:ext cx="477326" cy="204569"/>
      </dsp:txXfrm>
    </dsp:sp>
    <dsp:sp modelId="{57CD9992-3655-46E9-99B7-13A862AA4347}">
      <dsp:nvSpPr>
        <dsp:cNvPr id="0" name=""/>
        <dsp:cNvSpPr/>
      </dsp:nvSpPr>
      <dsp:spPr>
        <a:xfrm rot="5400000">
          <a:off x="4498717" y="-2231173"/>
          <a:ext cx="443231" cy="850566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400" kern="1200" dirty="0">
              <a:latin typeface="+mj-lt"/>
            </a:rPr>
            <a:t>Kvalitatívne hodnotenie - EZÚS </a:t>
          </a:r>
          <a:r>
            <a:rPr lang="sk-SK" sz="1400" kern="1200" dirty="0" err="1">
              <a:latin typeface="+mj-lt"/>
            </a:rPr>
            <a:t>Via</a:t>
          </a:r>
          <a:r>
            <a:rPr lang="sk-SK" sz="1400" kern="1200" dirty="0">
              <a:latin typeface="+mj-lt"/>
            </a:rPr>
            <a:t> </a:t>
          </a:r>
          <a:r>
            <a:rPr lang="sk-SK" sz="1400" kern="1200" dirty="0" err="1">
              <a:latin typeface="+mj-lt"/>
            </a:rPr>
            <a:t>Carpatia</a:t>
          </a:r>
          <a:r>
            <a:rPr lang="sk-SK" sz="1400" kern="1200" dirty="0">
              <a:latin typeface="+mj-lt"/>
            </a:rPr>
            <a:t>, EZÚS RDV, externí hodnotitelia</a:t>
          </a:r>
        </a:p>
      </dsp:txBody>
      <dsp:txXfrm rot="-5400000">
        <a:off x="467503" y="1821678"/>
        <a:ext cx="8484024" cy="399957"/>
      </dsp:txXfrm>
    </dsp:sp>
    <dsp:sp modelId="{9A7D835D-313C-4AE6-B772-BB67860154F3}">
      <dsp:nvSpPr>
        <dsp:cNvPr id="0" name=""/>
        <dsp:cNvSpPr/>
      </dsp:nvSpPr>
      <dsp:spPr>
        <a:xfrm rot="5400000">
          <a:off x="-112108" y="2498772"/>
          <a:ext cx="681895" cy="47732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kern="1200">
              <a:latin typeface="+mj-lt"/>
            </a:rPr>
            <a:t>40</a:t>
          </a:r>
        </a:p>
      </dsp:txBody>
      <dsp:txXfrm rot="-5400000">
        <a:off x="-9823" y="2635150"/>
        <a:ext cx="477326" cy="204569"/>
      </dsp:txXfrm>
    </dsp:sp>
    <dsp:sp modelId="{1869C467-207C-43E0-A7B4-58E2FAF5D83C}">
      <dsp:nvSpPr>
        <dsp:cNvPr id="0" name=""/>
        <dsp:cNvSpPr/>
      </dsp:nvSpPr>
      <dsp:spPr>
        <a:xfrm rot="5400000">
          <a:off x="4498717" y="-1634726"/>
          <a:ext cx="443231" cy="850566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400" kern="1200" dirty="0">
              <a:latin typeface="+mj-lt"/>
            </a:rPr>
            <a:t>Finálne rozhodnutie - Monitorovací výbor pre FMP</a:t>
          </a:r>
        </a:p>
      </dsp:txBody>
      <dsp:txXfrm rot="-5400000">
        <a:off x="467503" y="2418125"/>
        <a:ext cx="8484024" cy="399957"/>
      </dsp:txXfrm>
    </dsp:sp>
    <dsp:sp modelId="{EB26BDEE-F6FA-4CCB-90D9-368737580E04}">
      <dsp:nvSpPr>
        <dsp:cNvPr id="0" name=""/>
        <dsp:cNvSpPr/>
      </dsp:nvSpPr>
      <dsp:spPr>
        <a:xfrm rot="5400000">
          <a:off x="-112108" y="3095220"/>
          <a:ext cx="681895" cy="47732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kern="1200">
              <a:latin typeface="+mj-lt"/>
            </a:rPr>
            <a:t>5</a:t>
          </a:r>
        </a:p>
      </dsp:txBody>
      <dsp:txXfrm rot="-5400000">
        <a:off x="-9823" y="3231598"/>
        <a:ext cx="477326" cy="204569"/>
      </dsp:txXfrm>
    </dsp:sp>
    <dsp:sp modelId="{411D53D7-3080-4AA8-97C5-AC69629AF4A4}">
      <dsp:nvSpPr>
        <dsp:cNvPr id="0" name=""/>
        <dsp:cNvSpPr/>
      </dsp:nvSpPr>
      <dsp:spPr>
        <a:xfrm rot="5400000">
          <a:off x="4498717" y="-1070412"/>
          <a:ext cx="443231" cy="850566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400" kern="1200" dirty="0">
              <a:latin typeface="+mj-lt"/>
            </a:rPr>
            <a:t>Vyrozumenie žiadateľov</a:t>
          </a:r>
        </a:p>
      </dsp:txBody>
      <dsp:txXfrm rot="-5400000">
        <a:off x="467503" y="2982439"/>
        <a:ext cx="8484024" cy="399957"/>
      </dsp:txXfrm>
    </dsp:sp>
    <dsp:sp modelId="{B09E3B90-F386-4EE3-AEA5-8629134976E3}">
      <dsp:nvSpPr>
        <dsp:cNvPr id="0" name=""/>
        <dsp:cNvSpPr/>
      </dsp:nvSpPr>
      <dsp:spPr>
        <a:xfrm rot="5400000">
          <a:off x="-112108" y="3691668"/>
          <a:ext cx="681895" cy="47732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kern="1200">
              <a:latin typeface="+mj-lt"/>
            </a:rPr>
            <a:t>45</a:t>
          </a:r>
        </a:p>
      </dsp:txBody>
      <dsp:txXfrm rot="-5400000">
        <a:off x="-9823" y="3828046"/>
        <a:ext cx="477326" cy="204569"/>
      </dsp:txXfrm>
    </dsp:sp>
    <dsp:sp modelId="{D0155986-06B9-4793-885D-D86B7B4609E4}">
      <dsp:nvSpPr>
        <dsp:cNvPr id="0" name=""/>
        <dsp:cNvSpPr/>
      </dsp:nvSpPr>
      <dsp:spPr>
        <a:xfrm rot="5400000">
          <a:off x="4484427" y="-444255"/>
          <a:ext cx="443231" cy="854495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400" kern="1200" dirty="0">
              <a:latin typeface="+mj-lt"/>
            </a:rPr>
            <a:t>Kontraktačný proces</a:t>
          </a:r>
        </a:p>
      </dsp:txBody>
      <dsp:txXfrm rot="-5400000">
        <a:off x="433565" y="3628244"/>
        <a:ext cx="8523320" cy="39995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ECFB4D-90D0-41C7-BC19-BE453B043A04}">
      <dsp:nvSpPr>
        <dsp:cNvPr id="0" name=""/>
        <dsp:cNvSpPr/>
      </dsp:nvSpPr>
      <dsp:spPr>
        <a:xfrm>
          <a:off x="1961704" y="310458"/>
          <a:ext cx="5748703" cy="94230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A1AEA5-963D-4577-8E16-3999CB872937}">
      <dsp:nvSpPr>
        <dsp:cNvPr id="0" name=""/>
        <dsp:cNvSpPr/>
      </dsp:nvSpPr>
      <dsp:spPr>
        <a:xfrm>
          <a:off x="461578" y="0"/>
          <a:ext cx="6070436" cy="950324"/>
        </a:xfrm>
        <a:prstGeom prst="roundRect">
          <a:avLst/>
        </a:prstGeom>
        <a:solidFill>
          <a:schemeClr val="accent1">
            <a:lumMod val="75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448" tIns="0" rIns="229448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000" kern="1200" dirty="0"/>
            <a:t>Telefonicky na </a:t>
          </a:r>
          <a:r>
            <a:rPr lang="sk-SK" sz="2000" kern="1200" dirty="0" err="1"/>
            <a:t>tel.č</a:t>
          </a:r>
          <a:r>
            <a:rPr lang="sk-SK" sz="2000" kern="1200" dirty="0"/>
            <a:t>. 055/ 726 83 93  </a:t>
          </a:r>
        </a:p>
      </dsp:txBody>
      <dsp:txXfrm>
        <a:off x="507969" y="46391"/>
        <a:ext cx="5977654" cy="857542"/>
      </dsp:txXfrm>
    </dsp:sp>
    <dsp:sp modelId="{83776B94-6544-490E-BB72-22A583CEAEC1}">
      <dsp:nvSpPr>
        <dsp:cNvPr id="0" name=""/>
        <dsp:cNvSpPr/>
      </dsp:nvSpPr>
      <dsp:spPr>
        <a:xfrm>
          <a:off x="1995786" y="1608780"/>
          <a:ext cx="5706730" cy="102997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322683-4669-49D7-B1B1-7A2B89F8CFC7}">
      <dsp:nvSpPr>
        <dsp:cNvPr id="0" name=""/>
        <dsp:cNvSpPr/>
      </dsp:nvSpPr>
      <dsp:spPr>
        <a:xfrm>
          <a:off x="461578" y="1325323"/>
          <a:ext cx="6070436" cy="992921"/>
        </a:xfrm>
        <a:prstGeom prst="roundRect">
          <a:avLst/>
        </a:prstGeom>
        <a:solidFill>
          <a:schemeClr val="accent1">
            <a:lumMod val="75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448" tIns="0" rIns="229448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000" kern="1200" dirty="0"/>
            <a:t>E-mailom : info@viacarpatia-spf.eu</a:t>
          </a:r>
        </a:p>
      </dsp:txBody>
      <dsp:txXfrm>
        <a:off x="510048" y="1373793"/>
        <a:ext cx="5973496" cy="895981"/>
      </dsp:txXfrm>
    </dsp:sp>
    <dsp:sp modelId="{A3880BB6-7EF7-411A-B350-182F1E0156A9}">
      <dsp:nvSpPr>
        <dsp:cNvPr id="0" name=""/>
        <dsp:cNvSpPr/>
      </dsp:nvSpPr>
      <dsp:spPr>
        <a:xfrm>
          <a:off x="1953292" y="2830579"/>
          <a:ext cx="5746795" cy="110232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A38AD7-A18F-43A4-95CF-2875CD0B2291}">
      <dsp:nvSpPr>
        <dsp:cNvPr id="0" name=""/>
        <dsp:cNvSpPr/>
      </dsp:nvSpPr>
      <dsp:spPr>
        <a:xfrm>
          <a:off x="482556" y="2609840"/>
          <a:ext cx="6070436" cy="1002496"/>
        </a:xfrm>
        <a:prstGeom prst="roundRect">
          <a:avLst/>
        </a:prstGeom>
        <a:solidFill>
          <a:schemeClr val="accent1">
            <a:lumMod val="75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448" tIns="0" rIns="229448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000" kern="1200" dirty="0"/>
            <a:t>utorok a štvrtok</a:t>
          </a:r>
        </a:p>
      </dsp:txBody>
      <dsp:txXfrm>
        <a:off x="531494" y="2658778"/>
        <a:ext cx="5972560" cy="9046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/>
              <a:t>Kliknutím upravte štýl predlohy podnadpisu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8B56-6314-4060-966B-95F7408E4AC5}" type="datetimeFigureOut">
              <a:rPr lang="sk-SK" smtClean="0"/>
              <a:t>21. 6. 2018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78EA5-B58D-4F5E-A58C-6E1754A6622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20546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8B56-6314-4060-966B-95F7408E4AC5}" type="datetimeFigureOut">
              <a:rPr lang="sk-SK" smtClean="0"/>
              <a:t>21. 6. 2018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78EA5-B58D-4F5E-A58C-6E1754A6622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65521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8B56-6314-4060-966B-95F7408E4AC5}" type="datetimeFigureOut">
              <a:rPr lang="sk-SK" smtClean="0"/>
              <a:t>21. 6. 2018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78EA5-B58D-4F5E-A58C-6E1754A6622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6606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8B56-6314-4060-966B-95F7408E4AC5}" type="datetimeFigureOut">
              <a:rPr lang="sk-SK" smtClean="0"/>
              <a:t>21. 6. 2018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78EA5-B58D-4F5E-A58C-6E1754A6622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46982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8B56-6314-4060-966B-95F7408E4AC5}" type="datetimeFigureOut">
              <a:rPr lang="sk-SK" smtClean="0"/>
              <a:t>21. 6. 2018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78EA5-B58D-4F5E-A58C-6E1754A6622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13259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8B56-6314-4060-966B-95F7408E4AC5}" type="datetimeFigureOut">
              <a:rPr lang="sk-SK" smtClean="0"/>
              <a:t>21. 6. 2018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78EA5-B58D-4F5E-A58C-6E1754A6622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21917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8B56-6314-4060-966B-95F7408E4AC5}" type="datetimeFigureOut">
              <a:rPr lang="sk-SK" smtClean="0"/>
              <a:t>21. 6. 2018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78EA5-B58D-4F5E-A58C-6E1754A6622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6978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8B56-6314-4060-966B-95F7408E4AC5}" type="datetimeFigureOut">
              <a:rPr lang="sk-SK" smtClean="0"/>
              <a:t>21. 6. 2018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78EA5-B58D-4F5E-A58C-6E1754A6622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91359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8B56-6314-4060-966B-95F7408E4AC5}" type="datetimeFigureOut">
              <a:rPr lang="sk-SK" smtClean="0"/>
              <a:t>21. 6. 2018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78EA5-B58D-4F5E-A58C-6E1754A6622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39838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8B56-6314-4060-966B-95F7408E4AC5}" type="datetimeFigureOut">
              <a:rPr lang="sk-SK" smtClean="0"/>
              <a:t>21. 6. 2018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78EA5-B58D-4F5E-A58C-6E1754A6622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97343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8B56-6314-4060-966B-95F7408E4AC5}" type="datetimeFigureOut">
              <a:rPr lang="sk-SK" smtClean="0"/>
              <a:t>21. 6. 2018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78EA5-B58D-4F5E-A58C-6E1754A6622D}" type="slidenum">
              <a:rPr lang="sk-SK" smtClean="0"/>
              <a:t>‹#›</a:t>
            </a:fld>
            <a:endParaRPr lang="sk-SK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46304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8B56-6314-4060-966B-95F7408E4AC5}" type="datetimeFigureOut">
              <a:rPr lang="sk-SK" smtClean="0"/>
              <a:t>21. 6. 2018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78EA5-B58D-4F5E-A58C-6E1754A6622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601787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rta s názvom ponu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8B56-6314-4060-966B-95F7408E4AC5}" type="datetimeFigureOut">
              <a:rPr lang="sk-SK" smtClean="0"/>
              <a:t>21. 6. 2018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78EA5-B58D-4F5E-A58C-6E1754A6622D}" type="slidenum">
              <a:rPr lang="sk-SK" smtClean="0"/>
              <a:t>‹#›</a:t>
            </a:fld>
            <a:endParaRPr lang="sk-SK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309356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ue alebo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8B56-6314-4060-966B-95F7408E4AC5}" type="datetimeFigureOut">
              <a:rPr lang="sk-SK" smtClean="0"/>
              <a:t>21. 6. 2018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78EA5-B58D-4F5E-A58C-6E1754A6622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688363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8B56-6314-4060-966B-95F7408E4AC5}" type="datetimeFigureOut">
              <a:rPr lang="sk-SK" smtClean="0"/>
              <a:t>21. 6. 2018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78EA5-B58D-4F5E-A58C-6E1754A6622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010154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8B56-6314-4060-966B-95F7408E4AC5}" type="datetimeFigureOut">
              <a:rPr lang="sk-SK" smtClean="0"/>
              <a:t>21. 6. 2018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78EA5-B58D-4F5E-A58C-6E1754A6622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96868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60000"/>
                <a:lumOff val="40000"/>
              </a:schemeClr>
            </a:gs>
            <a:gs pos="94000">
              <a:schemeClr val="bg1">
                <a:shade val="96000"/>
                <a:lumMod val="82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B58B56-6314-4060-966B-95F7408E4AC5}" type="datetimeFigureOut">
              <a:rPr lang="sk-SK" smtClean="0"/>
              <a:t>21. 6. 2018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7178EA5-B58D-4F5E-A58C-6E1754A6622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39156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9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693E898-0D78-4111-8EDB-35E9716EF6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1855128"/>
            <a:ext cx="7766936" cy="1501441"/>
          </a:xfrm>
        </p:spPr>
        <p:txBody>
          <a:bodyPr/>
          <a:lstStyle/>
          <a:p>
            <a:pPr algn="ctr"/>
            <a:r>
              <a:rPr lang="sk-SK" sz="4000" dirty="0">
                <a:solidFill>
                  <a:schemeClr val="accent2">
                    <a:lumMod val="75000"/>
                  </a:schemeClr>
                </a:solidFill>
              </a:rPr>
              <a:t>Fond malých projektov </a:t>
            </a:r>
            <a:br>
              <a:rPr lang="sk-SK" sz="40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sk-SK" sz="4000" dirty="0">
                <a:solidFill>
                  <a:schemeClr val="accent2">
                    <a:lumMod val="75000"/>
                  </a:schemeClr>
                </a:solidFill>
              </a:rPr>
              <a:t>pre Východnú programovú oblasť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42F07CC-346D-4BFB-8331-CD6463A5D8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3501431"/>
            <a:ext cx="7766936" cy="955065"/>
          </a:xfrm>
        </p:spPr>
        <p:txBody>
          <a:bodyPr/>
          <a:lstStyle/>
          <a:p>
            <a:endParaRPr lang="sk-SK" dirty="0"/>
          </a:p>
        </p:txBody>
      </p:sp>
      <p:pic>
        <p:nvPicPr>
          <p:cNvPr id="5" name="Obrázok 2">
            <a:extLst>
              <a:ext uri="{FF2B5EF4-FFF2-40B4-BE49-F238E27FC236}">
                <a16:creationId xmlns:a16="http://schemas.microsoft.com/office/drawing/2014/main" id="{FAF72017-C98E-42EC-8B69-21511BA411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218"/>
          <a:stretch>
            <a:fillRect/>
          </a:stretch>
        </p:blipFill>
        <p:spPr bwMode="auto">
          <a:xfrm>
            <a:off x="4128903" y="0"/>
            <a:ext cx="2160240" cy="2016224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Obrázok 7" descr="C:\Users\Andyika\AppData\Local\Microsoft\Windows\INetCache\Content.Word\Logo_color_SKHU_SK_RGB.JPG">
            <a:extLst>
              <a:ext uri="{FF2B5EF4-FFF2-40B4-BE49-F238E27FC236}">
                <a16:creationId xmlns:a16="http://schemas.microsoft.com/office/drawing/2014/main" id="{6A263FCC-F67C-4F2F-92EE-91B5FD5BA710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3047354" y="4717690"/>
            <a:ext cx="4464491" cy="1049304"/>
          </a:xfrm>
          <a:prstGeom prst="rect">
            <a:avLst/>
          </a:prstGeom>
          <a:noFill/>
          <a:ln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3544564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B13064A-9E5A-4B1F-8E75-76A3B8746113}"/>
              </a:ext>
            </a:extLst>
          </p:cNvPr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k-SK" sz="3200" dirty="0">
                <a:solidFill>
                  <a:schemeClr val="accent2">
                    <a:lumMod val="75000"/>
                  </a:schemeClr>
                </a:solidFill>
              </a:rPr>
              <a:t>Oprávnené regióny z </a:t>
            </a:r>
            <a:br>
              <a:rPr lang="sk-SK" sz="32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sk-SK" sz="3200" dirty="0">
                <a:solidFill>
                  <a:schemeClr val="accent2">
                    <a:lumMod val="75000"/>
                  </a:schemeClr>
                </a:solidFill>
              </a:rPr>
              <a:t>Východnej programovej oblasti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155665E-62A9-47D7-BEF0-4C4ACA4A3B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60589"/>
            <a:ext cx="8953227" cy="1268411"/>
          </a:xfrm>
        </p:spPr>
        <p:txBody>
          <a:bodyPr/>
          <a:lstStyle/>
          <a:p>
            <a:r>
              <a:rPr lang="sk-SK" dirty="0"/>
              <a:t>Slovenská republika</a:t>
            </a:r>
          </a:p>
          <a:p>
            <a:pPr lvl="1"/>
            <a:r>
              <a:rPr lang="sk-SK" dirty="0"/>
              <a:t>SK032 – Banskobystrický kraj</a:t>
            </a:r>
          </a:p>
          <a:p>
            <a:pPr lvl="1"/>
            <a:r>
              <a:rPr lang="sk-SK" dirty="0"/>
              <a:t>SK042 – Košický kraj</a:t>
            </a:r>
          </a:p>
        </p:txBody>
      </p:sp>
      <p:sp>
        <p:nvSpPr>
          <p:cNvPr id="5" name="Zástupný objekt pre obsah 2">
            <a:extLst>
              <a:ext uri="{FF2B5EF4-FFF2-40B4-BE49-F238E27FC236}">
                <a16:creationId xmlns:a16="http://schemas.microsoft.com/office/drawing/2014/main" id="{F9E9E1D4-9DE7-4C96-9F46-9CDD24B48836}"/>
              </a:ext>
            </a:extLst>
          </p:cNvPr>
          <p:cNvSpPr txBox="1">
            <a:spLocks/>
          </p:cNvSpPr>
          <p:nvPr/>
        </p:nvSpPr>
        <p:spPr>
          <a:xfrm>
            <a:off x="677332" y="3435017"/>
            <a:ext cx="8953227" cy="1917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dirty="0"/>
              <a:t>Maďarsko</a:t>
            </a:r>
          </a:p>
          <a:p>
            <a:pPr lvl="1"/>
            <a:r>
              <a:rPr lang="sk-SK" dirty="0"/>
              <a:t>HU221 – </a:t>
            </a:r>
            <a:r>
              <a:rPr lang="sk-SK" dirty="0" err="1"/>
              <a:t>Borsod</a:t>
            </a:r>
            <a:r>
              <a:rPr lang="sk-SK" dirty="0"/>
              <a:t> – </a:t>
            </a:r>
            <a:r>
              <a:rPr lang="sk-SK" dirty="0" err="1"/>
              <a:t>Abaúj</a:t>
            </a:r>
            <a:r>
              <a:rPr lang="sk-SK" dirty="0"/>
              <a:t> – </a:t>
            </a:r>
            <a:r>
              <a:rPr lang="sk-SK" dirty="0" err="1"/>
              <a:t>Zemplén</a:t>
            </a:r>
            <a:r>
              <a:rPr lang="sk-SK" dirty="0"/>
              <a:t> </a:t>
            </a:r>
            <a:r>
              <a:rPr lang="sk-SK" dirty="0" err="1"/>
              <a:t>megye</a:t>
            </a:r>
            <a:endParaRPr lang="sk-SK" dirty="0"/>
          </a:p>
          <a:p>
            <a:pPr lvl="1"/>
            <a:r>
              <a:rPr lang="sk-SK" dirty="0"/>
              <a:t>HU311 – </a:t>
            </a:r>
            <a:r>
              <a:rPr lang="sk-SK" dirty="0" err="1"/>
              <a:t>Heves</a:t>
            </a:r>
            <a:r>
              <a:rPr lang="sk-SK" dirty="0"/>
              <a:t> </a:t>
            </a:r>
            <a:r>
              <a:rPr lang="sk-SK" dirty="0" err="1"/>
              <a:t>megye</a:t>
            </a:r>
            <a:endParaRPr lang="sk-SK" dirty="0"/>
          </a:p>
          <a:p>
            <a:pPr lvl="1"/>
            <a:r>
              <a:rPr lang="sk-SK" dirty="0"/>
              <a:t>HU312 – </a:t>
            </a:r>
            <a:r>
              <a:rPr lang="sk-SK" dirty="0" err="1"/>
              <a:t>Nógrád</a:t>
            </a:r>
            <a:r>
              <a:rPr lang="sk-SK" dirty="0"/>
              <a:t> </a:t>
            </a:r>
            <a:r>
              <a:rPr lang="sk-SK" dirty="0" err="1"/>
              <a:t>megye</a:t>
            </a:r>
            <a:endParaRPr lang="sk-SK" dirty="0"/>
          </a:p>
          <a:p>
            <a:pPr lvl="1"/>
            <a:r>
              <a:rPr lang="sk-SK" dirty="0"/>
              <a:t>HU323 – </a:t>
            </a:r>
            <a:r>
              <a:rPr lang="sk-SK" dirty="0" err="1"/>
              <a:t>Szabolcs</a:t>
            </a:r>
            <a:r>
              <a:rPr lang="sk-SK" dirty="0"/>
              <a:t> – </a:t>
            </a:r>
            <a:r>
              <a:rPr lang="sk-SK" dirty="0" err="1"/>
              <a:t>Szatmár</a:t>
            </a:r>
            <a:r>
              <a:rPr lang="sk-SK" dirty="0"/>
              <a:t> – </a:t>
            </a:r>
            <a:r>
              <a:rPr lang="sk-SK" dirty="0" err="1"/>
              <a:t>Bereg</a:t>
            </a:r>
            <a:r>
              <a:rPr lang="sk-SK" dirty="0"/>
              <a:t> </a:t>
            </a:r>
            <a:r>
              <a:rPr lang="sk-SK" dirty="0" err="1"/>
              <a:t>megye</a:t>
            </a:r>
            <a:endParaRPr lang="sk-SK" dirty="0"/>
          </a:p>
        </p:txBody>
      </p:sp>
      <p:pic>
        <p:nvPicPr>
          <p:cNvPr id="6" name="Obrázok 6">
            <a:extLst>
              <a:ext uri="{FF2B5EF4-FFF2-40B4-BE49-F238E27FC236}">
                <a16:creationId xmlns:a16="http://schemas.microsoft.com/office/drawing/2014/main" id="{B1579DBC-FE6B-4B4E-BF4D-75EB3F5475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73213" y="2352368"/>
            <a:ext cx="4945626" cy="358631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25546034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CD81EAB-CDE4-45A2-96AA-3CBF96878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948" y="257825"/>
            <a:ext cx="9953295" cy="834500"/>
          </a:xfr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k-SK" sz="3200" dirty="0">
                <a:solidFill>
                  <a:schemeClr val="accent2">
                    <a:lumMod val="75000"/>
                  </a:schemeClr>
                </a:solidFill>
              </a:rPr>
              <a:t>Spolupráca na úrovni riadenia Programu spolupráce</a:t>
            </a:r>
          </a:p>
        </p:txBody>
      </p:sp>
      <p:grpSp>
        <p:nvGrpSpPr>
          <p:cNvPr id="9" name="Skupina 8">
            <a:extLst>
              <a:ext uri="{FF2B5EF4-FFF2-40B4-BE49-F238E27FC236}">
                <a16:creationId xmlns:a16="http://schemas.microsoft.com/office/drawing/2014/main" id="{52732E8F-057E-4EC4-8FC5-587D76F462CA}"/>
              </a:ext>
            </a:extLst>
          </p:cNvPr>
          <p:cNvGrpSpPr/>
          <p:nvPr/>
        </p:nvGrpSpPr>
        <p:grpSpPr>
          <a:xfrm>
            <a:off x="658761" y="865085"/>
            <a:ext cx="7492181" cy="5735090"/>
            <a:chOff x="89483" y="865085"/>
            <a:chExt cx="7922004" cy="5631014"/>
          </a:xfrm>
          <a:scene3d>
            <a:camera prst="perspectiveHeroicExtremeRightFacing" zoom="82000">
              <a:rot lat="21300000" lon="20400000" rev="180000"/>
            </a:camera>
            <a:lightRig rig="morning" dir="t">
              <a:rot lat="0" lon="0" rev="20400000"/>
            </a:lightRig>
          </a:scene3d>
        </p:grpSpPr>
        <p:sp>
          <p:nvSpPr>
            <p:cNvPr id="10" name="Obdĺžnik 9">
              <a:extLst>
                <a:ext uri="{FF2B5EF4-FFF2-40B4-BE49-F238E27FC236}">
                  <a16:creationId xmlns:a16="http://schemas.microsoft.com/office/drawing/2014/main" id="{0C4AE4A0-A518-48E8-A1B2-D1E2CD0D5BF7}"/>
                </a:ext>
              </a:extLst>
            </p:cNvPr>
            <p:cNvSpPr/>
            <p:nvPr/>
          </p:nvSpPr>
          <p:spPr>
            <a:xfrm>
              <a:off x="89483" y="865085"/>
              <a:ext cx="7922004" cy="5631014"/>
            </a:xfrm>
            <a:prstGeom prst="rect">
              <a:avLst/>
            </a:prstGeom>
            <a:noFill/>
          </p:spPr>
        </p:sp>
        <p:sp>
          <p:nvSpPr>
            <p:cNvPr id="11" name="Voľný tvar: obrazec 10">
              <a:extLst>
                <a:ext uri="{FF2B5EF4-FFF2-40B4-BE49-F238E27FC236}">
                  <a16:creationId xmlns:a16="http://schemas.microsoft.com/office/drawing/2014/main" id="{2727F48C-10D4-45F7-AA8C-7F53E8AF66BB}"/>
                </a:ext>
              </a:extLst>
            </p:cNvPr>
            <p:cNvSpPr/>
            <p:nvPr/>
          </p:nvSpPr>
          <p:spPr>
            <a:xfrm>
              <a:off x="3690745" y="3680592"/>
              <a:ext cx="719478" cy="1546879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359739" y="0"/>
                  </a:lnTo>
                  <a:lnTo>
                    <a:pt x="359739" y="1546879"/>
                  </a:lnTo>
                  <a:lnTo>
                    <a:pt x="719478" y="1546879"/>
                  </a:lnTo>
                </a:path>
              </a:pathLst>
            </a:custGeom>
            <a:noFill/>
            <a:sp3d z="-40000" prstMaterial="matte"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Voľný tvar: obrazec 11">
              <a:extLst>
                <a:ext uri="{FF2B5EF4-FFF2-40B4-BE49-F238E27FC236}">
                  <a16:creationId xmlns:a16="http://schemas.microsoft.com/office/drawing/2014/main" id="{B1408556-4CB6-4845-998E-DFE180132775}"/>
                </a:ext>
              </a:extLst>
            </p:cNvPr>
            <p:cNvSpPr/>
            <p:nvPr/>
          </p:nvSpPr>
          <p:spPr>
            <a:xfrm>
              <a:off x="3690745" y="3634872"/>
              <a:ext cx="719478" cy="9144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45720"/>
                  </a:moveTo>
                  <a:lnTo>
                    <a:pt x="719478" y="45720"/>
                  </a:lnTo>
                </a:path>
              </a:pathLst>
            </a:custGeom>
            <a:noFill/>
            <a:sp3d z="-40000" prstMaterial="matte"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Voľný tvar: obrazec 12">
              <a:extLst>
                <a:ext uri="{FF2B5EF4-FFF2-40B4-BE49-F238E27FC236}">
                  <a16:creationId xmlns:a16="http://schemas.microsoft.com/office/drawing/2014/main" id="{EE5A0FDF-5023-48AD-9033-BCB3717F02BC}"/>
                </a:ext>
              </a:extLst>
            </p:cNvPr>
            <p:cNvSpPr/>
            <p:nvPr/>
          </p:nvSpPr>
          <p:spPr>
            <a:xfrm>
              <a:off x="3690745" y="2133712"/>
              <a:ext cx="719478" cy="1546879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546879"/>
                  </a:moveTo>
                  <a:lnTo>
                    <a:pt x="359739" y="1546879"/>
                  </a:lnTo>
                  <a:lnTo>
                    <a:pt x="359739" y="0"/>
                  </a:lnTo>
                  <a:lnTo>
                    <a:pt x="719478" y="0"/>
                  </a:lnTo>
                </a:path>
              </a:pathLst>
            </a:custGeom>
            <a:noFill/>
            <a:sp3d z="-40000" prstMaterial="matte"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Voľný tvar: obrazec 13">
              <a:extLst>
                <a:ext uri="{FF2B5EF4-FFF2-40B4-BE49-F238E27FC236}">
                  <a16:creationId xmlns:a16="http://schemas.microsoft.com/office/drawing/2014/main" id="{80DEF1B2-A3B4-4CA3-B1DE-3DB9436A9471}"/>
                </a:ext>
              </a:extLst>
            </p:cNvPr>
            <p:cNvSpPr/>
            <p:nvPr/>
          </p:nvSpPr>
          <p:spPr>
            <a:xfrm>
              <a:off x="93351" y="3131989"/>
              <a:ext cx="3597394" cy="1097205"/>
            </a:xfrm>
            <a:custGeom>
              <a:avLst/>
              <a:gdLst>
                <a:gd name="connsiteX0" fmla="*/ 0 w 3597394"/>
                <a:gd name="connsiteY0" fmla="*/ 0 h 1097205"/>
                <a:gd name="connsiteX1" fmla="*/ 3597394 w 3597394"/>
                <a:gd name="connsiteY1" fmla="*/ 0 h 1097205"/>
                <a:gd name="connsiteX2" fmla="*/ 3597394 w 3597394"/>
                <a:gd name="connsiteY2" fmla="*/ 1097205 h 1097205"/>
                <a:gd name="connsiteX3" fmla="*/ 0 w 3597394"/>
                <a:gd name="connsiteY3" fmla="*/ 1097205 h 1097205"/>
                <a:gd name="connsiteX4" fmla="*/ 0 w 3597394"/>
                <a:gd name="connsiteY4" fmla="*/ 0 h 1097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7394" h="1097205">
                  <a:moveTo>
                    <a:pt x="0" y="0"/>
                  </a:moveTo>
                  <a:lnTo>
                    <a:pt x="3597394" y="0"/>
                  </a:lnTo>
                  <a:lnTo>
                    <a:pt x="3597394" y="1097205"/>
                  </a:lnTo>
                  <a:lnTo>
                    <a:pt x="0" y="109720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57000"/>
              </a:schemeClr>
            </a:solidFill>
            <a:sp3d extrusionH="190500" prstMaterial="matte">
              <a:bevelT w="120650" h="38100" prst="relaxedInset"/>
              <a:bevelB w="120650" h="57150" prst="relaxedInset"/>
              <a:contourClr>
                <a:schemeClr val="bg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510" tIns="16510" rIns="16510" bIns="16510" numCol="1" spcCol="1270" anchor="ctr" anchorCtr="0">
              <a:noAutofit/>
            </a:bodyPr>
            <a:lstStyle/>
            <a:p>
              <a:pPr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sk-SK" sz="2600" b="1" dirty="0">
                  <a:solidFill>
                    <a:schemeClr val="tx1"/>
                  </a:solidFill>
                </a:rPr>
                <a:t>EZÚS Via Carpatia</a:t>
              </a:r>
            </a:p>
            <a:p>
              <a:pPr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sk-SK" sz="2600" b="1" dirty="0">
                  <a:solidFill>
                    <a:schemeClr val="tx1"/>
                  </a:solidFill>
                </a:rPr>
                <a:t>Vedúci partner SP</a:t>
              </a:r>
            </a:p>
          </p:txBody>
        </p:sp>
        <p:sp>
          <p:nvSpPr>
            <p:cNvPr id="15" name="Voľný tvar: obrazec 14">
              <a:extLst>
                <a:ext uri="{FF2B5EF4-FFF2-40B4-BE49-F238E27FC236}">
                  <a16:creationId xmlns:a16="http://schemas.microsoft.com/office/drawing/2014/main" id="{5922C309-C3AC-4D23-9F21-5BBEE9D95DF7}"/>
                </a:ext>
              </a:extLst>
            </p:cNvPr>
            <p:cNvSpPr/>
            <p:nvPr/>
          </p:nvSpPr>
          <p:spPr>
            <a:xfrm>
              <a:off x="4410224" y="1585109"/>
              <a:ext cx="3597394" cy="1097205"/>
            </a:xfrm>
            <a:custGeom>
              <a:avLst/>
              <a:gdLst>
                <a:gd name="connsiteX0" fmla="*/ 0 w 3597394"/>
                <a:gd name="connsiteY0" fmla="*/ 0 h 1097205"/>
                <a:gd name="connsiteX1" fmla="*/ 3597394 w 3597394"/>
                <a:gd name="connsiteY1" fmla="*/ 0 h 1097205"/>
                <a:gd name="connsiteX2" fmla="*/ 3597394 w 3597394"/>
                <a:gd name="connsiteY2" fmla="*/ 1097205 h 1097205"/>
                <a:gd name="connsiteX3" fmla="*/ 0 w 3597394"/>
                <a:gd name="connsiteY3" fmla="*/ 1097205 h 1097205"/>
                <a:gd name="connsiteX4" fmla="*/ 0 w 3597394"/>
                <a:gd name="connsiteY4" fmla="*/ 0 h 1097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7394" h="1097205">
                  <a:moveTo>
                    <a:pt x="0" y="0"/>
                  </a:moveTo>
                  <a:lnTo>
                    <a:pt x="3597394" y="0"/>
                  </a:lnTo>
                  <a:lnTo>
                    <a:pt x="3597394" y="1097205"/>
                  </a:lnTo>
                  <a:lnTo>
                    <a:pt x="0" y="109720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66000"/>
              </a:schemeClr>
            </a:solidFill>
            <a:sp3d extrusionH="190500" prstMaterial="matte">
              <a:bevelT w="120650" h="38100" prst="relaxedInset"/>
              <a:bevelB w="120650" h="57150" prst="relaxedInset"/>
              <a:contourClr>
                <a:schemeClr val="bg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510" tIns="16510" rIns="16510" bIns="16510" numCol="1" spcCol="1270" anchor="ctr" anchorCtr="0">
              <a:noAutofit/>
            </a:bodyPr>
            <a:lstStyle/>
            <a:p>
              <a:pPr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sk-SK" sz="2600" b="1" dirty="0">
                <a:solidFill>
                  <a:schemeClr val="accent6">
                    <a:lumMod val="50000"/>
                  </a:schemeClr>
                </a:solidFill>
              </a:endParaRPr>
            </a:p>
            <a:p>
              <a:pPr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sk-SK" sz="2600" b="1" dirty="0">
                  <a:solidFill>
                    <a:schemeClr val="tx1"/>
                  </a:solidFill>
                </a:rPr>
                <a:t>Riadiaci orgán</a:t>
              </a:r>
            </a:p>
            <a:p>
              <a:pPr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sk-SK" sz="2600" b="1" dirty="0">
                  <a:solidFill>
                    <a:schemeClr val="tx1"/>
                  </a:solidFill>
                </a:rPr>
                <a:t>Úrad vlády MR  </a:t>
              </a:r>
            </a:p>
            <a:p>
              <a:pPr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sk-SK" sz="2600" dirty="0"/>
            </a:p>
          </p:txBody>
        </p:sp>
        <p:sp>
          <p:nvSpPr>
            <p:cNvPr id="16" name="Voľný tvar: obrazec 15">
              <a:extLst>
                <a:ext uri="{FF2B5EF4-FFF2-40B4-BE49-F238E27FC236}">
                  <a16:creationId xmlns:a16="http://schemas.microsoft.com/office/drawing/2014/main" id="{9E3C9610-5D19-4C99-99FB-46704D1CA3AD}"/>
                </a:ext>
              </a:extLst>
            </p:cNvPr>
            <p:cNvSpPr/>
            <p:nvPr/>
          </p:nvSpPr>
          <p:spPr>
            <a:xfrm>
              <a:off x="4410224" y="3131989"/>
              <a:ext cx="3597394" cy="1097205"/>
            </a:xfrm>
            <a:custGeom>
              <a:avLst/>
              <a:gdLst>
                <a:gd name="connsiteX0" fmla="*/ 0 w 3597394"/>
                <a:gd name="connsiteY0" fmla="*/ 0 h 1097205"/>
                <a:gd name="connsiteX1" fmla="*/ 3597394 w 3597394"/>
                <a:gd name="connsiteY1" fmla="*/ 0 h 1097205"/>
                <a:gd name="connsiteX2" fmla="*/ 3597394 w 3597394"/>
                <a:gd name="connsiteY2" fmla="*/ 1097205 h 1097205"/>
                <a:gd name="connsiteX3" fmla="*/ 0 w 3597394"/>
                <a:gd name="connsiteY3" fmla="*/ 1097205 h 1097205"/>
                <a:gd name="connsiteX4" fmla="*/ 0 w 3597394"/>
                <a:gd name="connsiteY4" fmla="*/ 0 h 1097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7394" h="1097205">
                  <a:moveTo>
                    <a:pt x="0" y="0"/>
                  </a:moveTo>
                  <a:lnTo>
                    <a:pt x="3597394" y="0"/>
                  </a:lnTo>
                  <a:lnTo>
                    <a:pt x="3597394" y="1097205"/>
                  </a:lnTo>
                  <a:lnTo>
                    <a:pt x="0" y="109720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56000"/>
              </a:schemeClr>
            </a:solidFill>
            <a:sp3d extrusionH="190500" prstMaterial="matte">
              <a:bevelT w="120650" h="38100" prst="relaxedInset"/>
              <a:bevelB w="120650" h="57150" prst="relaxedInset"/>
              <a:contourClr>
                <a:schemeClr val="bg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510" tIns="16510" rIns="16510" bIns="16510" numCol="1" spcCol="1270" anchor="ctr" anchorCtr="0">
              <a:noAutofit/>
            </a:bodyPr>
            <a:lstStyle/>
            <a:p>
              <a:pPr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sk-SK" sz="2600" dirty="0"/>
            </a:p>
            <a:p>
              <a:pPr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sk-SK" sz="2600" b="1" dirty="0">
                  <a:solidFill>
                    <a:schemeClr val="tx1"/>
                  </a:solidFill>
                </a:rPr>
                <a:t>Národný orgán</a:t>
              </a:r>
            </a:p>
            <a:p>
              <a:pPr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sk-SK" sz="2600" dirty="0" err="1">
                  <a:solidFill>
                    <a:schemeClr val="tx1"/>
                  </a:solidFill>
                </a:rPr>
                <a:t>MPaRV</a:t>
              </a:r>
              <a:r>
                <a:rPr lang="sk-SK" sz="2600" dirty="0">
                  <a:solidFill>
                    <a:schemeClr val="tx1"/>
                  </a:solidFill>
                </a:rPr>
                <a:t> SR</a:t>
              </a:r>
            </a:p>
            <a:p>
              <a:pPr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sk-SK" sz="2600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17" name="Voľný tvar: obrazec 16">
              <a:extLst>
                <a:ext uri="{FF2B5EF4-FFF2-40B4-BE49-F238E27FC236}">
                  <a16:creationId xmlns:a16="http://schemas.microsoft.com/office/drawing/2014/main" id="{B94D0DFE-7F19-4254-BC41-712EAD48A58C}"/>
                </a:ext>
              </a:extLst>
            </p:cNvPr>
            <p:cNvSpPr/>
            <p:nvPr/>
          </p:nvSpPr>
          <p:spPr>
            <a:xfrm>
              <a:off x="4410224" y="4678868"/>
              <a:ext cx="3597394" cy="1097205"/>
            </a:xfrm>
            <a:custGeom>
              <a:avLst/>
              <a:gdLst>
                <a:gd name="connsiteX0" fmla="*/ 0 w 3597394"/>
                <a:gd name="connsiteY0" fmla="*/ 0 h 1097205"/>
                <a:gd name="connsiteX1" fmla="*/ 3597394 w 3597394"/>
                <a:gd name="connsiteY1" fmla="*/ 0 h 1097205"/>
                <a:gd name="connsiteX2" fmla="*/ 3597394 w 3597394"/>
                <a:gd name="connsiteY2" fmla="*/ 1097205 h 1097205"/>
                <a:gd name="connsiteX3" fmla="*/ 0 w 3597394"/>
                <a:gd name="connsiteY3" fmla="*/ 1097205 h 1097205"/>
                <a:gd name="connsiteX4" fmla="*/ 0 w 3597394"/>
                <a:gd name="connsiteY4" fmla="*/ 0 h 1097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7394" h="1097205">
                  <a:moveTo>
                    <a:pt x="0" y="0"/>
                  </a:moveTo>
                  <a:lnTo>
                    <a:pt x="3597394" y="0"/>
                  </a:lnTo>
                  <a:lnTo>
                    <a:pt x="3597394" y="1097205"/>
                  </a:lnTo>
                  <a:lnTo>
                    <a:pt x="0" y="109720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44000"/>
              </a:schemeClr>
            </a:solidFill>
            <a:sp3d extrusionH="190500" prstMaterial="matte">
              <a:bevelT w="120650" h="38100" prst="relaxedInset"/>
              <a:bevelB w="120650" h="57150" prst="relaxedInset"/>
              <a:contourClr>
                <a:schemeClr val="bg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510" tIns="16510" rIns="16510" bIns="16510" numCol="1" spcCol="1270" anchor="ctr" anchorCtr="0">
              <a:noAutofit/>
            </a:bodyPr>
            <a:lstStyle/>
            <a:p>
              <a:pPr algn="ctr" defTabSz="1155700">
                <a:lnSpc>
                  <a:spcPct val="90000"/>
                </a:lnSpc>
                <a:spcBef>
                  <a:spcPct val="0"/>
                </a:spcBef>
              </a:pPr>
              <a:r>
                <a:rPr lang="sk-SK" sz="2400" b="1" dirty="0">
                  <a:solidFill>
                    <a:schemeClr val="tx1"/>
                  </a:solidFill>
                </a:rPr>
                <a:t>Spoločný technický sekretariát</a:t>
              </a:r>
            </a:p>
            <a:p>
              <a:pPr algn="ctr" defTabSz="1155700">
                <a:lnSpc>
                  <a:spcPct val="90000"/>
                </a:lnSpc>
                <a:spcBef>
                  <a:spcPct val="0"/>
                </a:spcBef>
              </a:pPr>
              <a:r>
                <a:rPr lang="sk-SK" sz="2000" b="1" dirty="0" err="1">
                  <a:solidFill>
                    <a:schemeClr val="tx1"/>
                  </a:solidFill>
                </a:rPr>
                <a:t>Széchenyi</a:t>
              </a:r>
              <a:r>
                <a:rPr lang="sk-SK" sz="2000" b="1" dirty="0">
                  <a:solidFill>
                    <a:schemeClr val="tx1"/>
                  </a:solidFill>
                </a:rPr>
                <a:t> </a:t>
              </a:r>
              <a:r>
                <a:rPr lang="sk-SK" sz="2000" b="1" dirty="0" err="1">
                  <a:solidFill>
                    <a:schemeClr val="tx1"/>
                  </a:solidFill>
                </a:rPr>
                <a:t>Programiroda</a:t>
              </a:r>
              <a:endParaRPr lang="sk-SK" sz="20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8" name="Voľný tvar: obrazec 17">
            <a:extLst>
              <a:ext uri="{FF2B5EF4-FFF2-40B4-BE49-F238E27FC236}">
                <a16:creationId xmlns:a16="http://schemas.microsoft.com/office/drawing/2014/main" id="{F7693891-1C1F-44C5-BDAD-C02D16B6F626}"/>
              </a:ext>
            </a:extLst>
          </p:cNvPr>
          <p:cNvSpPr/>
          <p:nvPr/>
        </p:nvSpPr>
        <p:spPr>
          <a:xfrm>
            <a:off x="8147282" y="3096709"/>
            <a:ext cx="2760302" cy="1271840"/>
          </a:xfrm>
          <a:custGeom>
            <a:avLst/>
            <a:gdLst>
              <a:gd name="connsiteX0" fmla="*/ 0 w 3597394"/>
              <a:gd name="connsiteY0" fmla="*/ 0 h 1097205"/>
              <a:gd name="connsiteX1" fmla="*/ 3597394 w 3597394"/>
              <a:gd name="connsiteY1" fmla="*/ 0 h 1097205"/>
              <a:gd name="connsiteX2" fmla="*/ 3597394 w 3597394"/>
              <a:gd name="connsiteY2" fmla="*/ 1097205 h 1097205"/>
              <a:gd name="connsiteX3" fmla="*/ 0 w 3597394"/>
              <a:gd name="connsiteY3" fmla="*/ 1097205 h 1097205"/>
              <a:gd name="connsiteX4" fmla="*/ 0 w 3597394"/>
              <a:gd name="connsiteY4" fmla="*/ 0 h 1097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97394" h="1097205">
                <a:moveTo>
                  <a:pt x="0" y="0"/>
                </a:moveTo>
                <a:lnTo>
                  <a:pt x="3597394" y="0"/>
                </a:lnTo>
                <a:lnTo>
                  <a:pt x="3597394" y="1097205"/>
                </a:lnTo>
                <a:lnTo>
                  <a:pt x="0" y="109720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38000"/>
            </a:schemeClr>
          </a:solidFill>
          <a:scene3d>
            <a:camera prst="perspectiveHeroicExtremeRightFacing" zoom="82000">
              <a:rot lat="21300000" lon="20400000" rev="180000"/>
            </a:camera>
            <a:lightRig rig="morning" dir="t">
              <a:rot lat="0" lon="0" rev="20400000"/>
            </a:lightRig>
          </a:scene3d>
          <a:sp3d extrusionH="190500" prstMaterial="matte">
            <a:bevelT w="120650" h="38100" prst="relaxedInset"/>
            <a:bevelB w="120650" h="57150" prst="relaxedInset"/>
            <a:contourClr>
              <a:schemeClr val="bg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10" tIns="16510" rIns="16510" bIns="16510" numCol="1" spcCol="1270" anchor="ctr" anchorCtr="0">
            <a:noAutofit/>
          </a:bodyPr>
          <a:lstStyle/>
          <a:p>
            <a:pPr algn="ctr" defTabSz="1155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hu-HU" sz="2600" b="1" dirty="0" err="1">
                <a:solidFill>
                  <a:schemeClr val="tx1"/>
                </a:solidFill>
              </a:rPr>
              <a:t>Monitorovací</a:t>
            </a:r>
            <a:r>
              <a:rPr lang="hu-HU" sz="2600" b="1" dirty="0">
                <a:solidFill>
                  <a:schemeClr val="tx1"/>
                </a:solidFill>
              </a:rPr>
              <a:t> </a:t>
            </a:r>
            <a:r>
              <a:rPr lang="hu-HU" sz="2600" b="1" dirty="0" err="1">
                <a:solidFill>
                  <a:schemeClr val="tx1"/>
                </a:solidFill>
              </a:rPr>
              <a:t>výbor</a:t>
            </a:r>
            <a:r>
              <a:rPr lang="hu-HU" sz="2600" b="1" dirty="0">
                <a:solidFill>
                  <a:schemeClr val="tx1"/>
                </a:solidFill>
              </a:rPr>
              <a:t> </a:t>
            </a:r>
            <a:endParaRPr lang="sk-SK" sz="2600" b="1" dirty="0">
              <a:solidFill>
                <a:schemeClr val="tx1"/>
              </a:solidFill>
            </a:endParaRPr>
          </a:p>
        </p:txBody>
      </p:sp>
      <p:sp>
        <p:nvSpPr>
          <p:cNvPr id="4" name="Pravá zložená zátvorka 3">
            <a:extLst>
              <a:ext uri="{FF2B5EF4-FFF2-40B4-BE49-F238E27FC236}">
                <a16:creationId xmlns:a16="http://schemas.microsoft.com/office/drawing/2014/main" id="{3E5A0208-0813-4D1C-8F28-4961A1311285}"/>
              </a:ext>
            </a:extLst>
          </p:cNvPr>
          <p:cNvSpPr/>
          <p:nvPr/>
        </p:nvSpPr>
        <p:spPr>
          <a:xfrm>
            <a:off x="7128387" y="2428568"/>
            <a:ext cx="893639" cy="251705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595775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EE171BF-AB6A-4893-A2F8-4B5888CEE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2328" y="289855"/>
            <a:ext cx="7768730" cy="876445"/>
          </a:xfr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k-SK" sz="3200" dirty="0">
                <a:solidFill>
                  <a:schemeClr val="accent2">
                    <a:lumMod val="75000"/>
                  </a:schemeClr>
                </a:solidFill>
              </a:rPr>
              <a:t>Spolupráca na úrovni Strešného projektu</a:t>
            </a:r>
          </a:p>
        </p:txBody>
      </p:sp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A396B01F-595E-4D9E-B8D8-610F9C2B48B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52549881"/>
              </p:ext>
            </p:extLst>
          </p:nvPr>
        </p:nvGraphicFramePr>
        <p:xfrm>
          <a:off x="589935" y="1166300"/>
          <a:ext cx="8503837" cy="49928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7E367695-7D20-46FB-B5D3-1DB6F06538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22886834"/>
              </p:ext>
            </p:extLst>
          </p:nvPr>
        </p:nvGraphicFramePr>
        <p:xfrm>
          <a:off x="8178775" y="2426878"/>
          <a:ext cx="3256141" cy="22139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8000838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D56CB0A-751B-4D9E-88C7-E911EF730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25152"/>
            <a:ext cx="8596668" cy="782972"/>
          </a:xfr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k-SK" sz="3200" dirty="0">
                <a:solidFill>
                  <a:schemeClr val="accent2">
                    <a:lumMod val="75000"/>
                  </a:schemeClr>
                </a:solidFill>
              </a:rPr>
              <a:t>Ciele a prioritné osi FMP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07DD2F35-8F84-439D-B777-CF2A64EFEF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17073"/>
            <a:ext cx="8596668" cy="4724290"/>
          </a:xfrm>
        </p:spPr>
        <p:txBody>
          <a:bodyPr/>
          <a:lstStyle/>
          <a:p>
            <a:pPr marL="0" indent="0">
              <a:buNone/>
            </a:pPr>
            <a:r>
              <a:rPr lang="sk-SK" b="1" i="1" dirty="0"/>
              <a:t>Celkový cieľ:  </a:t>
            </a:r>
          </a:p>
          <a:p>
            <a:r>
              <a:rPr lang="sk-SK" dirty="0"/>
              <a:t>Posilnenie cezhraničnej sociálnej súdržnosti podporou lokálnej spolupráce</a:t>
            </a:r>
          </a:p>
          <a:p>
            <a:pPr lvl="0"/>
            <a:r>
              <a:rPr lang="sk-SK" dirty="0"/>
              <a:t>Zlepšenie dlhodobej spolupráce medzi subjektami na oboch stranách hranice prostredníctvom podpory miestnych/regionálnych projektov.</a:t>
            </a:r>
          </a:p>
          <a:p>
            <a:pPr marL="0" lvl="0" indent="0">
              <a:buNone/>
            </a:pPr>
            <a:endParaRPr lang="sk-SK" sz="2000" dirty="0"/>
          </a:p>
          <a:p>
            <a:pPr marL="0" lvl="0" indent="0">
              <a:buNone/>
            </a:pPr>
            <a:endParaRPr lang="sk-SK" sz="2000" b="1" dirty="0">
              <a:solidFill>
                <a:srgbClr val="002060"/>
              </a:solidFill>
            </a:endParaRPr>
          </a:p>
          <a:p>
            <a:pPr lvl="0"/>
            <a:r>
              <a:rPr lang="sk-SK" b="1" dirty="0">
                <a:solidFill>
                  <a:schemeClr val="accent2">
                    <a:lumMod val="75000"/>
                  </a:schemeClr>
                </a:solidFill>
              </a:rPr>
              <a:t>Špecifický cieľ 1. 1 </a:t>
            </a:r>
            <a:r>
              <a:rPr lang="sk-SK" dirty="0"/>
              <a:t>- Zvýšenie atraktivity pohraničnej oblasti</a:t>
            </a:r>
          </a:p>
          <a:p>
            <a:pPr lvl="0"/>
            <a:endParaRPr lang="sk-SK" dirty="0"/>
          </a:p>
          <a:p>
            <a:pPr marL="0" lvl="0" indent="0">
              <a:buNone/>
            </a:pPr>
            <a:endParaRPr lang="sk-SK" sz="2000" i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sk-SK" sz="2000" b="1" dirty="0">
              <a:solidFill>
                <a:srgbClr val="002060"/>
              </a:solidFill>
            </a:endParaRPr>
          </a:p>
          <a:p>
            <a:r>
              <a:rPr lang="sk-SK" b="1" dirty="0">
                <a:solidFill>
                  <a:schemeClr val="accent2">
                    <a:lumMod val="75000"/>
                  </a:schemeClr>
                </a:solidFill>
              </a:rPr>
              <a:t>Špecifický cieľ 4. 1  </a:t>
            </a:r>
            <a:r>
              <a:rPr lang="sk-SK" dirty="0"/>
              <a:t>- Zlepšenie úrovne cezhraničnej medzi inštitucionálnej spolupráce a rozšírenie cezhraničnej spolupráce medzi občanmi</a:t>
            </a:r>
          </a:p>
          <a:p>
            <a:pPr marL="0" lvl="0" indent="0">
              <a:buNone/>
            </a:pPr>
            <a:endParaRPr lang="sk-SK" sz="2000" dirty="0">
              <a:solidFill>
                <a:srgbClr val="002060"/>
              </a:solidFill>
            </a:endParaRPr>
          </a:p>
        </p:txBody>
      </p:sp>
      <p:sp>
        <p:nvSpPr>
          <p:cNvPr id="4" name="Obdĺžnik: zaoblené protiľahlé rohy 3">
            <a:extLst>
              <a:ext uri="{FF2B5EF4-FFF2-40B4-BE49-F238E27FC236}">
                <a16:creationId xmlns:a16="http://schemas.microsoft.com/office/drawing/2014/main" id="{55212FD4-39B7-4DA8-8736-C157609D30CE}"/>
              </a:ext>
            </a:extLst>
          </p:cNvPr>
          <p:cNvSpPr/>
          <p:nvPr/>
        </p:nvSpPr>
        <p:spPr>
          <a:xfrm>
            <a:off x="967454" y="2885668"/>
            <a:ext cx="8596668" cy="793550"/>
          </a:xfrm>
          <a:prstGeom prst="round2Diag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sk-SK" sz="2800" dirty="0">
                <a:solidFill>
                  <a:schemeClr val="accent3">
                    <a:lumMod val="50000"/>
                  </a:schemeClr>
                </a:solidFill>
              </a:rPr>
              <a:t>Prioritná os 1 – Príroda a kultúra</a:t>
            </a:r>
          </a:p>
        </p:txBody>
      </p:sp>
      <p:sp>
        <p:nvSpPr>
          <p:cNvPr id="5" name="Obdĺžnik: zaoblené protiľahlé rohy 4">
            <a:extLst>
              <a:ext uri="{FF2B5EF4-FFF2-40B4-BE49-F238E27FC236}">
                <a16:creationId xmlns:a16="http://schemas.microsoft.com/office/drawing/2014/main" id="{6C9C27B1-57A3-4F09-BF1E-CB5F641B92E0}"/>
              </a:ext>
            </a:extLst>
          </p:cNvPr>
          <p:cNvSpPr/>
          <p:nvPr/>
        </p:nvSpPr>
        <p:spPr>
          <a:xfrm>
            <a:off x="920958" y="4288663"/>
            <a:ext cx="8596668" cy="998289"/>
          </a:xfrm>
          <a:prstGeom prst="round2Diag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sk-SK" sz="2400" dirty="0">
                <a:solidFill>
                  <a:schemeClr val="accent3">
                    <a:lumMod val="50000"/>
                  </a:schemeClr>
                </a:solidFill>
              </a:rPr>
              <a:t>Prioritná os 4 - Podpora cezhraničnej spolupráce orgánov verejnej správy a osôb žijúcich v pohraničnej oblasti</a:t>
            </a:r>
          </a:p>
        </p:txBody>
      </p:sp>
      <p:sp>
        <p:nvSpPr>
          <p:cNvPr id="6" name="Šesťuholník 5">
            <a:extLst>
              <a:ext uri="{FF2B5EF4-FFF2-40B4-BE49-F238E27FC236}">
                <a16:creationId xmlns:a16="http://schemas.microsoft.com/office/drawing/2014/main" id="{81DDAE49-117B-41B3-83CE-2B1D83FA0A4A}"/>
              </a:ext>
            </a:extLst>
          </p:cNvPr>
          <p:cNvSpPr/>
          <p:nvPr/>
        </p:nvSpPr>
        <p:spPr>
          <a:xfrm>
            <a:off x="8300608" y="0"/>
            <a:ext cx="1946788" cy="1750142"/>
          </a:xfrm>
          <a:prstGeom prst="hexagon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Šesťuholník 6">
            <a:extLst>
              <a:ext uri="{FF2B5EF4-FFF2-40B4-BE49-F238E27FC236}">
                <a16:creationId xmlns:a16="http://schemas.microsoft.com/office/drawing/2014/main" id="{9D43D6F1-588F-47CF-B910-FEE1ECE759B7}"/>
              </a:ext>
            </a:extLst>
          </p:cNvPr>
          <p:cNvSpPr/>
          <p:nvPr/>
        </p:nvSpPr>
        <p:spPr>
          <a:xfrm>
            <a:off x="9854241" y="875071"/>
            <a:ext cx="1946788" cy="1750142"/>
          </a:xfrm>
          <a:prstGeom prst="hexago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Šesťuholník 9">
            <a:extLst>
              <a:ext uri="{FF2B5EF4-FFF2-40B4-BE49-F238E27FC236}">
                <a16:creationId xmlns:a16="http://schemas.microsoft.com/office/drawing/2014/main" id="{B6241D8B-7E22-4F07-97AF-DABE17EA4EBD}"/>
              </a:ext>
            </a:extLst>
          </p:cNvPr>
          <p:cNvSpPr/>
          <p:nvPr/>
        </p:nvSpPr>
        <p:spPr>
          <a:xfrm>
            <a:off x="10827635" y="4288663"/>
            <a:ext cx="1374061" cy="1292942"/>
          </a:xfrm>
          <a:prstGeom prst="hexagon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Šesťuholník 10">
            <a:extLst>
              <a:ext uri="{FF2B5EF4-FFF2-40B4-BE49-F238E27FC236}">
                <a16:creationId xmlns:a16="http://schemas.microsoft.com/office/drawing/2014/main" id="{9EBCC118-99D2-4863-8F6A-36F7A828F2FE}"/>
              </a:ext>
            </a:extLst>
          </p:cNvPr>
          <p:cNvSpPr/>
          <p:nvPr/>
        </p:nvSpPr>
        <p:spPr>
          <a:xfrm>
            <a:off x="9761250" y="4926861"/>
            <a:ext cx="1374061" cy="1292942"/>
          </a:xfrm>
          <a:prstGeom prst="hexagon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Šesťuholník 11">
            <a:extLst>
              <a:ext uri="{FF2B5EF4-FFF2-40B4-BE49-F238E27FC236}">
                <a16:creationId xmlns:a16="http://schemas.microsoft.com/office/drawing/2014/main" id="{AC140D6B-557D-409E-8AEE-FD6B1EB25AFA}"/>
              </a:ext>
            </a:extLst>
          </p:cNvPr>
          <p:cNvSpPr/>
          <p:nvPr/>
        </p:nvSpPr>
        <p:spPr>
          <a:xfrm>
            <a:off x="10827635" y="5565058"/>
            <a:ext cx="1374061" cy="1292942"/>
          </a:xfrm>
          <a:prstGeom prst="hexagon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63355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B3DA1AF-9FD3-40CF-BD51-3F9342D2E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540774"/>
            <a:ext cx="8869789" cy="700547"/>
          </a:xfr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k-SK" sz="3200" dirty="0">
                <a:solidFill>
                  <a:schemeClr val="accent2">
                    <a:lumMod val="75000"/>
                  </a:schemeClr>
                </a:solidFill>
              </a:rPr>
              <a:t>Výzva na predkladanie </a:t>
            </a:r>
            <a:r>
              <a:rPr lang="sk-SK" sz="3200" dirty="0" err="1">
                <a:solidFill>
                  <a:schemeClr val="accent2">
                    <a:lumMod val="75000"/>
                  </a:schemeClr>
                </a:solidFill>
              </a:rPr>
              <a:t>ŽoFP</a:t>
            </a:r>
            <a:r>
              <a:rPr lang="sk-SK" sz="3200" dirty="0">
                <a:solidFill>
                  <a:schemeClr val="accent2">
                    <a:lumMod val="75000"/>
                  </a:schemeClr>
                </a:solidFill>
              </a:rPr>
              <a:t> pre malé projekty 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6EAFDA4-78B6-44E4-9851-3EFFE0C83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45342"/>
            <a:ext cx="8596668" cy="4596020"/>
          </a:xfrm>
        </p:spPr>
        <p:txBody>
          <a:bodyPr/>
          <a:lstStyle/>
          <a:p>
            <a:r>
              <a:rPr lang="sk-SK" sz="2400" b="1" dirty="0">
                <a:solidFill>
                  <a:schemeClr val="accent2">
                    <a:lumMod val="75000"/>
                  </a:schemeClr>
                </a:solidFill>
              </a:rPr>
              <a:t>Typ výzvy:</a:t>
            </a:r>
            <a:r>
              <a:rPr lang="sk-SK" sz="2400" b="1" dirty="0"/>
              <a:t> </a:t>
            </a:r>
            <a:r>
              <a:rPr lang="sk-SK" sz="2400" dirty="0"/>
              <a:t>časovo ohraničená pilotná výzva</a:t>
            </a:r>
          </a:p>
          <a:p>
            <a:r>
              <a:rPr lang="sk-SK" sz="2400" b="1" dirty="0">
                <a:solidFill>
                  <a:schemeClr val="accent2">
                    <a:lumMod val="75000"/>
                  </a:schemeClr>
                </a:solidFill>
              </a:rPr>
              <a:t>Dátum vyhlásenia: </a:t>
            </a:r>
            <a:r>
              <a:rPr lang="sk-SK" sz="2400" dirty="0"/>
              <a:t>01.06.2018</a:t>
            </a:r>
          </a:p>
          <a:p>
            <a:r>
              <a:rPr lang="sk-SK" sz="2400" b="1" dirty="0">
                <a:solidFill>
                  <a:schemeClr val="accent2">
                    <a:lumMod val="75000"/>
                  </a:schemeClr>
                </a:solidFill>
              </a:rPr>
              <a:t>Dátum uzavretia: </a:t>
            </a:r>
            <a:r>
              <a:rPr lang="sk-SK" sz="2400" dirty="0"/>
              <a:t>31.07.2018</a:t>
            </a:r>
          </a:p>
          <a:p>
            <a:r>
              <a:rPr lang="sk-SK" sz="2400" b="1" dirty="0">
                <a:solidFill>
                  <a:schemeClr val="accent2">
                    <a:lumMod val="75000"/>
                  </a:schemeClr>
                </a:solidFill>
              </a:rPr>
              <a:t>Dĺžka projektu: </a:t>
            </a:r>
            <a:r>
              <a:rPr lang="sk-SK" sz="2400" dirty="0"/>
              <a:t>12 mesiacov</a:t>
            </a:r>
          </a:p>
          <a:p>
            <a:r>
              <a:rPr lang="sk-SK" sz="2400" b="1" dirty="0">
                <a:solidFill>
                  <a:schemeClr val="accent2">
                    <a:lumMod val="75000"/>
                  </a:schemeClr>
                </a:solidFill>
              </a:rPr>
              <a:t>Minimálna výška príspevku z EFRR: </a:t>
            </a:r>
            <a:r>
              <a:rPr lang="sk-SK" sz="2400" dirty="0"/>
              <a:t>20 000 EUR </a:t>
            </a:r>
          </a:p>
          <a:p>
            <a:r>
              <a:rPr lang="sk-SK" sz="2400" b="1" dirty="0">
                <a:solidFill>
                  <a:schemeClr val="accent2">
                    <a:lumMod val="75000"/>
                  </a:schemeClr>
                </a:solidFill>
              </a:rPr>
              <a:t>Maximálna výška príspevku z EFRR: </a:t>
            </a:r>
            <a:r>
              <a:rPr lang="sk-SK" sz="2400" dirty="0"/>
              <a:t>50 000 EUR</a:t>
            </a:r>
          </a:p>
          <a:p>
            <a:r>
              <a:rPr lang="sk-SK" sz="2400" b="1" dirty="0">
                <a:solidFill>
                  <a:schemeClr val="accent2">
                    <a:lumMod val="75000"/>
                  </a:schemeClr>
                </a:solidFill>
              </a:rPr>
              <a:t>Financovanie projektu:</a:t>
            </a:r>
            <a:r>
              <a:rPr lang="sk-SK" sz="2400" dirty="0"/>
              <a:t>  príspevok </a:t>
            </a:r>
            <a:r>
              <a:rPr lang="en-US" sz="2400" dirty="0"/>
              <a:t>EFRR</a:t>
            </a:r>
            <a:r>
              <a:rPr lang="sk-SK" sz="2400" dirty="0"/>
              <a:t>:  85%</a:t>
            </a:r>
          </a:p>
          <a:p>
            <a:pPr marL="0" indent="0">
              <a:buNone/>
            </a:pPr>
            <a:r>
              <a:rPr lang="sk-SK" sz="2400" dirty="0"/>
              <a:t>                                          vlastné  zdroje žiadateľa: 15%</a:t>
            </a:r>
          </a:p>
          <a:p>
            <a:r>
              <a:rPr lang="sk-SK" sz="2400" b="1" dirty="0">
                <a:solidFill>
                  <a:schemeClr val="accent2">
                    <a:lumMod val="75000"/>
                  </a:schemeClr>
                </a:solidFill>
              </a:rPr>
              <a:t>Partnerstvo:</a:t>
            </a:r>
            <a:r>
              <a:rPr lang="sk-SK" sz="2400" dirty="0">
                <a:solidFill>
                  <a:srgbClr val="002060"/>
                </a:solidFill>
              </a:rPr>
              <a:t> </a:t>
            </a:r>
            <a:r>
              <a:rPr lang="sk-SK" sz="2400" dirty="0"/>
              <a:t>minimálne 1 partner z SK a 1 partner z HU </a:t>
            </a:r>
          </a:p>
          <a:p>
            <a:pPr marL="0" indent="0">
              <a:buNone/>
            </a:pPr>
            <a:endParaRPr lang="sk-SK" sz="2400" dirty="0"/>
          </a:p>
          <a:p>
            <a:pPr marL="0" indent="0">
              <a:buNone/>
            </a:pPr>
            <a:endParaRPr lang="sk-SK" sz="2400" dirty="0"/>
          </a:p>
          <a:p>
            <a:endParaRPr lang="sk-SK" dirty="0"/>
          </a:p>
          <a:p>
            <a:endParaRPr lang="sk-SK" dirty="0"/>
          </a:p>
        </p:txBody>
      </p:sp>
      <p:sp>
        <p:nvSpPr>
          <p:cNvPr id="5" name="Šesťuholník 4">
            <a:extLst>
              <a:ext uri="{FF2B5EF4-FFF2-40B4-BE49-F238E27FC236}">
                <a16:creationId xmlns:a16="http://schemas.microsoft.com/office/drawing/2014/main" id="{3D17BF8F-14D9-4F41-8B84-DE9D8660300F}"/>
              </a:ext>
            </a:extLst>
          </p:cNvPr>
          <p:cNvSpPr/>
          <p:nvPr/>
        </p:nvSpPr>
        <p:spPr>
          <a:xfrm>
            <a:off x="8613055" y="1872763"/>
            <a:ext cx="3421629" cy="3537157"/>
          </a:xfrm>
          <a:prstGeom prst="hexago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40000"/>
                <a:lumOff val="60000"/>
              </a:schemeClr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765176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DA9A9FA-D258-4EC3-80A6-FFD865AB0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042219"/>
          </a:xfr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hu-HU" sz="3200" dirty="0">
                <a:solidFill>
                  <a:schemeClr val="accent2">
                    <a:lumMod val="75000"/>
                  </a:schemeClr>
                </a:solidFill>
              </a:rPr>
              <a:t>V</a:t>
            </a:r>
            <a:r>
              <a:rPr lang="sk-SK" sz="3200" dirty="0" err="1">
                <a:solidFill>
                  <a:schemeClr val="accent2">
                    <a:lumMod val="75000"/>
                  </a:schemeClr>
                </a:solidFill>
              </a:rPr>
              <a:t>ýška</a:t>
            </a:r>
            <a:r>
              <a:rPr lang="sk-SK" sz="3200" dirty="0">
                <a:solidFill>
                  <a:schemeClr val="accent2">
                    <a:lumMod val="75000"/>
                  </a:schemeClr>
                </a:solidFill>
              </a:rPr>
              <a:t> finančných prostriedkov vyčlenených na Výzvu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CE7CF34-4911-4B44-9E40-C766E6E154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091763"/>
            <a:ext cx="8596668" cy="3880773"/>
          </a:xfrm>
        </p:spPr>
        <p:txBody>
          <a:bodyPr/>
          <a:lstStyle/>
          <a:p>
            <a:r>
              <a:rPr lang="sk-SK" dirty="0"/>
              <a:t>Celková alokácia z EFRR na PO1 – Príroda a kultúra</a:t>
            </a:r>
          </a:p>
          <a:p>
            <a:endParaRPr lang="sk-SK" dirty="0"/>
          </a:p>
          <a:p>
            <a:endParaRPr lang="sk-SK" dirty="0"/>
          </a:p>
          <a:p>
            <a:pPr marL="0" indent="0">
              <a:buNone/>
            </a:pPr>
            <a:endParaRPr lang="sk-SK" dirty="0"/>
          </a:p>
          <a:p>
            <a:r>
              <a:rPr lang="sk-SK" dirty="0"/>
              <a:t>Celková alokácia z EFRR na PO4 - Podpora cezhraničnej spolupráce orgánov verejnej správy a osôb žijúcich v pohraničnej oblasti</a:t>
            </a:r>
          </a:p>
        </p:txBody>
      </p:sp>
      <p:sp>
        <p:nvSpPr>
          <p:cNvPr id="4" name="Obdĺžnik: zaoblené protiľahlé rohy 3">
            <a:extLst>
              <a:ext uri="{FF2B5EF4-FFF2-40B4-BE49-F238E27FC236}">
                <a16:creationId xmlns:a16="http://schemas.microsoft.com/office/drawing/2014/main" id="{53C53907-D4B6-44E0-BD62-EF11D7766338}"/>
              </a:ext>
            </a:extLst>
          </p:cNvPr>
          <p:cNvSpPr/>
          <p:nvPr/>
        </p:nvSpPr>
        <p:spPr>
          <a:xfrm>
            <a:off x="1887793" y="2674374"/>
            <a:ext cx="5230761" cy="855407"/>
          </a:xfrm>
          <a:prstGeom prst="round2Diag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3600" dirty="0"/>
              <a:t>264 875,30 EUR</a:t>
            </a:r>
          </a:p>
        </p:txBody>
      </p:sp>
      <p:sp>
        <p:nvSpPr>
          <p:cNvPr id="5" name="Obdĺžnik: zaoblené protiľahlé rohy 4">
            <a:extLst>
              <a:ext uri="{FF2B5EF4-FFF2-40B4-BE49-F238E27FC236}">
                <a16:creationId xmlns:a16="http://schemas.microsoft.com/office/drawing/2014/main" id="{65D11ACE-AE3E-43B3-A7D6-1E56C358D46F}"/>
              </a:ext>
            </a:extLst>
          </p:cNvPr>
          <p:cNvSpPr/>
          <p:nvPr/>
        </p:nvSpPr>
        <p:spPr>
          <a:xfrm>
            <a:off x="1887793" y="4454013"/>
            <a:ext cx="5230761" cy="855407"/>
          </a:xfrm>
          <a:prstGeom prst="round2Diag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3600" dirty="0"/>
              <a:t>794 625,80 EUR</a:t>
            </a:r>
          </a:p>
        </p:txBody>
      </p:sp>
      <p:sp>
        <p:nvSpPr>
          <p:cNvPr id="8" name="Šesťuholník 7">
            <a:extLst>
              <a:ext uri="{FF2B5EF4-FFF2-40B4-BE49-F238E27FC236}">
                <a16:creationId xmlns:a16="http://schemas.microsoft.com/office/drawing/2014/main" id="{86B64C83-0B7C-487A-B96B-7245FB758977}"/>
              </a:ext>
            </a:extLst>
          </p:cNvPr>
          <p:cNvSpPr/>
          <p:nvPr/>
        </p:nvSpPr>
        <p:spPr>
          <a:xfrm>
            <a:off x="8537673" y="2322877"/>
            <a:ext cx="1946788" cy="1750142"/>
          </a:xfrm>
          <a:prstGeom prst="hexago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Šesťuholník 8">
            <a:extLst>
              <a:ext uri="{FF2B5EF4-FFF2-40B4-BE49-F238E27FC236}">
                <a16:creationId xmlns:a16="http://schemas.microsoft.com/office/drawing/2014/main" id="{6E0490A8-72BF-4CF0-80E2-7310CA10F881}"/>
              </a:ext>
            </a:extLst>
          </p:cNvPr>
          <p:cNvSpPr/>
          <p:nvPr/>
        </p:nvSpPr>
        <p:spPr>
          <a:xfrm>
            <a:off x="10063043" y="3197948"/>
            <a:ext cx="1946788" cy="1750142"/>
          </a:xfrm>
          <a:prstGeom prst="hexagon">
            <a:avLst/>
          </a:prstGeom>
          <a:gradFill>
            <a:gsLst>
              <a:gs pos="0">
                <a:schemeClr val="accent2"/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Šesťuholník 9">
            <a:extLst>
              <a:ext uri="{FF2B5EF4-FFF2-40B4-BE49-F238E27FC236}">
                <a16:creationId xmlns:a16="http://schemas.microsoft.com/office/drawing/2014/main" id="{37E8C02C-A006-4EAE-9DCA-178BBFED7F04}"/>
              </a:ext>
            </a:extLst>
          </p:cNvPr>
          <p:cNvSpPr/>
          <p:nvPr/>
        </p:nvSpPr>
        <p:spPr>
          <a:xfrm>
            <a:off x="8537673" y="4073019"/>
            <a:ext cx="1946788" cy="1750142"/>
          </a:xfrm>
          <a:prstGeom prst="hexagon">
            <a:avLst/>
          </a:prstGeom>
          <a:gradFill>
            <a:gsLst>
              <a:gs pos="0">
                <a:schemeClr val="accent2"/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Šesťuholník 10">
            <a:extLst>
              <a:ext uri="{FF2B5EF4-FFF2-40B4-BE49-F238E27FC236}">
                <a16:creationId xmlns:a16="http://schemas.microsoft.com/office/drawing/2014/main" id="{C56E37D3-9886-4D33-A130-92B7DCDCAD4B}"/>
              </a:ext>
            </a:extLst>
          </p:cNvPr>
          <p:cNvSpPr/>
          <p:nvPr/>
        </p:nvSpPr>
        <p:spPr>
          <a:xfrm>
            <a:off x="7062556" y="4948090"/>
            <a:ext cx="1946788" cy="1750142"/>
          </a:xfrm>
          <a:prstGeom prst="hexagon">
            <a:avLst/>
          </a:prstGeom>
          <a:gradFill>
            <a:gsLst>
              <a:gs pos="0">
                <a:schemeClr val="accent2"/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Šesťuholník 11">
            <a:extLst>
              <a:ext uri="{FF2B5EF4-FFF2-40B4-BE49-F238E27FC236}">
                <a16:creationId xmlns:a16="http://schemas.microsoft.com/office/drawing/2014/main" id="{55902062-A5BD-4058-9A74-70B3EA95D63C}"/>
              </a:ext>
            </a:extLst>
          </p:cNvPr>
          <p:cNvSpPr/>
          <p:nvPr/>
        </p:nvSpPr>
        <p:spPr>
          <a:xfrm>
            <a:off x="10063043" y="1425683"/>
            <a:ext cx="1946788" cy="1750142"/>
          </a:xfrm>
          <a:prstGeom prst="hexagon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77592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C058D38-0BA7-4979-92E1-8C810BEF7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98090"/>
          </a:xfr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k-SK" sz="3200" dirty="0">
                <a:solidFill>
                  <a:schemeClr val="accent2">
                    <a:lumMod val="75000"/>
                  </a:schemeClr>
                </a:solidFill>
              </a:rPr>
              <a:t>PO1 – Príroda a kultúra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0367A3B3-ECEF-4874-9023-8C373920D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35511"/>
            <a:ext cx="8596668" cy="4605852"/>
          </a:xfrm>
        </p:spPr>
        <p:txBody>
          <a:bodyPr>
            <a:normAutofit/>
          </a:bodyPr>
          <a:lstStyle/>
          <a:p>
            <a:r>
              <a:rPr lang="sk-SK" dirty="0"/>
              <a:t>PO prispieva k investičnej priorite </a:t>
            </a:r>
            <a:r>
              <a:rPr lang="sk-SK" i="1" u="sng" dirty="0">
                <a:solidFill>
                  <a:schemeClr val="accent1">
                    <a:lumMod val="75000"/>
                  </a:schemeClr>
                </a:solidFill>
              </a:rPr>
              <a:t>Zachovanie, ochrana, podpora a rozvoj prírodného a kultúrneho dedičstva</a:t>
            </a:r>
          </a:p>
          <a:p>
            <a:r>
              <a:rPr lang="sk-SK" dirty="0">
                <a:solidFill>
                  <a:schemeClr val="accent2">
                    <a:lumMod val="75000"/>
                  </a:schemeClr>
                </a:solidFill>
              </a:rPr>
              <a:t>Výsledok ŠC: </a:t>
            </a:r>
          </a:p>
          <a:p>
            <a:pPr marL="0" indent="0">
              <a:buNone/>
            </a:pPr>
            <a:r>
              <a:rPr lang="sk-SK" dirty="0">
                <a:solidFill>
                  <a:schemeClr val="accent2">
                    <a:lumMod val="75000"/>
                  </a:schemeClr>
                </a:solidFill>
              </a:rPr>
              <a:t>• </a:t>
            </a:r>
            <a:r>
              <a:rPr lang="sk-SK" dirty="0"/>
              <a:t>Lepšie využívanie endogénneho prírodného a kultúrneho potenciálu regiónu</a:t>
            </a:r>
          </a:p>
          <a:p>
            <a:pPr marL="0" indent="0">
              <a:buNone/>
            </a:pPr>
            <a:r>
              <a:rPr lang="sk-SK" dirty="0"/>
              <a:t>   na podporu trvalo udržateľného rozvoja miestnych ekonomík;</a:t>
            </a:r>
          </a:p>
          <a:p>
            <a:pPr marL="0" indent="0">
              <a:buNone/>
            </a:pPr>
            <a:r>
              <a:rPr lang="sk-SK" dirty="0">
                <a:solidFill>
                  <a:schemeClr val="accent2">
                    <a:lumMod val="75000"/>
                  </a:schemeClr>
                </a:solidFill>
              </a:rPr>
              <a:t>•</a:t>
            </a:r>
            <a:r>
              <a:rPr lang="sk-SK" dirty="0"/>
              <a:t> Zvýšenie sociálnej, hospodárskej a územnej súdržnosti prostredníctvom podpory kultúrnych aktivít a aktivít súvisiacich so zachovaním a ochranou prírody;</a:t>
            </a:r>
          </a:p>
          <a:p>
            <a:pPr marL="0" indent="0">
              <a:buNone/>
            </a:pPr>
            <a:r>
              <a:rPr lang="sk-SK" dirty="0">
                <a:solidFill>
                  <a:schemeClr val="accent2">
                    <a:lumMod val="75000"/>
                  </a:schemeClr>
                </a:solidFill>
              </a:rPr>
              <a:t>•</a:t>
            </a:r>
            <a:r>
              <a:rPr lang="sk-SK" dirty="0"/>
              <a:t> Zlepšenie sociálnej, hospodárskej a územnej súdržnosti prostredníctvom podpory spoločných aktivít zameraných na zachovanie kultúrnych a prírodných hodnôt;</a:t>
            </a:r>
          </a:p>
          <a:p>
            <a:pPr marL="0" indent="0">
              <a:buNone/>
            </a:pPr>
            <a:r>
              <a:rPr lang="sk-SK" dirty="0">
                <a:solidFill>
                  <a:schemeClr val="accent2">
                    <a:lumMod val="75000"/>
                  </a:schemeClr>
                </a:solidFill>
              </a:rPr>
              <a:t>•</a:t>
            </a:r>
            <a:r>
              <a:rPr lang="sk-SK" dirty="0"/>
              <a:t> Zvýšenie počtu návštevníkov programovej oblasti.</a:t>
            </a:r>
          </a:p>
        </p:txBody>
      </p:sp>
      <p:sp>
        <p:nvSpPr>
          <p:cNvPr id="7" name="Šesťuholník 6">
            <a:extLst>
              <a:ext uri="{FF2B5EF4-FFF2-40B4-BE49-F238E27FC236}">
                <a16:creationId xmlns:a16="http://schemas.microsoft.com/office/drawing/2014/main" id="{C913241E-5601-4C92-8183-AD520FA8DDF0}"/>
              </a:ext>
            </a:extLst>
          </p:cNvPr>
          <p:cNvSpPr/>
          <p:nvPr/>
        </p:nvSpPr>
        <p:spPr>
          <a:xfrm>
            <a:off x="8594484" y="4950544"/>
            <a:ext cx="1946788" cy="1750142"/>
          </a:xfrm>
          <a:prstGeom prst="hexagon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Šesťuholník 7">
            <a:extLst>
              <a:ext uri="{FF2B5EF4-FFF2-40B4-BE49-F238E27FC236}">
                <a16:creationId xmlns:a16="http://schemas.microsoft.com/office/drawing/2014/main" id="{C7605F15-1E30-48B5-9751-9E4B0B0381AF}"/>
              </a:ext>
            </a:extLst>
          </p:cNvPr>
          <p:cNvSpPr/>
          <p:nvPr/>
        </p:nvSpPr>
        <p:spPr>
          <a:xfrm>
            <a:off x="10090080" y="4075473"/>
            <a:ext cx="1946788" cy="1750142"/>
          </a:xfrm>
          <a:prstGeom prst="hexago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Šesťuholník 8">
            <a:extLst>
              <a:ext uri="{FF2B5EF4-FFF2-40B4-BE49-F238E27FC236}">
                <a16:creationId xmlns:a16="http://schemas.microsoft.com/office/drawing/2014/main" id="{C11659D3-5B75-4872-BE7E-264BBEB655C5}"/>
              </a:ext>
            </a:extLst>
          </p:cNvPr>
          <p:cNvSpPr/>
          <p:nvPr/>
        </p:nvSpPr>
        <p:spPr>
          <a:xfrm>
            <a:off x="10090080" y="2317957"/>
            <a:ext cx="1946788" cy="1750142"/>
          </a:xfrm>
          <a:prstGeom prst="hexagon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Šesťuholník 9">
            <a:extLst>
              <a:ext uri="{FF2B5EF4-FFF2-40B4-BE49-F238E27FC236}">
                <a16:creationId xmlns:a16="http://schemas.microsoft.com/office/drawing/2014/main" id="{3ECE2A21-3C0E-402E-B1CB-EE1586D44B89}"/>
              </a:ext>
            </a:extLst>
          </p:cNvPr>
          <p:cNvSpPr/>
          <p:nvPr/>
        </p:nvSpPr>
        <p:spPr>
          <a:xfrm>
            <a:off x="8594484" y="3193028"/>
            <a:ext cx="1946788" cy="1750142"/>
          </a:xfrm>
          <a:prstGeom prst="hexagon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918336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BFD3381-FE1C-4C08-9475-517BF57EC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39097"/>
          </a:xfr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r>
              <a:rPr lang="sk-SK" sz="3200" dirty="0">
                <a:solidFill>
                  <a:schemeClr val="accent2">
                    <a:lumMod val="75000"/>
                  </a:schemeClr>
                </a:solidFill>
              </a:rPr>
              <a:t>Oprávnené aktivity v rámci PO1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4347F3E-6B04-4E6F-9E5D-2A157FD39A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48697"/>
            <a:ext cx="8596668" cy="4792665"/>
          </a:xfrm>
        </p:spPr>
        <p:txBody>
          <a:bodyPr/>
          <a:lstStyle/>
          <a:p>
            <a:pPr marL="0" indent="0">
              <a:buNone/>
            </a:pPr>
            <a:r>
              <a:rPr lang="sk-SK" sz="2400" b="1" i="1" dirty="0">
                <a:solidFill>
                  <a:schemeClr val="accent2">
                    <a:lumMod val="75000"/>
                  </a:schemeClr>
                </a:solidFill>
              </a:rPr>
              <a:t>Oblasť Príroda: </a:t>
            </a:r>
            <a:endParaRPr lang="sk-SK" sz="2400" b="1" dirty="0">
              <a:solidFill>
                <a:schemeClr val="accent2">
                  <a:lumMod val="75000"/>
                </a:schemeClr>
              </a:solidFill>
            </a:endParaRPr>
          </a:p>
          <a:p>
            <a:pPr lvl="0" algn="just"/>
            <a:r>
              <a:rPr lang="sk-SK" dirty="0"/>
              <a:t>zachovanie a propagácia prírodného dedičstva v programovom území,</a:t>
            </a:r>
          </a:p>
          <a:p>
            <a:pPr lvl="0" algn="just"/>
            <a:r>
              <a:rPr lang="sk-SK" dirty="0"/>
              <a:t>rekonštrukcia alebo výstavba doplnkovej infraštruktúry (označenie miest, návštevnícke strediská, ...),</a:t>
            </a:r>
          </a:p>
          <a:p>
            <a:pPr lvl="0" algn="just"/>
            <a:r>
              <a:rPr lang="sk-SK" dirty="0"/>
              <a:t>výmena skúseností v oblasti ochrany prírody v pririečnych oblastiach,</a:t>
            </a:r>
          </a:p>
          <a:p>
            <a:pPr lvl="0" algn="just"/>
            <a:r>
              <a:rPr lang="pl-PL" dirty="0"/>
              <a:t>tvorba a realizácia spoločných aktivít zameraných na zvyšovanie povedomia o životnom prostredí a  tvorba a realizácia spoločných vzdelávacích programov,</a:t>
            </a:r>
            <a:endParaRPr lang="sk-SK" dirty="0"/>
          </a:p>
          <a:p>
            <a:pPr lvl="0" algn="just"/>
            <a:r>
              <a:rPr lang="sk-SK" dirty="0"/>
              <a:t>tvorba a realizácia programov pre detí s lesníckou tematikou,</a:t>
            </a:r>
          </a:p>
          <a:p>
            <a:pPr lvl="0" algn="just"/>
            <a:r>
              <a:rPr lang="sk-SK" dirty="0"/>
              <a:t>založenie komunitných záhrad,</a:t>
            </a:r>
          </a:p>
          <a:p>
            <a:pPr algn="just"/>
            <a:r>
              <a:rPr lang="sk-SK" dirty="0"/>
              <a:t>tvorba a realizácia programov pre čistenie alebo zlepšenie prírodných oblastí,</a:t>
            </a:r>
          </a:p>
          <a:p>
            <a:pPr algn="just"/>
            <a:r>
              <a:rPr lang="sk-SK" dirty="0"/>
              <a:t>vypracovanie stratégií, štúdií, prieskumov alebo plánov pre obnovu prírodného dedičstva (oprávnené iba ako vstupný dokument pre komplexné investičné projekty).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3B843D1A-F678-4D40-B867-79EC2B4FCD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43189463"/>
              </p:ext>
            </p:extLst>
          </p:nvPr>
        </p:nvGraphicFramePr>
        <p:xfrm>
          <a:off x="2031999" y="719666"/>
          <a:ext cx="9806039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Šesťuholník 6">
            <a:extLst>
              <a:ext uri="{FF2B5EF4-FFF2-40B4-BE49-F238E27FC236}">
                <a16:creationId xmlns:a16="http://schemas.microsoft.com/office/drawing/2014/main" id="{5074A100-8BAD-40A5-A723-9D9A563FA4ED}"/>
              </a:ext>
            </a:extLst>
          </p:cNvPr>
          <p:cNvSpPr/>
          <p:nvPr/>
        </p:nvSpPr>
        <p:spPr>
          <a:xfrm>
            <a:off x="8594484" y="373626"/>
            <a:ext cx="1946788" cy="1750142"/>
          </a:xfrm>
          <a:prstGeom prst="hexagon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Šesťuholník 7">
            <a:extLst>
              <a:ext uri="{FF2B5EF4-FFF2-40B4-BE49-F238E27FC236}">
                <a16:creationId xmlns:a16="http://schemas.microsoft.com/office/drawing/2014/main" id="{A3837A47-B314-4550-A337-2E333ABDB4FF}"/>
              </a:ext>
            </a:extLst>
          </p:cNvPr>
          <p:cNvSpPr/>
          <p:nvPr/>
        </p:nvSpPr>
        <p:spPr>
          <a:xfrm>
            <a:off x="10088988" y="1248697"/>
            <a:ext cx="1946788" cy="1750142"/>
          </a:xfrm>
          <a:prstGeom prst="hexagon">
            <a:avLst/>
          </a:prstGeom>
          <a:gradFill>
            <a:gsLst>
              <a:gs pos="0">
                <a:schemeClr val="accent2"/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Šesťuholník 8">
            <a:extLst>
              <a:ext uri="{FF2B5EF4-FFF2-40B4-BE49-F238E27FC236}">
                <a16:creationId xmlns:a16="http://schemas.microsoft.com/office/drawing/2014/main" id="{294DBC16-30FB-4CEB-AF1D-FAF7BB1C27A8}"/>
              </a:ext>
            </a:extLst>
          </p:cNvPr>
          <p:cNvSpPr/>
          <p:nvPr/>
        </p:nvSpPr>
        <p:spPr>
          <a:xfrm>
            <a:off x="10088988" y="2998839"/>
            <a:ext cx="1946788" cy="1750142"/>
          </a:xfrm>
          <a:prstGeom prst="hexagon">
            <a:avLst/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250747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F04D977-E15D-4CFE-817F-E63B70AE7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68594"/>
          </a:xfr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k-SK" sz="3200" dirty="0">
                <a:solidFill>
                  <a:schemeClr val="accent2">
                    <a:lumMod val="75000"/>
                  </a:schemeClr>
                </a:solidFill>
              </a:rPr>
              <a:t>Oprávnené aktivity v rámci PO1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DC03979-E9C2-4803-ABE1-127B16F46B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78195"/>
            <a:ext cx="8596668" cy="476316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sk-SK" sz="3400" b="1" i="1" dirty="0">
                <a:solidFill>
                  <a:schemeClr val="accent2">
                    <a:lumMod val="75000"/>
                  </a:schemeClr>
                </a:solidFill>
              </a:rPr>
              <a:t>Oblasť Turizmus: </a:t>
            </a:r>
            <a:endParaRPr lang="sk-SK" sz="3400" dirty="0">
              <a:solidFill>
                <a:schemeClr val="accent2">
                  <a:lumMod val="75000"/>
                </a:schemeClr>
              </a:solidFill>
            </a:endParaRPr>
          </a:p>
          <a:p>
            <a:pPr lvl="0" algn="just"/>
            <a:r>
              <a:rPr lang="sk-SK" sz="2400" dirty="0"/>
              <a:t>rekonštrukcia a značenie cyklistickej infraštruktúry (nie cestnej) </a:t>
            </a:r>
          </a:p>
          <a:p>
            <a:pPr marL="0" lvl="0" indent="0" algn="just">
              <a:buNone/>
            </a:pPr>
            <a:r>
              <a:rPr lang="sk-SK" sz="2400" dirty="0"/>
              <a:t>     a turistickej infraštruktúry,</a:t>
            </a:r>
          </a:p>
          <a:p>
            <a:pPr lvl="0" algn="just"/>
            <a:r>
              <a:rPr lang="sk-SK" sz="2400" dirty="0"/>
              <a:t>organizovanie spoločných </a:t>
            </a:r>
            <a:r>
              <a:rPr lang="sk-SK" sz="2400" dirty="0" err="1"/>
              <a:t>cyklotúr</a:t>
            </a:r>
            <a:endParaRPr lang="sk-SK" sz="2400" dirty="0"/>
          </a:p>
          <a:p>
            <a:pPr lvl="0" algn="just"/>
            <a:r>
              <a:rPr lang="sk-SK" sz="2400" dirty="0"/>
              <a:t>výstavba </a:t>
            </a:r>
            <a:r>
              <a:rPr lang="sk-SK" sz="2400" dirty="0" err="1"/>
              <a:t>ekociest</a:t>
            </a:r>
            <a:r>
              <a:rPr lang="sk-SK" sz="2400" dirty="0"/>
              <a:t>,</a:t>
            </a:r>
          </a:p>
          <a:p>
            <a:pPr lvl="0" algn="just"/>
            <a:r>
              <a:rPr lang="sk-SK" sz="2400" dirty="0"/>
              <a:t>výstavba malej vodnej / riečnej infraštruktúry (pontóny, a pod.),</a:t>
            </a:r>
          </a:p>
          <a:p>
            <a:pPr lvl="0" algn="just"/>
            <a:r>
              <a:rPr lang="sk-SK" sz="2400" dirty="0"/>
              <a:t>vytvorenie kempov / táborov,  </a:t>
            </a:r>
          </a:p>
          <a:p>
            <a:pPr lvl="0" algn="just"/>
            <a:r>
              <a:rPr lang="sk-SK" sz="2400" dirty="0"/>
              <a:t>založenie komunity ponúkajúcej prenájom napr. bicyklov, lodí a pod. </a:t>
            </a:r>
          </a:p>
          <a:p>
            <a:pPr lvl="0" algn="just"/>
            <a:r>
              <a:rPr lang="sk-SK" sz="2400" dirty="0"/>
              <a:t>organizovanie tematických zájazdov (hrady, zámky, historické príbehy, povesti,..),</a:t>
            </a:r>
          </a:p>
          <a:p>
            <a:pPr lvl="0" algn="just"/>
            <a:r>
              <a:rPr lang="sk-SK" sz="2400" dirty="0"/>
              <a:t>vytvorenie športových a kultúrnych programov pre turistov,</a:t>
            </a:r>
          </a:p>
          <a:p>
            <a:pPr lvl="0" algn="just"/>
            <a:r>
              <a:rPr lang="sk-SK" sz="2400" dirty="0"/>
              <a:t>aplikácia inovatívnych  riešení a vyžívanie IKT (informačné a komunikačné technológie),</a:t>
            </a:r>
          </a:p>
          <a:p>
            <a:pPr lvl="0" algn="just"/>
            <a:r>
              <a:rPr lang="sk-SK" sz="2400" dirty="0"/>
              <a:t>rozvoj turizmu s vysokou pridanou hodnotou v špecifických segmentoch: </a:t>
            </a:r>
          </a:p>
          <a:p>
            <a:pPr lvl="1" algn="just"/>
            <a:r>
              <a:rPr lang="sk-SK" sz="1800" dirty="0"/>
              <a:t>kultúrny a environmentálny turizmus, </a:t>
            </a:r>
            <a:r>
              <a:rPr lang="sk-SK" sz="1800" dirty="0" err="1"/>
              <a:t>gastroturizmus</a:t>
            </a:r>
            <a:r>
              <a:rPr lang="sk-SK" sz="1800" dirty="0"/>
              <a:t>, športový turizmus, kongresový turizmus, </a:t>
            </a:r>
            <a:r>
              <a:rPr lang="sk-SK" sz="1800" dirty="0" err="1"/>
              <a:t>agroturizmus</a:t>
            </a:r>
            <a:r>
              <a:rPr lang="sk-SK" sz="1800" dirty="0"/>
              <a:t>, kúpeľný turizmus (kúpele, termálne kúpaliská, a pod.), a pod.</a:t>
            </a:r>
          </a:p>
          <a:p>
            <a:endParaRPr lang="sk-SK" dirty="0"/>
          </a:p>
        </p:txBody>
      </p:sp>
      <p:sp>
        <p:nvSpPr>
          <p:cNvPr id="6" name="Šesťuholník 5">
            <a:extLst>
              <a:ext uri="{FF2B5EF4-FFF2-40B4-BE49-F238E27FC236}">
                <a16:creationId xmlns:a16="http://schemas.microsoft.com/office/drawing/2014/main" id="{E30CCEDA-B660-4B51-A51D-A1122172E571}"/>
              </a:ext>
            </a:extLst>
          </p:cNvPr>
          <p:cNvSpPr/>
          <p:nvPr/>
        </p:nvSpPr>
        <p:spPr>
          <a:xfrm>
            <a:off x="9657460" y="2784708"/>
            <a:ext cx="1946788" cy="1750142"/>
          </a:xfrm>
          <a:prstGeom prst="hexagon">
            <a:avLst/>
          </a:prstGeom>
          <a:gradFill>
            <a:gsLst>
              <a:gs pos="0">
                <a:schemeClr val="accent2"/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Šesťuholník 6">
            <a:extLst>
              <a:ext uri="{FF2B5EF4-FFF2-40B4-BE49-F238E27FC236}">
                <a16:creationId xmlns:a16="http://schemas.microsoft.com/office/drawing/2014/main" id="{62B0A2E1-DD2F-4B0D-B74E-8FB0AEDB23A5}"/>
              </a:ext>
            </a:extLst>
          </p:cNvPr>
          <p:cNvSpPr/>
          <p:nvPr/>
        </p:nvSpPr>
        <p:spPr>
          <a:xfrm>
            <a:off x="8143292" y="1887794"/>
            <a:ext cx="1946788" cy="1750142"/>
          </a:xfrm>
          <a:prstGeom prst="hexagon">
            <a:avLst/>
          </a:prstGeom>
          <a:gradFill>
            <a:gsLst>
              <a:gs pos="0">
                <a:schemeClr val="accent2"/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Šesťuholník 7">
            <a:extLst>
              <a:ext uri="{FF2B5EF4-FFF2-40B4-BE49-F238E27FC236}">
                <a16:creationId xmlns:a16="http://schemas.microsoft.com/office/drawing/2014/main" id="{36EB32C7-1E10-499B-B91C-BD4038F2DF2A}"/>
              </a:ext>
            </a:extLst>
          </p:cNvPr>
          <p:cNvSpPr/>
          <p:nvPr/>
        </p:nvSpPr>
        <p:spPr>
          <a:xfrm>
            <a:off x="9657460" y="1012723"/>
            <a:ext cx="1946788" cy="1750142"/>
          </a:xfrm>
          <a:prstGeom prst="hexago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Šesťuholník 8">
            <a:extLst>
              <a:ext uri="{FF2B5EF4-FFF2-40B4-BE49-F238E27FC236}">
                <a16:creationId xmlns:a16="http://schemas.microsoft.com/office/drawing/2014/main" id="{54F07FC4-1283-46A7-BF6D-BF2BEDFE226F}"/>
              </a:ext>
            </a:extLst>
          </p:cNvPr>
          <p:cNvSpPr/>
          <p:nvPr/>
        </p:nvSpPr>
        <p:spPr>
          <a:xfrm>
            <a:off x="9657460" y="4513007"/>
            <a:ext cx="1946788" cy="1750142"/>
          </a:xfrm>
          <a:prstGeom prst="hexagon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79957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20F015B-C21C-4120-82EA-32BB9E9A4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80103"/>
          </a:xfr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k-SK" sz="3200" dirty="0">
                <a:solidFill>
                  <a:schemeClr val="accent2">
                    <a:lumMod val="75000"/>
                  </a:schemeClr>
                </a:solidFill>
              </a:rPr>
              <a:t>Oprávnené aktivity v rámci PO1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0B70D97F-A064-4F89-B53A-294025AA83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189703"/>
            <a:ext cx="8596668" cy="5240594"/>
          </a:xfrm>
          <a:gradFill>
            <a:gsLst>
              <a:gs pos="0">
                <a:schemeClr val="bg1">
                  <a:tint val="90000"/>
                  <a:lumMod val="104000"/>
                </a:schemeClr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sk-SK" sz="2600" b="1" i="1" dirty="0">
                <a:solidFill>
                  <a:schemeClr val="accent2">
                    <a:lumMod val="75000"/>
                  </a:schemeClr>
                </a:solidFill>
              </a:rPr>
              <a:t>Oblasť Kultúra: </a:t>
            </a:r>
            <a:endParaRPr lang="sk-SK" dirty="0"/>
          </a:p>
          <a:p>
            <a:pPr lvl="0"/>
            <a:r>
              <a:rPr lang="sk-SK" dirty="0"/>
              <a:t>propagácia kultúrneho dedičstva,</a:t>
            </a:r>
          </a:p>
          <a:p>
            <a:pPr lvl="0"/>
            <a:r>
              <a:rPr lang="sk-SK" dirty="0"/>
              <a:t>organizovanie spoločných výstav a sprievodných podujatí,</a:t>
            </a:r>
          </a:p>
          <a:p>
            <a:pPr lvl="0"/>
            <a:r>
              <a:rPr lang="sk-SK" dirty="0"/>
              <a:t>organizovanie spoločných trhov za účelom propagácie lokálnych produktov,</a:t>
            </a:r>
          </a:p>
          <a:p>
            <a:pPr lvl="0"/>
            <a:r>
              <a:rPr lang="sk-SK" dirty="0"/>
              <a:t>organizovanie vzdelávacích programov pre remeselníkov,</a:t>
            </a:r>
          </a:p>
          <a:p>
            <a:pPr lvl="0"/>
            <a:r>
              <a:rPr lang="sk-SK" dirty="0"/>
              <a:t>zachovanie a renovácia náboženských miest,</a:t>
            </a:r>
          </a:p>
          <a:p>
            <a:pPr lvl="0"/>
            <a:r>
              <a:rPr lang="sk-SK" dirty="0"/>
              <a:t>výstavba / označenie pútnických ciest,</a:t>
            </a:r>
          </a:p>
          <a:p>
            <a:pPr lvl="0"/>
            <a:r>
              <a:rPr lang="sk-SK" dirty="0"/>
              <a:t>organizovanie spoločných pútnických ciest,</a:t>
            </a:r>
          </a:p>
          <a:p>
            <a:pPr lvl="0"/>
            <a:r>
              <a:rPr lang="sk-SK" dirty="0"/>
              <a:t>organizovanie spoločných festivalov,</a:t>
            </a:r>
          </a:p>
          <a:p>
            <a:pPr lvl="0"/>
            <a:r>
              <a:rPr lang="sk-SK" dirty="0"/>
              <a:t>výstavba a rekonštrukcia amfiteátrov a ich okolia</a:t>
            </a:r>
          </a:p>
          <a:p>
            <a:pPr lvl="0"/>
            <a:r>
              <a:rPr lang="sk-SK" dirty="0"/>
              <a:t>príprava a predstavenie spoločnej divadelnej tvorby,</a:t>
            </a:r>
          </a:p>
          <a:p>
            <a:r>
              <a:rPr lang="sk-SK" dirty="0"/>
              <a:t>založenie cezhraničných kultúrnych súborov (divadelné, hudobné, tanečné skupiny a pod.),</a:t>
            </a:r>
          </a:p>
          <a:p>
            <a:pPr lvl="0"/>
            <a:r>
              <a:rPr lang="sk-SK" dirty="0"/>
              <a:t>spolupráca vzdelávacích inštitúcií v oblasti hudby / divadla v programovom území,</a:t>
            </a:r>
          </a:p>
          <a:p>
            <a:pPr lvl="0"/>
            <a:r>
              <a:rPr lang="sk-SK" dirty="0"/>
              <a:t>vytvorenie a realizácia programov zameraných na hľadanie a podporu talentov v rôznych oblastiach umenia, spolupráca vzdelávacích inštitúcií v oblasti hudby / divadla v programovom území,</a:t>
            </a:r>
          </a:p>
          <a:p>
            <a:pPr lvl="0"/>
            <a:endParaRPr lang="sk-SK" dirty="0"/>
          </a:p>
          <a:p>
            <a:endParaRPr lang="sk-SK" dirty="0"/>
          </a:p>
        </p:txBody>
      </p:sp>
      <p:sp>
        <p:nvSpPr>
          <p:cNvPr id="5" name="Šesťuholník 4">
            <a:extLst>
              <a:ext uri="{FF2B5EF4-FFF2-40B4-BE49-F238E27FC236}">
                <a16:creationId xmlns:a16="http://schemas.microsoft.com/office/drawing/2014/main" id="{00CD80F7-5717-4DC6-BFA4-1451BAC7CF7A}"/>
              </a:ext>
            </a:extLst>
          </p:cNvPr>
          <p:cNvSpPr/>
          <p:nvPr/>
        </p:nvSpPr>
        <p:spPr>
          <a:xfrm>
            <a:off x="10069324" y="609600"/>
            <a:ext cx="1857205" cy="1750142"/>
          </a:xfrm>
          <a:prstGeom prst="hexago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Šesťuholník 5">
            <a:extLst>
              <a:ext uri="{FF2B5EF4-FFF2-40B4-BE49-F238E27FC236}">
                <a16:creationId xmlns:a16="http://schemas.microsoft.com/office/drawing/2014/main" id="{77446A85-5389-497D-83EC-A3047E35D84E}"/>
              </a:ext>
            </a:extLst>
          </p:cNvPr>
          <p:cNvSpPr/>
          <p:nvPr/>
        </p:nvSpPr>
        <p:spPr>
          <a:xfrm>
            <a:off x="8536037" y="1484671"/>
            <a:ext cx="1946788" cy="1750142"/>
          </a:xfrm>
          <a:prstGeom prst="hexagon">
            <a:avLst/>
          </a:prstGeom>
          <a:gradFill>
            <a:gsLst>
              <a:gs pos="0">
                <a:schemeClr val="accent2"/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Šesťuholník 6">
            <a:extLst>
              <a:ext uri="{FF2B5EF4-FFF2-40B4-BE49-F238E27FC236}">
                <a16:creationId xmlns:a16="http://schemas.microsoft.com/office/drawing/2014/main" id="{9173FC1E-8375-45D2-BA8E-97645D94F308}"/>
              </a:ext>
            </a:extLst>
          </p:cNvPr>
          <p:cNvSpPr/>
          <p:nvPr/>
        </p:nvSpPr>
        <p:spPr>
          <a:xfrm>
            <a:off x="10069324" y="2359742"/>
            <a:ext cx="1946788" cy="1750142"/>
          </a:xfrm>
          <a:prstGeom prst="hexagon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Šesťuholník 7">
            <a:extLst>
              <a:ext uri="{FF2B5EF4-FFF2-40B4-BE49-F238E27FC236}">
                <a16:creationId xmlns:a16="http://schemas.microsoft.com/office/drawing/2014/main" id="{F41B7D3B-8D21-4495-B4FB-AC2C3E7C2042}"/>
              </a:ext>
            </a:extLst>
          </p:cNvPr>
          <p:cNvSpPr/>
          <p:nvPr/>
        </p:nvSpPr>
        <p:spPr>
          <a:xfrm>
            <a:off x="8536037" y="3234813"/>
            <a:ext cx="1946788" cy="1750142"/>
          </a:xfrm>
          <a:prstGeom prst="hexagon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Šesťuholník 8">
            <a:extLst>
              <a:ext uri="{FF2B5EF4-FFF2-40B4-BE49-F238E27FC236}">
                <a16:creationId xmlns:a16="http://schemas.microsoft.com/office/drawing/2014/main" id="{CB6F4706-9FCE-4B7E-BF3B-4E5585B90491}"/>
              </a:ext>
            </a:extLst>
          </p:cNvPr>
          <p:cNvSpPr/>
          <p:nvPr/>
        </p:nvSpPr>
        <p:spPr>
          <a:xfrm>
            <a:off x="10069324" y="4109884"/>
            <a:ext cx="1946788" cy="1750142"/>
          </a:xfrm>
          <a:prstGeom prst="hexagon">
            <a:avLst/>
          </a:prstGeom>
          <a:gradFill>
            <a:gsLst>
              <a:gs pos="12000">
                <a:schemeClr val="accent2"/>
              </a:gs>
              <a:gs pos="70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109910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A9C6FD6-D923-4250-BF0A-4E1F3D716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19432"/>
          </a:xfr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k-SK" sz="3200" dirty="0">
                <a:solidFill>
                  <a:schemeClr val="accent2">
                    <a:lumMod val="75000"/>
                  </a:schemeClr>
                </a:solidFill>
              </a:rPr>
              <a:t>Oprávnené aktivity v rámci PO1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D41439D-DDDC-4627-BC31-8BC565A2B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49259"/>
            <a:ext cx="8596668" cy="4792103"/>
          </a:xfrm>
        </p:spPr>
        <p:txBody>
          <a:bodyPr/>
          <a:lstStyle/>
          <a:p>
            <a:r>
              <a:rPr lang="sk-SK" sz="2400" b="1" i="1" dirty="0">
                <a:solidFill>
                  <a:schemeClr val="accent2">
                    <a:lumMod val="75000"/>
                  </a:schemeClr>
                </a:solidFill>
              </a:rPr>
              <a:t>Oblasť Šport: </a:t>
            </a:r>
            <a:endParaRPr lang="sk-SK" sz="2400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sk-SK" i="1" dirty="0"/>
              <a:t> </a:t>
            </a:r>
            <a:endParaRPr lang="sk-SK" dirty="0"/>
          </a:p>
          <a:p>
            <a:pPr lvl="0"/>
            <a:r>
              <a:rPr lang="sk-SK" dirty="0"/>
              <a:t>výstavba multifunkčných ihrísk,</a:t>
            </a:r>
          </a:p>
          <a:p>
            <a:pPr lvl="0"/>
            <a:r>
              <a:rPr lang="sk-SK" dirty="0"/>
              <a:t>organizovanie spoločných športových podujatí,</a:t>
            </a:r>
          </a:p>
          <a:p>
            <a:pPr lvl="0"/>
            <a:r>
              <a:rPr lang="sk-SK" dirty="0"/>
              <a:t>organizovanie spoločných športových líg,</a:t>
            </a:r>
          </a:p>
          <a:p>
            <a:pPr lvl="0"/>
            <a:r>
              <a:rPr lang="sk-SK" dirty="0"/>
              <a:t>organizovanie súťaží v rôznych športových disciplínach,</a:t>
            </a:r>
          </a:p>
          <a:p>
            <a:pPr lvl="0"/>
            <a:r>
              <a:rPr lang="sk-SK" dirty="0"/>
              <a:t>organizovanie športových aktivít pre osoby so zdravotným postihnutím a pre marginalizované skupiny,</a:t>
            </a:r>
          </a:p>
          <a:p>
            <a:r>
              <a:rPr lang="sk-SK" dirty="0"/>
              <a:t>prezentácia nových a netradičných športových disciplín.</a:t>
            </a:r>
          </a:p>
        </p:txBody>
      </p:sp>
      <p:sp>
        <p:nvSpPr>
          <p:cNvPr id="4" name="Šesťuholník 3">
            <a:extLst>
              <a:ext uri="{FF2B5EF4-FFF2-40B4-BE49-F238E27FC236}">
                <a16:creationId xmlns:a16="http://schemas.microsoft.com/office/drawing/2014/main" id="{67D26B15-3D20-48F4-AE0D-083AAA2E7123}"/>
              </a:ext>
            </a:extLst>
          </p:cNvPr>
          <p:cNvSpPr/>
          <p:nvPr/>
        </p:nvSpPr>
        <p:spPr>
          <a:xfrm>
            <a:off x="10254227" y="2925097"/>
            <a:ext cx="1946788" cy="1750142"/>
          </a:xfrm>
          <a:prstGeom prst="hexagon">
            <a:avLst/>
          </a:prstGeom>
          <a:gradFill>
            <a:gsLst>
              <a:gs pos="0">
                <a:schemeClr val="accent2"/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5" name="Šesťuholník 4">
            <a:extLst>
              <a:ext uri="{FF2B5EF4-FFF2-40B4-BE49-F238E27FC236}">
                <a16:creationId xmlns:a16="http://schemas.microsoft.com/office/drawing/2014/main" id="{8590B0DD-333E-4EB2-A2B4-25869B6353D9}"/>
              </a:ext>
            </a:extLst>
          </p:cNvPr>
          <p:cNvSpPr/>
          <p:nvPr/>
        </p:nvSpPr>
        <p:spPr>
          <a:xfrm>
            <a:off x="8776927" y="3756482"/>
            <a:ext cx="1946788" cy="1750142"/>
          </a:xfrm>
          <a:prstGeom prst="hexago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Šesťuholník 5">
            <a:extLst>
              <a:ext uri="{FF2B5EF4-FFF2-40B4-BE49-F238E27FC236}">
                <a16:creationId xmlns:a16="http://schemas.microsoft.com/office/drawing/2014/main" id="{5F33928D-D754-450D-BEA7-7B9CADBDA15C}"/>
              </a:ext>
            </a:extLst>
          </p:cNvPr>
          <p:cNvSpPr/>
          <p:nvPr/>
        </p:nvSpPr>
        <p:spPr>
          <a:xfrm>
            <a:off x="7299627" y="4651780"/>
            <a:ext cx="1946788" cy="1750142"/>
          </a:xfrm>
          <a:prstGeom prst="hexagon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Šesťuholník 6">
            <a:extLst>
              <a:ext uri="{FF2B5EF4-FFF2-40B4-BE49-F238E27FC236}">
                <a16:creationId xmlns:a16="http://schemas.microsoft.com/office/drawing/2014/main" id="{37C46BCE-330D-46FB-A95B-DD715CFC65B8}"/>
              </a:ext>
            </a:extLst>
          </p:cNvPr>
          <p:cNvSpPr/>
          <p:nvPr/>
        </p:nvSpPr>
        <p:spPr>
          <a:xfrm>
            <a:off x="10245212" y="1190264"/>
            <a:ext cx="1946788" cy="1750142"/>
          </a:xfrm>
          <a:prstGeom prst="hexagon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Šesťuholník 7">
            <a:extLst>
              <a:ext uri="{FF2B5EF4-FFF2-40B4-BE49-F238E27FC236}">
                <a16:creationId xmlns:a16="http://schemas.microsoft.com/office/drawing/2014/main" id="{31BC3113-F3EC-42D2-9C14-AE72683366AF}"/>
              </a:ext>
            </a:extLst>
          </p:cNvPr>
          <p:cNvSpPr/>
          <p:nvPr/>
        </p:nvSpPr>
        <p:spPr>
          <a:xfrm>
            <a:off x="8776927" y="2065335"/>
            <a:ext cx="1946788" cy="1750142"/>
          </a:xfrm>
          <a:prstGeom prst="hexagon">
            <a:avLst/>
          </a:prstGeom>
          <a:gradFill>
            <a:gsLst>
              <a:gs pos="0">
                <a:schemeClr val="accent2"/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23833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F64EBE4-2DBD-43F7-958A-FB71EA31F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415845"/>
          </a:xfr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sk-SK" sz="3200" dirty="0">
                <a:solidFill>
                  <a:schemeClr val="accent2">
                    <a:lumMod val="75000"/>
                  </a:schemeClr>
                </a:solidFill>
              </a:rPr>
              <a:t>PO4 - Podpora cezhraničnej spolupráce orgánov verejnej správy a osôb žijúcich v pohraničnej oblasti 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3E83330-1EE1-4062-9344-8DFBA74244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k-SK" dirty="0"/>
              <a:t>Prioritná os prispieva k investičnej priorite </a:t>
            </a:r>
            <a:r>
              <a:rPr lang="sk-SK" i="1" u="sng" dirty="0"/>
              <a:t>Podpora právnej a správnej spolupráce medzi občanmi a inštitúciami</a:t>
            </a:r>
          </a:p>
          <a:p>
            <a:pPr marL="0" indent="0">
              <a:buNone/>
            </a:pPr>
            <a:r>
              <a:rPr lang="sk-SK" dirty="0">
                <a:solidFill>
                  <a:schemeClr val="accent2">
                    <a:lumMod val="75000"/>
                  </a:schemeClr>
                </a:solidFill>
              </a:rPr>
              <a:t>Výsledok ŠC: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k-SK" dirty="0"/>
              <a:t>posilnenie cezhraničnej spolupráce medzi občanmi, aktívna cezhraničná výmena skúseností,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k-SK" dirty="0"/>
              <a:t>zlepšenie kapacít zapojených inštitúcií a posilnenie záujmu o cezhraničné aktivity,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k-SK" dirty="0"/>
              <a:t>zlepšenie vzájomného porozumenia a zblíženie medzi etnickými skupinami žijúcimi v regióne,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k-SK" dirty="0"/>
              <a:t>zvýšenie počtu dlhodobých (inštitucionalizovaných) partnerstiev,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k-SK" dirty="0"/>
              <a:t>vysoká úroveň sociálnej účasti na cezhraničných aktivitách,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k-SK" dirty="0"/>
              <a:t>vysoký počet trvalo udržateľných podujatí, akcií zahŕňajúcich celý programový región,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k-SK" dirty="0"/>
              <a:t>zlepšenie úrovne dvojjazyčnosti v rámci programového regiónu.</a:t>
            </a:r>
          </a:p>
          <a:p>
            <a:pPr marL="0" indent="0">
              <a:buNone/>
            </a:pPr>
            <a:endParaRPr lang="sk-SK" i="1" u="sng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Šesťuholník 3">
            <a:extLst>
              <a:ext uri="{FF2B5EF4-FFF2-40B4-BE49-F238E27FC236}">
                <a16:creationId xmlns:a16="http://schemas.microsoft.com/office/drawing/2014/main" id="{732039A8-3F39-4EEB-8465-27D64754ACAB}"/>
              </a:ext>
            </a:extLst>
          </p:cNvPr>
          <p:cNvSpPr/>
          <p:nvPr/>
        </p:nvSpPr>
        <p:spPr>
          <a:xfrm>
            <a:off x="8663309" y="8579"/>
            <a:ext cx="1946788" cy="1750142"/>
          </a:xfrm>
          <a:prstGeom prst="hexagon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5" name="Šesťuholník 4">
            <a:extLst>
              <a:ext uri="{FF2B5EF4-FFF2-40B4-BE49-F238E27FC236}">
                <a16:creationId xmlns:a16="http://schemas.microsoft.com/office/drawing/2014/main" id="{26277ACF-DD3D-4EEA-81DB-1ADBF48E563D}"/>
              </a:ext>
            </a:extLst>
          </p:cNvPr>
          <p:cNvSpPr/>
          <p:nvPr/>
        </p:nvSpPr>
        <p:spPr>
          <a:xfrm>
            <a:off x="10147981" y="883650"/>
            <a:ext cx="1946788" cy="1750142"/>
          </a:xfrm>
          <a:prstGeom prst="hexagon">
            <a:avLst/>
          </a:prstGeom>
          <a:gradFill>
            <a:gsLst>
              <a:gs pos="0">
                <a:schemeClr val="accent2"/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Šesťuholník 5">
            <a:extLst>
              <a:ext uri="{FF2B5EF4-FFF2-40B4-BE49-F238E27FC236}">
                <a16:creationId xmlns:a16="http://schemas.microsoft.com/office/drawing/2014/main" id="{C363C670-1221-4D5D-9F1E-F72570EBDC2A}"/>
              </a:ext>
            </a:extLst>
          </p:cNvPr>
          <p:cNvSpPr/>
          <p:nvPr/>
        </p:nvSpPr>
        <p:spPr>
          <a:xfrm>
            <a:off x="9636703" y="4409207"/>
            <a:ext cx="1946788" cy="1750142"/>
          </a:xfrm>
          <a:prstGeom prst="hexagon">
            <a:avLst/>
          </a:prstGeom>
          <a:gradFill>
            <a:gsLst>
              <a:gs pos="0">
                <a:schemeClr val="accent2"/>
              </a:gs>
              <a:gs pos="82000">
                <a:schemeClr val="accent1">
                  <a:lumMod val="20000"/>
                  <a:lumOff val="80000"/>
                </a:schemeClr>
              </a:gs>
            </a:gsLst>
            <a:lin ang="5400000" scaled="0"/>
          </a:gra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Šesťuholník 6">
            <a:extLst>
              <a:ext uri="{FF2B5EF4-FFF2-40B4-BE49-F238E27FC236}">
                <a16:creationId xmlns:a16="http://schemas.microsoft.com/office/drawing/2014/main" id="{1930F47A-A46E-4A04-A0E2-2F5FE803A881}"/>
              </a:ext>
            </a:extLst>
          </p:cNvPr>
          <p:cNvSpPr/>
          <p:nvPr/>
        </p:nvSpPr>
        <p:spPr>
          <a:xfrm>
            <a:off x="8595574" y="5099279"/>
            <a:ext cx="1946788" cy="1750142"/>
          </a:xfrm>
          <a:prstGeom prst="hexagon">
            <a:avLst/>
          </a:prstGeom>
          <a:gradFill>
            <a:gsLst>
              <a:gs pos="0">
                <a:schemeClr val="accent2"/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409577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83B768C-B627-4ECA-8EFD-DD0CE8B99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09600"/>
          </a:xfr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sk-SK" sz="3200" dirty="0">
                <a:solidFill>
                  <a:schemeClr val="accent2">
                    <a:lumMod val="75000"/>
                  </a:schemeClr>
                </a:solidFill>
              </a:rPr>
              <a:t>Oprávnené aktivity v rámci PO4</a:t>
            </a:r>
            <a:br>
              <a:rPr lang="sk-SK" sz="3200" dirty="0">
                <a:solidFill>
                  <a:schemeClr val="accent2">
                    <a:lumMod val="75000"/>
                  </a:schemeClr>
                </a:solidFill>
              </a:rPr>
            </a:br>
            <a:endParaRPr lang="sk-SK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FE96774-7562-4F4E-A104-E593EFC9AF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153797"/>
            <a:ext cx="8596668" cy="4822162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sk-SK" dirty="0"/>
              <a:t>vypracovanie stratégií, štúdií, prieskumov alebo plánov s významným cezhraničným dopadom, </a:t>
            </a:r>
          </a:p>
          <a:p>
            <a:pPr lvl="0"/>
            <a:r>
              <a:rPr lang="sk-SK" dirty="0"/>
              <a:t>tvorba spoločných odborných programov (výmenné programy v oblasti kultúry, vzdelávania, výskumu a pod.),</a:t>
            </a:r>
          </a:p>
          <a:p>
            <a:pPr lvl="0"/>
            <a:r>
              <a:rPr lang="sk-SK" dirty="0"/>
              <a:t>organizovanie podujatí medzi obcami / mestami za účelom vytvorenia spolupráce medzi mladými ľuďmi, resp. mladými zdravotne postihnutými ľuďmi,</a:t>
            </a:r>
          </a:p>
          <a:p>
            <a:pPr lvl="0"/>
            <a:r>
              <a:rPr lang="sk-SK" dirty="0"/>
              <a:t>organizovanie spoločných podujatí základných a stredných škôl,</a:t>
            </a:r>
          </a:p>
          <a:p>
            <a:pPr lvl="0"/>
            <a:r>
              <a:rPr lang="sk-SK" dirty="0"/>
              <a:t>školenia, výmena skúseností (napr. organizovanie tréningov, letných škôl, letných akadémií, súťaží),</a:t>
            </a:r>
          </a:p>
          <a:p>
            <a:pPr lvl="0"/>
            <a:r>
              <a:rPr lang="sk-SK" dirty="0"/>
              <a:t>vydávanie brožúr, kníh, DVD, krátkych filmov ...,</a:t>
            </a:r>
          </a:p>
          <a:p>
            <a:pPr lvl="0"/>
            <a:r>
              <a:rPr lang="sk-SK" dirty="0"/>
              <a:t>tvorba právnych nástrojov a IKT riešení zlepšujúcich poskytovanie cezhraničných služieb (posilnenie toku informácií, e-</a:t>
            </a:r>
            <a:r>
              <a:rPr lang="sk-SK" dirty="0" err="1"/>
              <a:t>governance</a:t>
            </a:r>
            <a:r>
              <a:rPr lang="sk-SK" dirty="0"/>
              <a:t>, m-</a:t>
            </a:r>
            <a:r>
              <a:rPr lang="sk-SK" dirty="0" err="1"/>
              <a:t>governance</a:t>
            </a:r>
            <a:r>
              <a:rPr lang="sk-SK" dirty="0"/>
              <a:t> a iné),</a:t>
            </a:r>
          </a:p>
          <a:p>
            <a:pPr lvl="0"/>
            <a:r>
              <a:rPr lang="sk-SK" dirty="0"/>
              <a:t>vytvorenie cezhraničných služieb v oblasti zdravotnej starostlivosti, školení a vzdelávania, sociálnej starostlivosti, bezpečnosti, administratívy (napr. poskytovanie dát) a pod., </a:t>
            </a:r>
          </a:p>
          <a:p>
            <a:pPr lvl="0"/>
            <a:r>
              <a:rPr lang="sk-SK" dirty="0"/>
              <a:t>spolupráca lokálnych médií (výmena informácií, spoločné tréningové programy, a pod.),</a:t>
            </a:r>
          </a:p>
          <a:p>
            <a:pPr lvl="0"/>
            <a:r>
              <a:rPr lang="sk-SK" dirty="0"/>
              <a:t>založenie cezhraničných médií,</a:t>
            </a:r>
          </a:p>
          <a:p>
            <a:pPr lvl="0"/>
            <a:r>
              <a:rPr lang="sk-SK" dirty="0"/>
              <a:t>tvorba a realizácia programov zameraných na marginalizované komunity.</a:t>
            </a:r>
          </a:p>
          <a:p>
            <a:endParaRPr lang="sk-SK" dirty="0"/>
          </a:p>
        </p:txBody>
      </p:sp>
      <p:sp>
        <p:nvSpPr>
          <p:cNvPr id="8" name="Šesťuholník 7">
            <a:extLst>
              <a:ext uri="{FF2B5EF4-FFF2-40B4-BE49-F238E27FC236}">
                <a16:creationId xmlns:a16="http://schemas.microsoft.com/office/drawing/2014/main" id="{712917D8-7028-4E68-B33D-CBCF087DAF20}"/>
              </a:ext>
            </a:extLst>
          </p:cNvPr>
          <p:cNvSpPr/>
          <p:nvPr/>
        </p:nvSpPr>
        <p:spPr>
          <a:xfrm>
            <a:off x="9465186" y="370078"/>
            <a:ext cx="1926032" cy="1698243"/>
          </a:xfrm>
          <a:prstGeom prst="hexagon">
            <a:avLst/>
          </a:prstGeom>
          <a:gradFill>
            <a:gsLst>
              <a:gs pos="0">
                <a:schemeClr val="accent2"/>
              </a:gs>
              <a:gs pos="82000">
                <a:schemeClr val="accent1">
                  <a:lumMod val="20000"/>
                  <a:lumOff val="80000"/>
                </a:schemeClr>
              </a:gs>
            </a:gsLst>
            <a:lin ang="5400000" scaled="0"/>
          </a:gra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Šesťuholník 5">
            <a:extLst>
              <a:ext uri="{FF2B5EF4-FFF2-40B4-BE49-F238E27FC236}">
                <a16:creationId xmlns:a16="http://schemas.microsoft.com/office/drawing/2014/main" id="{FCFB8C14-95F9-48B1-B35D-6F06E22D112A}"/>
              </a:ext>
            </a:extLst>
          </p:cNvPr>
          <p:cNvSpPr/>
          <p:nvPr/>
        </p:nvSpPr>
        <p:spPr>
          <a:xfrm>
            <a:off x="10237018" y="4212313"/>
            <a:ext cx="1926032" cy="1698243"/>
          </a:xfrm>
          <a:prstGeom prst="hexagon">
            <a:avLst/>
          </a:prstGeom>
          <a:gradFill>
            <a:gsLst>
              <a:gs pos="0">
                <a:schemeClr val="accent2"/>
              </a:gs>
              <a:gs pos="82000">
                <a:schemeClr val="accent1">
                  <a:lumMod val="20000"/>
                  <a:lumOff val="80000"/>
                </a:schemeClr>
              </a:gs>
            </a:gsLst>
            <a:lin ang="5400000" scaled="0"/>
          </a:gra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Šesťuholník 6">
            <a:extLst>
              <a:ext uri="{FF2B5EF4-FFF2-40B4-BE49-F238E27FC236}">
                <a16:creationId xmlns:a16="http://schemas.microsoft.com/office/drawing/2014/main" id="{8624C2FB-8A6D-4B0F-BB57-B28933CB25F0}"/>
              </a:ext>
            </a:extLst>
          </p:cNvPr>
          <p:cNvSpPr/>
          <p:nvPr/>
        </p:nvSpPr>
        <p:spPr>
          <a:xfrm>
            <a:off x="8708647" y="5061435"/>
            <a:ext cx="1926032" cy="1698243"/>
          </a:xfrm>
          <a:prstGeom prst="hexago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719607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59AC8BD-95D2-4209-9F83-F86E7F4AD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70271"/>
          </a:xfr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sk-SK" sz="3200" dirty="0">
                <a:solidFill>
                  <a:schemeClr val="accent2">
                    <a:lumMod val="75000"/>
                  </a:schemeClr>
                </a:solidFill>
              </a:rPr>
              <a:t>Partnerstvo projektu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5DB78A9-19F4-4827-9797-9E8CE2DDB8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179871"/>
            <a:ext cx="8596668" cy="4861491"/>
          </a:xfrm>
        </p:spPr>
        <p:txBody>
          <a:bodyPr>
            <a:normAutofit fontScale="92500" lnSpcReduction="20000"/>
          </a:bodyPr>
          <a:lstStyle/>
          <a:p>
            <a:r>
              <a:rPr lang="sk-SK" dirty="0"/>
              <a:t>Cezhraničný aspekt projektov</a:t>
            </a:r>
          </a:p>
          <a:p>
            <a:r>
              <a:rPr lang="sk-SK" altLang="sk-SK" dirty="0"/>
              <a:t>Projekty musí realizovať </a:t>
            </a:r>
            <a:r>
              <a:rPr lang="sk-SK" altLang="sk-SK" b="1" i="1" dirty="0">
                <a:solidFill>
                  <a:schemeClr val="accent2">
                    <a:lumMod val="75000"/>
                  </a:schemeClr>
                </a:solidFill>
              </a:rPr>
              <a:t>projektové partnerstvo </a:t>
            </a:r>
            <a:r>
              <a:rPr lang="sk-SK" altLang="sk-SK" dirty="0"/>
              <a:t>zahŕňajúce </a:t>
            </a:r>
          </a:p>
          <a:p>
            <a:pPr marL="0" indent="0">
              <a:buNone/>
            </a:pPr>
            <a:r>
              <a:rPr lang="sk-SK" altLang="sk-SK" b="1" i="1" dirty="0">
                <a:solidFill>
                  <a:schemeClr val="accent2">
                    <a:lumMod val="75000"/>
                  </a:schemeClr>
                </a:solidFill>
              </a:rPr>
              <a:t>minimálne jedného partnera z oprávneného územia Slovenskej republiky s finančnou spoluúčasťou</a:t>
            </a:r>
          </a:p>
          <a:p>
            <a:pPr marL="0" indent="0" algn="ctr">
              <a:buNone/>
            </a:pPr>
            <a:r>
              <a:rPr lang="sk-SK" altLang="sk-SK" b="1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k-SK" altLang="sk-SK" b="1" dirty="0"/>
              <a:t>a </a:t>
            </a:r>
          </a:p>
          <a:p>
            <a:pPr marL="0" indent="0">
              <a:buNone/>
            </a:pPr>
            <a:r>
              <a:rPr lang="sk-SK" altLang="sk-SK" b="1" i="1" dirty="0">
                <a:solidFill>
                  <a:schemeClr val="accent2">
                    <a:lumMod val="75000"/>
                  </a:schemeClr>
                </a:solidFill>
              </a:rPr>
              <a:t>minimálne jedného partnera z oprávneného územia Maďarska s finančnou spoluúčasťou </a:t>
            </a:r>
          </a:p>
          <a:p>
            <a:r>
              <a:rPr lang="sk-SK" altLang="sk-SK" dirty="0"/>
              <a:t>Vedúci partner malého projektu/ Partner malého projektu</a:t>
            </a:r>
          </a:p>
          <a:p>
            <a:r>
              <a:rPr lang="sk-SK" dirty="0"/>
              <a:t>Kritéria partnerstva: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sk-SK" sz="1900" dirty="0"/>
              <a:t>Spoločná príprava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sk-SK" sz="1900" dirty="0"/>
              <a:t>Spoločný personál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sk-SK" sz="1900" dirty="0"/>
              <a:t>Spoločné financovanie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sk-SK" sz="1900" dirty="0"/>
              <a:t>Spoločná realizácia</a:t>
            </a:r>
          </a:p>
          <a:p>
            <a:pPr marL="914400" lvl="2" indent="0">
              <a:buNone/>
            </a:pPr>
            <a:endParaRPr lang="sk-SK" dirty="0"/>
          </a:p>
          <a:p>
            <a:r>
              <a:rPr lang="sk-SK" dirty="0"/>
              <a:t>Povinná spolupráca PP aspoň v 3 z uvedených kritérií partnerstva</a:t>
            </a:r>
          </a:p>
        </p:txBody>
      </p:sp>
      <p:sp>
        <p:nvSpPr>
          <p:cNvPr id="4" name="Šesťuholník 3">
            <a:extLst>
              <a:ext uri="{FF2B5EF4-FFF2-40B4-BE49-F238E27FC236}">
                <a16:creationId xmlns:a16="http://schemas.microsoft.com/office/drawing/2014/main" id="{6B629621-180A-467E-83E0-3FD11B4DE7B5}"/>
              </a:ext>
            </a:extLst>
          </p:cNvPr>
          <p:cNvSpPr/>
          <p:nvPr/>
        </p:nvSpPr>
        <p:spPr>
          <a:xfrm>
            <a:off x="8504903" y="1986116"/>
            <a:ext cx="3687097" cy="3460955"/>
          </a:xfrm>
          <a:prstGeom prst="hexago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181119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0597E15-1BBB-4F44-887E-68598A9A3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07923"/>
          </a:xfr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k-SK" sz="3200" dirty="0">
                <a:solidFill>
                  <a:schemeClr val="accent2">
                    <a:lumMod val="75000"/>
                  </a:schemeClr>
                </a:solidFill>
              </a:rPr>
              <a:t>Obdobie realizácie projektu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7E20FB2-ECD2-4E75-BAEA-87514D5E05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17523"/>
            <a:ext cx="8596668" cy="4723839"/>
          </a:xfrm>
        </p:spPr>
        <p:txBody>
          <a:bodyPr/>
          <a:lstStyle/>
          <a:p>
            <a:r>
              <a:rPr lang="sk-SK" sz="1600" dirty="0"/>
              <a:t>Realizácia projektu sa môže začať najskôr deň po predložení žiadosti o poskytnutie finančného príspevku.</a:t>
            </a:r>
          </a:p>
          <a:p>
            <a:r>
              <a:rPr lang="sk-SK" sz="1600" dirty="0"/>
              <a:t>Harmonogram hodnotiaceho procesu (vyjadrené počtom kalendárnych dní): </a:t>
            </a:r>
          </a:p>
          <a:p>
            <a:endParaRPr lang="sk-SK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CF10461C-FBD4-46BC-BA2E-6E88C18ECF4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2588435"/>
              </p:ext>
            </p:extLst>
          </p:nvPr>
        </p:nvGraphicFramePr>
        <p:xfrm>
          <a:off x="1488367" y="2371725"/>
          <a:ext cx="8982988" cy="42748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416171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E971AEE-4593-4857-8BE1-5B9FB888E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98090"/>
          </a:xfr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k-SK" sz="3200" dirty="0">
                <a:solidFill>
                  <a:schemeClr val="accent2">
                    <a:lumMod val="75000"/>
                  </a:schemeClr>
                </a:solidFill>
              </a:rPr>
              <a:t>Dokumenty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62E6B13-88E5-4F4C-BDC9-AEC1F71FD9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07691"/>
            <a:ext cx="8596668" cy="5211096"/>
          </a:xfrm>
        </p:spPr>
        <p:txBody>
          <a:bodyPr>
            <a:normAutofit fontScale="92500" lnSpcReduction="20000"/>
          </a:bodyPr>
          <a:lstStyle/>
          <a:p>
            <a:pPr>
              <a:buClr>
                <a:schemeClr val="accent2">
                  <a:lumMod val="50000"/>
                </a:schemeClr>
              </a:buClr>
              <a:buFont typeface="+mj-lt"/>
              <a:buAutoNum type="arabicPeriod"/>
            </a:pPr>
            <a:r>
              <a:rPr lang="en-US" dirty="0" err="1"/>
              <a:t>Výzva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predkladanie</a:t>
            </a:r>
            <a:r>
              <a:rPr lang="en-US" dirty="0"/>
              <a:t> </a:t>
            </a:r>
            <a:r>
              <a:rPr lang="en-US" dirty="0" err="1"/>
              <a:t>žiadostí</a:t>
            </a:r>
            <a:r>
              <a:rPr lang="en-US" dirty="0"/>
              <a:t> o </a:t>
            </a:r>
            <a:r>
              <a:rPr lang="en-US" dirty="0" err="1"/>
              <a:t>finančný</a:t>
            </a:r>
            <a:r>
              <a:rPr lang="en-US" dirty="0"/>
              <a:t> </a:t>
            </a:r>
            <a:r>
              <a:rPr lang="en-US" dirty="0" err="1"/>
              <a:t>príspevok</a:t>
            </a:r>
            <a:r>
              <a:rPr lang="en-US" dirty="0"/>
              <a:t> pre </a:t>
            </a:r>
            <a:r>
              <a:rPr lang="en-US" dirty="0" err="1"/>
              <a:t>malé</a:t>
            </a:r>
            <a:r>
              <a:rPr lang="en-US" dirty="0"/>
              <a:t> </a:t>
            </a:r>
            <a:r>
              <a:rPr lang="en-US" dirty="0" err="1"/>
              <a:t>projekty</a:t>
            </a:r>
            <a:r>
              <a:rPr lang="en-US" dirty="0"/>
              <a:t> </a:t>
            </a:r>
            <a:endParaRPr lang="sk-SK" dirty="0"/>
          </a:p>
          <a:p>
            <a:pPr>
              <a:buClr>
                <a:schemeClr val="tx2"/>
              </a:buClr>
              <a:buFont typeface="+mj-lt"/>
              <a:buAutoNum type="arabicPeriod"/>
            </a:pPr>
            <a:r>
              <a:rPr lang="sk-SK" dirty="0"/>
              <a:t>Príručka pre žiadateľa </a:t>
            </a:r>
          </a:p>
          <a:p>
            <a:pPr>
              <a:buClr>
                <a:schemeClr val="accent2">
                  <a:lumMod val="50000"/>
                </a:schemeClr>
              </a:buClr>
              <a:buFont typeface="+mj-lt"/>
              <a:buAutoNum type="arabicPeriod"/>
            </a:pPr>
            <a:r>
              <a:rPr lang="sk-SK" dirty="0"/>
              <a:t>Žiadosť o finančný príspevok pre malé projekty</a:t>
            </a:r>
          </a:p>
          <a:p>
            <a:pPr>
              <a:buClr>
                <a:schemeClr val="accent2">
                  <a:lumMod val="50000"/>
                </a:schemeClr>
              </a:buClr>
              <a:buFont typeface="+mj-lt"/>
              <a:buAutoNum type="arabicPeriod"/>
            </a:pPr>
            <a:r>
              <a:rPr lang="sk-SK" dirty="0"/>
              <a:t>Prílohy k žiadosti o finančný príspevok pre malé projekty</a:t>
            </a:r>
          </a:p>
          <a:p>
            <a:pPr>
              <a:buClr>
                <a:schemeClr val="accent2">
                  <a:lumMod val="50000"/>
                </a:schemeClr>
              </a:buClr>
              <a:buFont typeface="+mj-lt"/>
              <a:buAutoNum type="arabicPeriod"/>
            </a:pPr>
            <a:r>
              <a:rPr lang="en-US" dirty="0" err="1"/>
              <a:t>Príručka</a:t>
            </a:r>
            <a:r>
              <a:rPr lang="en-US" dirty="0"/>
              <a:t> </a:t>
            </a:r>
            <a:r>
              <a:rPr lang="en-US" dirty="0" err="1"/>
              <a:t>oprávnenosti</a:t>
            </a:r>
            <a:r>
              <a:rPr lang="en-US" dirty="0"/>
              <a:t> </a:t>
            </a:r>
            <a:r>
              <a:rPr lang="en-US" dirty="0" err="1"/>
              <a:t>výdavkov</a:t>
            </a:r>
            <a:endParaRPr lang="sk-SK" dirty="0"/>
          </a:p>
          <a:p>
            <a:pPr>
              <a:buClr>
                <a:schemeClr val="accent2">
                  <a:lumMod val="50000"/>
                </a:schemeClr>
              </a:buClr>
              <a:buFont typeface="+mj-lt"/>
              <a:buAutoNum type="arabicPeriod"/>
            </a:pPr>
            <a:r>
              <a:rPr lang="sk-SK" dirty="0"/>
              <a:t>Príručka propagácie a viditeľnosti malých projektov</a:t>
            </a:r>
          </a:p>
          <a:p>
            <a:pPr>
              <a:buClr>
                <a:schemeClr val="accent2">
                  <a:lumMod val="50000"/>
                </a:schemeClr>
              </a:buClr>
              <a:buFont typeface="+mj-lt"/>
              <a:buAutoNum type="arabicPeriod"/>
            </a:pPr>
            <a:r>
              <a:rPr lang="sk-SK" dirty="0"/>
              <a:t>Návrh zmluvy o poskytnutí finančného príspevku</a:t>
            </a:r>
          </a:p>
          <a:p>
            <a:pPr>
              <a:buClr>
                <a:schemeClr val="accent2">
                  <a:lumMod val="50000"/>
                </a:schemeClr>
              </a:buClr>
              <a:buFont typeface="+mj-lt"/>
              <a:buAutoNum type="arabicPeriod"/>
            </a:pPr>
            <a:r>
              <a:rPr lang="sk-SK" dirty="0"/>
              <a:t>Partnerská dohoda – vzor</a:t>
            </a:r>
          </a:p>
          <a:p>
            <a:pPr>
              <a:buClr>
                <a:schemeClr val="accent2">
                  <a:lumMod val="50000"/>
                </a:schemeClr>
              </a:buClr>
              <a:buFont typeface="+mj-lt"/>
              <a:buAutoNum type="arabicPeriod"/>
            </a:pPr>
            <a:r>
              <a:rPr lang="sk-SK" dirty="0"/>
              <a:t>Formulár administratívneho hodnotenia malého projektu - PO1</a:t>
            </a:r>
          </a:p>
          <a:p>
            <a:pPr>
              <a:buClr>
                <a:schemeClr val="accent2">
                  <a:lumMod val="50000"/>
                </a:schemeClr>
              </a:buClr>
              <a:buFont typeface="+mj-lt"/>
              <a:buAutoNum type="arabicPeriod"/>
            </a:pPr>
            <a:r>
              <a:rPr lang="sk-SK" dirty="0"/>
              <a:t>Formulár administratívneho hodnotenia malého projektu - PO4</a:t>
            </a:r>
          </a:p>
          <a:p>
            <a:pPr>
              <a:buClr>
                <a:schemeClr val="accent2">
                  <a:lumMod val="50000"/>
                </a:schemeClr>
              </a:buClr>
              <a:buFont typeface="+mj-lt"/>
              <a:buAutoNum type="arabicPeriod"/>
            </a:pPr>
            <a:r>
              <a:rPr lang="sk-SK" dirty="0"/>
              <a:t>Formulár kvalitatívneho hodnotenia malého projektu pre PO1</a:t>
            </a:r>
          </a:p>
          <a:p>
            <a:pPr>
              <a:buClr>
                <a:schemeClr val="accent2">
                  <a:lumMod val="50000"/>
                </a:schemeClr>
              </a:buClr>
              <a:buFont typeface="+mj-lt"/>
              <a:buAutoNum type="arabicPeriod"/>
            </a:pPr>
            <a:r>
              <a:rPr lang="sk-SK" dirty="0"/>
              <a:t>Formulár kvalitatívneho hodnotenia malého projektu pre PO4</a:t>
            </a:r>
          </a:p>
          <a:p>
            <a:pPr>
              <a:buClr>
                <a:schemeClr val="accent2">
                  <a:lumMod val="50000"/>
                </a:schemeClr>
              </a:buClr>
              <a:buFont typeface="+mj-lt"/>
              <a:buAutoNum type="arabicPeriod"/>
            </a:pPr>
            <a:r>
              <a:rPr lang="sk-SK" dirty="0"/>
              <a:t>Minimálne hodnoty indikátorov na projekt </a:t>
            </a:r>
          </a:p>
          <a:p>
            <a:pPr>
              <a:buClr>
                <a:schemeClr val="accent2">
                  <a:lumMod val="50000"/>
                </a:schemeClr>
              </a:buClr>
              <a:buFont typeface="+mj-lt"/>
              <a:buAutoNum type="arabicPeriod"/>
            </a:pPr>
            <a:r>
              <a:rPr lang="sk-SK" dirty="0"/>
              <a:t>Podrobná definícia kritérií pre výber malých projektov PO1</a:t>
            </a:r>
          </a:p>
          <a:p>
            <a:pPr>
              <a:buClr>
                <a:schemeClr val="accent3">
                  <a:lumMod val="50000"/>
                </a:schemeClr>
              </a:buClr>
              <a:buFont typeface="+mj-lt"/>
              <a:buAutoNum type="arabicPeriod"/>
            </a:pPr>
            <a:r>
              <a:rPr lang="sk-SK" dirty="0"/>
              <a:t>Podrobná definícia kritérií pre výber malých projektov PO4</a:t>
            </a:r>
          </a:p>
          <a:p>
            <a:pPr>
              <a:buFont typeface="+mj-lt"/>
              <a:buAutoNum type="arabicPeriod"/>
            </a:pPr>
            <a:endParaRPr lang="sk-SK" dirty="0"/>
          </a:p>
          <a:p>
            <a:pPr>
              <a:buFont typeface="+mj-lt"/>
              <a:buAutoNum type="arabicPeriod"/>
            </a:pPr>
            <a:endParaRPr lang="sk-SK" dirty="0"/>
          </a:p>
          <a:p>
            <a:pPr>
              <a:buFont typeface="+mj-lt"/>
              <a:buAutoNum type="arabicPeriod"/>
            </a:pPr>
            <a:endParaRPr lang="sk-SK" dirty="0"/>
          </a:p>
          <a:p>
            <a:pPr>
              <a:buFont typeface="+mj-lt"/>
              <a:buAutoNum type="arabicPeriod"/>
            </a:pPr>
            <a:endParaRPr lang="sk-SK" dirty="0"/>
          </a:p>
          <a:p>
            <a:pPr>
              <a:buFont typeface="+mj-lt"/>
              <a:buAutoNum type="arabicPeriod"/>
            </a:pPr>
            <a:endParaRPr lang="sk-SK" b="1" dirty="0"/>
          </a:p>
          <a:p>
            <a:pPr marL="0" indent="0">
              <a:buNone/>
            </a:pPr>
            <a:endParaRPr lang="sk-SK" b="1" dirty="0"/>
          </a:p>
          <a:p>
            <a:pPr>
              <a:buFont typeface="+mj-lt"/>
              <a:buAutoNum type="arabicPeriod"/>
            </a:pPr>
            <a:endParaRPr lang="sk-SK" dirty="0"/>
          </a:p>
          <a:p>
            <a:pPr>
              <a:buFont typeface="+mj-lt"/>
              <a:buAutoNum type="arabicPeriod"/>
            </a:pPr>
            <a:endParaRPr lang="sk-SK" dirty="0"/>
          </a:p>
        </p:txBody>
      </p:sp>
      <p:sp>
        <p:nvSpPr>
          <p:cNvPr id="4" name="Šesťuholník 3">
            <a:extLst>
              <a:ext uri="{FF2B5EF4-FFF2-40B4-BE49-F238E27FC236}">
                <a16:creationId xmlns:a16="http://schemas.microsoft.com/office/drawing/2014/main" id="{52EB6B90-A383-47DE-909C-7A5420BB057B}"/>
              </a:ext>
            </a:extLst>
          </p:cNvPr>
          <p:cNvSpPr/>
          <p:nvPr/>
        </p:nvSpPr>
        <p:spPr>
          <a:xfrm>
            <a:off x="7762839" y="2284937"/>
            <a:ext cx="2348272" cy="2028434"/>
          </a:xfrm>
          <a:prstGeom prst="hexago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Šesťuholník 5">
            <a:extLst>
              <a:ext uri="{FF2B5EF4-FFF2-40B4-BE49-F238E27FC236}">
                <a16:creationId xmlns:a16="http://schemas.microsoft.com/office/drawing/2014/main" id="{A591E4E7-4311-4B1C-BA25-4E33067C9C69}"/>
              </a:ext>
            </a:extLst>
          </p:cNvPr>
          <p:cNvSpPr/>
          <p:nvPr/>
        </p:nvSpPr>
        <p:spPr>
          <a:xfrm>
            <a:off x="9602837" y="3299155"/>
            <a:ext cx="2348272" cy="2028434"/>
          </a:xfrm>
          <a:prstGeom prst="hexagon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Šesťuholník 6">
            <a:extLst>
              <a:ext uri="{FF2B5EF4-FFF2-40B4-BE49-F238E27FC236}">
                <a16:creationId xmlns:a16="http://schemas.microsoft.com/office/drawing/2014/main" id="{55B068E4-3F54-4B48-B46F-74B095F8EB55}"/>
              </a:ext>
            </a:extLst>
          </p:cNvPr>
          <p:cNvSpPr/>
          <p:nvPr/>
        </p:nvSpPr>
        <p:spPr>
          <a:xfrm>
            <a:off x="7762839" y="4313372"/>
            <a:ext cx="2348272" cy="2028434"/>
          </a:xfrm>
          <a:prstGeom prst="hexagon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Šesťuholník 7">
            <a:extLst>
              <a:ext uri="{FF2B5EF4-FFF2-40B4-BE49-F238E27FC236}">
                <a16:creationId xmlns:a16="http://schemas.microsoft.com/office/drawing/2014/main" id="{F5953F77-154D-4F84-ACD0-C4D532F46FBE}"/>
              </a:ext>
            </a:extLst>
          </p:cNvPr>
          <p:cNvSpPr/>
          <p:nvPr/>
        </p:nvSpPr>
        <p:spPr>
          <a:xfrm>
            <a:off x="9602837" y="1270719"/>
            <a:ext cx="2348272" cy="2028434"/>
          </a:xfrm>
          <a:prstGeom prst="hexagon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179377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BD34BCA-B441-42CA-A829-74D2955AF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98090"/>
          </a:xfrm>
        </p:spPr>
        <p:txBody>
          <a:bodyPr/>
          <a:lstStyle/>
          <a:p>
            <a:r>
              <a:rPr lang="sk-SK" sz="2900" dirty="0">
                <a:solidFill>
                  <a:schemeClr val="accent2">
                    <a:lumMod val="75000"/>
                  </a:schemeClr>
                </a:solidFill>
              </a:rPr>
              <a:t>Prílohy k </a:t>
            </a:r>
            <a:r>
              <a:rPr lang="sk-SK" sz="2900" dirty="0" err="1">
                <a:solidFill>
                  <a:schemeClr val="accent2">
                    <a:lumMod val="75000"/>
                  </a:schemeClr>
                </a:solidFill>
              </a:rPr>
              <a:t>ŽoFP</a:t>
            </a:r>
            <a:endParaRPr lang="sk-SK" sz="2900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4" name="Zástupný objekt pre obsah 3">
            <a:extLst>
              <a:ext uri="{FF2B5EF4-FFF2-40B4-BE49-F238E27FC236}">
                <a16:creationId xmlns:a16="http://schemas.microsoft.com/office/drawing/2014/main" id="{48B3EF3C-D0C7-4AB5-99B6-9099F09E57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2673785"/>
              </p:ext>
            </p:extLst>
          </p:nvPr>
        </p:nvGraphicFramePr>
        <p:xfrm>
          <a:off x="677335" y="1307690"/>
          <a:ext cx="8732136" cy="453010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620523">
                  <a:extLst>
                    <a:ext uri="{9D8B030D-6E8A-4147-A177-3AD203B41FA5}">
                      <a16:colId xmlns:a16="http://schemas.microsoft.com/office/drawing/2014/main" val="950027548"/>
                    </a:ext>
                  </a:extLst>
                </a:gridCol>
                <a:gridCol w="8111613">
                  <a:extLst>
                    <a:ext uri="{9D8B030D-6E8A-4147-A177-3AD203B41FA5}">
                      <a16:colId xmlns:a16="http://schemas.microsoft.com/office/drawing/2014/main" val="4150204545"/>
                    </a:ext>
                  </a:extLst>
                </a:gridCol>
              </a:tblGrid>
              <a:tr h="8849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sk-SK" sz="1200" dirty="0">
                          <a:solidFill>
                            <a:schemeClr val="tx1"/>
                          </a:solidFill>
                          <a:effectLst/>
                        </a:rPr>
                        <a:t>1.</a:t>
                      </a:r>
                      <a:endParaRPr lang="sk-SK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sk-SK" sz="1600" b="0" dirty="0">
                          <a:solidFill>
                            <a:schemeClr val="tx1"/>
                          </a:solidFill>
                          <a:effectLst/>
                        </a:rPr>
                        <a:t>žiadateľ/všetci projektoví partneri predložia </a:t>
                      </a:r>
                      <a:r>
                        <a:rPr lang="sk-SK" sz="1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kópiu dokladu o pridelení </a:t>
                      </a:r>
                      <a:r>
                        <a:rPr lang="sk-SK" sz="1600" b="1" dirty="0">
                          <a:solidFill>
                            <a:schemeClr val="tx1"/>
                          </a:solidFill>
                          <a:effectLst/>
                        </a:rPr>
                        <a:t>IČO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sk-SK" sz="1600" b="0" dirty="0">
                          <a:solidFill>
                            <a:schemeClr val="tx1"/>
                          </a:solidFill>
                          <a:effectLst/>
                        </a:rPr>
                        <a:t>(alebo Štatút, Zakladateľskú listinu, alebo Výpis z obchodného registra), ktorým deklarujú súlad oblasti svojho pôsobenia so zameraním výzvy,  každý z partnerov predkladá vo svojom jazyku  </a:t>
                      </a:r>
                      <a:endParaRPr lang="sk-SK" sz="16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64251"/>
                  </a:ext>
                </a:extLst>
              </a:tr>
              <a:tr h="7363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sk-SK" sz="1200">
                          <a:solidFill>
                            <a:schemeClr val="tx1"/>
                          </a:solidFill>
                          <a:effectLst/>
                        </a:rPr>
                        <a:t>2.</a:t>
                      </a:r>
                      <a:endParaRPr lang="sk-SK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sk-SK" sz="1600" b="0" dirty="0">
                          <a:solidFill>
                            <a:schemeClr val="tx1"/>
                          </a:solidFill>
                          <a:effectLst/>
                        </a:rPr>
                        <a:t>žiadateľ/všetci projektoví partneri predložia </a:t>
                      </a:r>
                      <a:r>
                        <a:rPr lang="sk-SK" sz="1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kópiu finančnej uzávierky</a:t>
                      </a:r>
                      <a:r>
                        <a:rPr lang="sk-SK" sz="1600" b="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  </a:t>
                      </a:r>
                      <a:r>
                        <a:rPr lang="sk-SK" sz="1600" b="0" dirty="0">
                          <a:solidFill>
                            <a:schemeClr val="tx1"/>
                          </a:solidFill>
                          <a:effectLst/>
                        </a:rPr>
                        <a:t>za posledný účtovný rok, každý z partnerov predkladá vo svojom jazyku  </a:t>
                      </a:r>
                      <a:endParaRPr lang="sk-SK" sz="16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1687285"/>
                  </a:ext>
                </a:extLst>
              </a:tr>
              <a:tr h="11167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sk-SK" sz="1200">
                          <a:solidFill>
                            <a:schemeClr val="tx1"/>
                          </a:solidFill>
                          <a:effectLst/>
                        </a:rPr>
                        <a:t>3.</a:t>
                      </a:r>
                      <a:endParaRPr lang="sk-SK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sk-SK" sz="1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Vyhlásenie o spolufinancovaní </a:t>
                      </a:r>
                      <a:r>
                        <a:rPr lang="sk-SK" sz="1600" b="0" dirty="0">
                          <a:solidFill>
                            <a:schemeClr val="tx1"/>
                          </a:solidFill>
                          <a:effectLst/>
                        </a:rPr>
                        <a:t>– každý z partnerov, ktorý sa finančne podieľa na financovaní projektu predkladá prehlásenie dvojjazyčne *  </a:t>
                      </a:r>
                      <a:endParaRPr lang="sk-SK" sz="16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9387954"/>
                  </a:ext>
                </a:extLst>
              </a:tr>
              <a:tr h="14970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sk-SK" sz="1200">
                          <a:solidFill>
                            <a:schemeClr val="tx1"/>
                          </a:solidFill>
                          <a:effectLst/>
                        </a:rPr>
                        <a:t>4.</a:t>
                      </a:r>
                      <a:endParaRPr lang="sk-SK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sk-SK" sz="1600" b="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Čestné vyhlásenie I. </a:t>
                      </a:r>
                      <a:r>
                        <a:rPr lang="sk-SK" sz="1600" b="0" dirty="0">
                          <a:solidFill>
                            <a:schemeClr val="tx1"/>
                          </a:solidFill>
                          <a:effectLst/>
                        </a:rPr>
                        <a:t>– obsahujúce informácie ohľadom záznamov v registri trestov a záväzkov voči daňovým úradom, inštitúciám  sociálneho a zdravotného poistenia budú zahrnuté v úplnom štatutárnom vyhlásení, každý z partnerov predkladá dvojjazyčne   </a:t>
                      </a:r>
                      <a:endParaRPr lang="sk-SK" sz="16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4139782"/>
                  </a:ext>
                </a:extLst>
              </a:tr>
            </a:tbl>
          </a:graphicData>
        </a:graphic>
      </p:graphicFrame>
      <p:sp>
        <p:nvSpPr>
          <p:cNvPr id="5" name="Šesťuholník 4">
            <a:extLst>
              <a:ext uri="{FF2B5EF4-FFF2-40B4-BE49-F238E27FC236}">
                <a16:creationId xmlns:a16="http://schemas.microsoft.com/office/drawing/2014/main" id="{90919BEA-0956-41B6-9E7B-EC19CF31CFA6}"/>
              </a:ext>
            </a:extLst>
          </p:cNvPr>
          <p:cNvSpPr/>
          <p:nvPr/>
        </p:nvSpPr>
        <p:spPr>
          <a:xfrm>
            <a:off x="9689962" y="2209268"/>
            <a:ext cx="2348272" cy="2028434"/>
          </a:xfrm>
          <a:prstGeom prst="hexago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100012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E0AFC0F-24B0-4358-A558-EB46BBAA5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58761"/>
          </a:xfrm>
        </p:spPr>
        <p:txBody>
          <a:bodyPr/>
          <a:lstStyle/>
          <a:p>
            <a:r>
              <a:rPr lang="sk-SK" dirty="0">
                <a:solidFill>
                  <a:schemeClr val="accent2">
                    <a:lumMod val="75000"/>
                  </a:schemeClr>
                </a:solidFill>
              </a:rPr>
              <a:t>Prílohy k </a:t>
            </a:r>
            <a:r>
              <a:rPr lang="sk-SK" dirty="0" err="1">
                <a:solidFill>
                  <a:schemeClr val="accent2">
                    <a:lumMod val="75000"/>
                  </a:schemeClr>
                </a:solidFill>
              </a:rPr>
              <a:t>ŽoFP</a:t>
            </a:r>
            <a:endParaRPr lang="sk-SK" dirty="0"/>
          </a:p>
        </p:txBody>
      </p:sp>
      <p:graphicFrame>
        <p:nvGraphicFramePr>
          <p:cNvPr id="5" name="Zástupný objekt pre obsah 4">
            <a:extLst>
              <a:ext uri="{FF2B5EF4-FFF2-40B4-BE49-F238E27FC236}">
                <a16:creationId xmlns:a16="http://schemas.microsoft.com/office/drawing/2014/main" id="{EEBF253E-DB05-4BE4-B54D-61471BB949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594414"/>
              </p:ext>
            </p:extLst>
          </p:nvPr>
        </p:nvGraphicFramePr>
        <p:xfrm>
          <a:off x="648929" y="1268361"/>
          <a:ext cx="8554065" cy="470817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511277">
                  <a:extLst>
                    <a:ext uri="{9D8B030D-6E8A-4147-A177-3AD203B41FA5}">
                      <a16:colId xmlns:a16="http://schemas.microsoft.com/office/drawing/2014/main" val="2523884507"/>
                    </a:ext>
                  </a:extLst>
                </a:gridCol>
                <a:gridCol w="8042788">
                  <a:extLst>
                    <a:ext uri="{9D8B030D-6E8A-4147-A177-3AD203B41FA5}">
                      <a16:colId xmlns:a16="http://schemas.microsoft.com/office/drawing/2014/main" val="4024522776"/>
                    </a:ext>
                  </a:extLst>
                </a:gridCol>
              </a:tblGrid>
              <a:tr h="3341493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sk-SK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4572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sk-SK" sz="1400" b="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Čestné vyhlásenie II</a:t>
                      </a:r>
                      <a:r>
                        <a:rPr lang="sk-SK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– obsahujúce vyhlásenie, že žiadateľ/projektový partner nie je v:                   konkurze alebo v konkurznom konaní, </a:t>
                      </a:r>
                    </a:p>
                    <a:p>
                      <a:pPr marL="285750" indent="-285750" algn="l" defTabSz="4572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sk-SK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 likvidácií, </a:t>
                      </a:r>
                    </a:p>
                    <a:p>
                      <a:pPr marL="285750" indent="-285750" algn="l" defTabSz="4572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sk-SK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 reštrukturalizácii, </a:t>
                      </a:r>
                    </a:p>
                    <a:p>
                      <a:pPr marL="285750" indent="-285750" algn="l" defTabSz="4572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sk-SK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skrachovaný alebo reštrukturalizovaný,</a:t>
                      </a:r>
                    </a:p>
                    <a:p>
                      <a:pPr marL="285750" indent="-285750" algn="l" defTabSz="4572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sk-SK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nepožaduje sa od neho vrátenie finančnej pomoci na základe rozhodnutia Rady Európy, ktoré vyhlasuje pomoc za nezákonnú a nekompatibilnú so spoločným trhom; </a:t>
                      </a:r>
                    </a:p>
                    <a:p>
                      <a:pPr marL="285750" indent="-285750" algn="l" defTabSz="4572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sk-SK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nie je odsúdený na zákaz prijímania dotácií, trestaný zákazom prijímať pomoc a podporu, ktorú poskytujú fondy Európskej Únie, alebo trestom zákazu participovať vo verejnom obstarávaní za špeciálnych podmienok, každý z partnerov predkladá dvojjazyčne   </a:t>
                      </a:r>
                    </a:p>
                    <a:p>
                      <a:pPr marL="0" algn="l" defTabSz="4572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endParaRPr lang="sk-SK" sz="14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3025278"/>
                  </a:ext>
                </a:extLst>
              </a:tr>
              <a:tr h="1366683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sk-SK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sk-SK" sz="1400" b="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Zdôvodnenie rozpočtu </a:t>
                      </a:r>
                      <a:r>
                        <a:rPr lang="sk-SK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(záznam z prieskumu trhu) – </a:t>
                      </a:r>
                    </a:p>
                    <a:p>
                      <a:pPr marL="0" algn="l" defTabSz="4572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sk-SK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žiadateľ/projektový partner musí vypracovať špeciálnu tabuľku, ktorá sumarizuje všetky plánované subdodávky. Každý z partnerov, ktorý sa finančne podieľa na financovaní projektu predkladá prehlásenie dvojjazyčne   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2822229"/>
                  </a:ext>
                </a:extLst>
              </a:tr>
            </a:tbl>
          </a:graphicData>
        </a:graphic>
      </p:graphicFrame>
      <p:sp>
        <p:nvSpPr>
          <p:cNvPr id="4" name="Šesťuholník 3">
            <a:extLst>
              <a:ext uri="{FF2B5EF4-FFF2-40B4-BE49-F238E27FC236}">
                <a16:creationId xmlns:a16="http://schemas.microsoft.com/office/drawing/2014/main" id="{0CBB8690-4E43-440E-8FA0-7E55ED675FA0}"/>
              </a:ext>
            </a:extLst>
          </p:cNvPr>
          <p:cNvSpPr/>
          <p:nvPr/>
        </p:nvSpPr>
        <p:spPr>
          <a:xfrm>
            <a:off x="9689962" y="2209268"/>
            <a:ext cx="2348272" cy="2028434"/>
          </a:xfrm>
          <a:prstGeom prst="hexago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21160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5BC07B6-3B2C-416B-B355-E3423BE7F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19432"/>
          </a:xfrm>
        </p:spPr>
        <p:txBody>
          <a:bodyPr>
            <a:normAutofit fontScale="90000"/>
          </a:bodyPr>
          <a:lstStyle/>
          <a:p>
            <a:r>
              <a:rPr lang="sk-SK" dirty="0">
                <a:solidFill>
                  <a:schemeClr val="accent2">
                    <a:lumMod val="75000"/>
                  </a:schemeClr>
                </a:solidFill>
              </a:rPr>
              <a:t>Prílohy k </a:t>
            </a:r>
            <a:r>
              <a:rPr lang="sk-SK" dirty="0" err="1">
                <a:solidFill>
                  <a:schemeClr val="accent2">
                    <a:lumMod val="75000"/>
                  </a:schemeClr>
                </a:solidFill>
              </a:rPr>
              <a:t>ŽoFP</a:t>
            </a:r>
            <a:endParaRPr lang="sk-SK" dirty="0"/>
          </a:p>
        </p:txBody>
      </p:sp>
      <p:graphicFrame>
        <p:nvGraphicFramePr>
          <p:cNvPr id="4" name="Zástupný objekt pre obsah 3">
            <a:extLst>
              <a:ext uri="{FF2B5EF4-FFF2-40B4-BE49-F238E27FC236}">
                <a16:creationId xmlns:a16="http://schemas.microsoft.com/office/drawing/2014/main" id="{95B53B5F-113C-468D-BD7F-4EBDE15C316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2956797"/>
              </p:ext>
            </p:extLst>
          </p:nvPr>
        </p:nvGraphicFramePr>
        <p:xfrm>
          <a:off x="677334" y="1435510"/>
          <a:ext cx="8596668" cy="427703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738511">
                  <a:extLst>
                    <a:ext uri="{9D8B030D-6E8A-4147-A177-3AD203B41FA5}">
                      <a16:colId xmlns:a16="http://schemas.microsoft.com/office/drawing/2014/main" val="3249480929"/>
                    </a:ext>
                  </a:extLst>
                </a:gridCol>
                <a:gridCol w="7858157">
                  <a:extLst>
                    <a:ext uri="{9D8B030D-6E8A-4147-A177-3AD203B41FA5}">
                      <a16:colId xmlns:a16="http://schemas.microsoft.com/office/drawing/2014/main" val="2926039477"/>
                    </a:ext>
                  </a:extLst>
                </a:gridCol>
              </a:tblGrid>
              <a:tr h="9230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sk-SK" sz="1200" b="0" dirty="0">
                          <a:solidFill>
                            <a:schemeClr val="tx1"/>
                          </a:solidFill>
                          <a:effectLst/>
                        </a:rPr>
                        <a:t>7.</a:t>
                      </a:r>
                      <a:endParaRPr lang="sk-SK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sk-SK" sz="16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Vyhlásenie o tvorbe príjmov </a:t>
                      </a:r>
                      <a:r>
                        <a:rPr lang="sk-SK" sz="1600" b="0" dirty="0">
                          <a:solidFill>
                            <a:schemeClr val="tx1"/>
                          </a:solidFill>
                          <a:effectLst/>
                        </a:rPr>
                        <a:t>(vyhlásenie o tom, že podaný malý projekt nebude vytvárať žiadny príjem), každý z partnerov predkladá dvojjazyčne   </a:t>
                      </a:r>
                      <a:endParaRPr lang="sk-SK" sz="16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096762"/>
                  </a:ext>
                </a:extLst>
              </a:tr>
              <a:tr h="11179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sk-SK" sz="1200" b="0" dirty="0">
                          <a:solidFill>
                            <a:schemeClr val="tx1"/>
                          </a:solidFill>
                          <a:effectLst/>
                        </a:rPr>
                        <a:t>8.</a:t>
                      </a:r>
                      <a:endParaRPr lang="sk-SK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sk-SK" sz="16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Vyhlásenie o štátnej pomoci </a:t>
                      </a:r>
                      <a:r>
                        <a:rPr lang="sk-SK" sz="1600" b="0" dirty="0">
                          <a:solidFill>
                            <a:schemeClr val="tx1"/>
                          </a:solidFill>
                          <a:effectLst/>
                        </a:rPr>
                        <a:t>(vyhlásenie o tom, že požadované financovanie nepredstavuje štátnu pomoc), každý z partnerov predkladá dvojjazyčne   </a:t>
                      </a:r>
                      <a:endParaRPr lang="sk-SK" sz="16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802185"/>
                  </a:ext>
                </a:extLst>
              </a:tr>
              <a:tr h="7372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sk-SK" sz="1200" b="0">
                          <a:solidFill>
                            <a:schemeClr val="tx1"/>
                          </a:solidFill>
                          <a:effectLst/>
                        </a:rPr>
                        <a:t>9.</a:t>
                      </a:r>
                      <a:endParaRPr lang="sk-SK" sz="11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sk-SK" sz="16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Vyhlásenie o partnerstve</a:t>
                      </a:r>
                      <a:r>
                        <a:rPr lang="sk-SK" sz="1600" b="0" dirty="0">
                          <a:solidFill>
                            <a:schemeClr val="tx1"/>
                          </a:solidFill>
                          <a:effectLst/>
                        </a:rPr>
                        <a:t>, každý z partnerov predkladá dvojjazyčne   </a:t>
                      </a:r>
                      <a:endParaRPr lang="sk-SK" sz="16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9799456"/>
                  </a:ext>
                </a:extLst>
              </a:tr>
              <a:tr h="14987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sk-SK" sz="1200" b="0">
                          <a:solidFill>
                            <a:schemeClr val="tx1"/>
                          </a:solidFill>
                          <a:effectLst/>
                        </a:rPr>
                        <a:t>10.</a:t>
                      </a:r>
                      <a:endParaRPr lang="sk-SK" sz="11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sk-SK" sz="1600" b="0" dirty="0">
                          <a:solidFill>
                            <a:schemeClr val="tx1"/>
                          </a:solidFill>
                          <a:effectLst/>
                        </a:rPr>
                        <a:t>V prípade aktivít stavebnej činnosti/rekonštrukcie  (platí pre projekty s investičnou aktivitou  v rámci PO 1) žiadateľ/projektový partner predkladá </a:t>
                      </a:r>
                      <a:r>
                        <a:rPr lang="sk-SK" sz="16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Vyhlásenie o Natura 2000</a:t>
                      </a:r>
                      <a:r>
                        <a:rPr lang="sk-SK" sz="1600" b="0" dirty="0">
                          <a:solidFill>
                            <a:schemeClr val="tx1"/>
                          </a:solidFill>
                          <a:effectLst/>
                        </a:rPr>
                        <a:t>, každý z partnerov predkladá vo svojom jazyku</a:t>
                      </a:r>
                      <a:r>
                        <a:rPr lang="sk-SK" sz="1600" b="0" u="sng" dirty="0">
                          <a:solidFill>
                            <a:schemeClr val="tx1"/>
                          </a:solidFill>
                          <a:effectLst/>
                        </a:rPr>
                        <a:t>, ak je relevantné</a:t>
                      </a:r>
                      <a:r>
                        <a:rPr lang="sk-SK" sz="1600" b="0" dirty="0">
                          <a:solidFill>
                            <a:schemeClr val="tx1"/>
                          </a:solidFill>
                          <a:effectLst/>
                        </a:rPr>
                        <a:t>  </a:t>
                      </a:r>
                      <a:endParaRPr lang="sk-SK" sz="16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3491157"/>
                  </a:ext>
                </a:extLst>
              </a:tr>
            </a:tbl>
          </a:graphicData>
        </a:graphic>
      </p:graphicFrame>
      <p:sp>
        <p:nvSpPr>
          <p:cNvPr id="5" name="Šesťuholník 4">
            <a:extLst>
              <a:ext uri="{FF2B5EF4-FFF2-40B4-BE49-F238E27FC236}">
                <a16:creationId xmlns:a16="http://schemas.microsoft.com/office/drawing/2014/main" id="{4F34725E-25FE-4FDB-86CD-B8D7013C63B2}"/>
              </a:ext>
            </a:extLst>
          </p:cNvPr>
          <p:cNvSpPr/>
          <p:nvPr/>
        </p:nvSpPr>
        <p:spPr>
          <a:xfrm>
            <a:off x="9689962" y="2209268"/>
            <a:ext cx="2348272" cy="2028434"/>
          </a:xfrm>
          <a:prstGeom prst="hexago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982811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77CE07B-66C3-4CFD-828B-B7E148E32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96413"/>
          </a:xfrm>
        </p:spPr>
        <p:txBody>
          <a:bodyPr/>
          <a:lstStyle/>
          <a:p>
            <a:r>
              <a:rPr lang="sk-SK" dirty="0">
                <a:solidFill>
                  <a:schemeClr val="accent2">
                    <a:lumMod val="75000"/>
                  </a:schemeClr>
                </a:solidFill>
              </a:rPr>
              <a:t>Prílohy k </a:t>
            </a:r>
            <a:r>
              <a:rPr lang="sk-SK" dirty="0" err="1">
                <a:solidFill>
                  <a:schemeClr val="accent2">
                    <a:lumMod val="75000"/>
                  </a:schemeClr>
                </a:solidFill>
              </a:rPr>
              <a:t>ŽoFP</a:t>
            </a:r>
            <a:endParaRPr lang="sk-SK" dirty="0"/>
          </a:p>
        </p:txBody>
      </p:sp>
      <p:graphicFrame>
        <p:nvGraphicFramePr>
          <p:cNvPr id="4" name="Zástupný objekt pre obsah 3">
            <a:extLst>
              <a:ext uri="{FF2B5EF4-FFF2-40B4-BE49-F238E27FC236}">
                <a16:creationId xmlns:a16="http://schemas.microsoft.com/office/drawing/2014/main" id="{489CA3EC-6126-4B88-995E-B4387EA3CD0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6890688"/>
              </p:ext>
            </p:extLst>
          </p:nvPr>
        </p:nvGraphicFramePr>
        <p:xfrm>
          <a:off x="677333" y="1406014"/>
          <a:ext cx="8596667" cy="422329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532035">
                  <a:extLst>
                    <a:ext uri="{9D8B030D-6E8A-4147-A177-3AD203B41FA5}">
                      <a16:colId xmlns:a16="http://schemas.microsoft.com/office/drawing/2014/main" val="2519378931"/>
                    </a:ext>
                  </a:extLst>
                </a:gridCol>
                <a:gridCol w="8064632">
                  <a:extLst>
                    <a:ext uri="{9D8B030D-6E8A-4147-A177-3AD203B41FA5}">
                      <a16:colId xmlns:a16="http://schemas.microsoft.com/office/drawing/2014/main" val="2171897339"/>
                    </a:ext>
                  </a:extLst>
                </a:gridCol>
              </a:tblGrid>
              <a:tr h="12388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sk-SK" sz="1200" b="0">
                          <a:solidFill>
                            <a:schemeClr val="tx1"/>
                          </a:solidFill>
                          <a:effectLst/>
                        </a:rPr>
                        <a:t>11. </a:t>
                      </a:r>
                      <a:endParaRPr lang="sk-SK" sz="11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sk-SK" sz="1600" b="0" dirty="0">
                          <a:solidFill>
                            <a:schemeClr val="tx1"/>
                          </a:solidFill>
                          <a:effectLst/>
                        </a:rPr>
                        <a:t>V prípade aktivít stavebnej činnosti/rekonštrukcie (platí pre projekty s investičnou aktivitou v rámci PO 1) žiadateľ/projektový partner predkladá </a:t>
                      </a:r>
                      <a:r>
                        <a:rPr lang="sk-SK" sz="16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Vyhlásenie o nutnosti spracovania EIA</a:t>
                      </a:r>
                      <a:r>
                        <a:rPr lang="sk-SK" sz="1600" b="0" dirty="0">
                          <a:solidFill>
                            <a:schemeClr val="tx1"/>
                          </a:solidFill>
                          <a:effectLst/>
                        </a:rPr>
                        <a:t>, každý z partnerov predkladá vo svojom jazyku</a:t>
                      </a:r>
                      <a:r>
                        <a:rPr lang="sk-SK" sz="1600" b="0" u="sng" dirty="0">
                          <a:solidFill>
                            <a:schemeClr val="tx1"/>
                          </a:solidFill>
                          <a:effectLst/>
                        </a:rPr>
                        <a:t>, ak je relevantné</a:t>
                      </a:r>
                      <a:r>
                        <a:rPr lang="sk-SK" sz="1600" b="0" dirty="0">
                          <a:solidFill>
                            <a:schemeClr val="tx1"/>
                          </a:solidFill>
                          <a:effectLst/>
                        </a:rPr>
                        <a:t>  </a:t>
                      </a:r>
                      <a:endParaRPr lang="sk-SK" sz="16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8393228"/>
                  </a:ext>
                </a:extLst>
              </a:tr>
              <a:tr h="22122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sk-SK" sz="1200" b="0">
                          <a:solidFill>
                            <a:schemeClr val="tx1"/>
                          </a:solidFill>
                          <a:effectLst/>
                        </a:rPr>
                        <a:t>12.</a:t>
                      </a:r>
                      <a:endParaRPr lang="sk-SK" sz="11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sk-SK" sz="1600" b="0" dirty="0">
                          <a:solidFill>
                            <a:schemeClr val="tx1"/>
                          </a:solidFill>
                          <a:effectLst/>
                        </a:rPr>
                        <a:t>V prípade aktivít stavebnej činnosti/rekonštrukcie  (platí pre projekty s investičnou aktivitou v rámci PO 1) žiadateľ/projektový partner preukazuje vlastníctvo – predkladá </a:t>
                      </a:r>
                      <a:r>
                        <a:rPr lang="sk-SK" sz="16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list vlastníctva </a:t>
                      </a:r>
                      <a:r>
                        <a:rPr lang="sk-SK" sz="1600" b="0" u="sng" dirty="0">
                          <a:solidFill>
                            <a:schemeClr val="tx1"/>
                          </a:solidFill>
                          <a:effectLst/>
                        </a:rPr>
                        <a:t>(originál alebo list vlastníctva vytlačený z </a:t>
                      </a:r>
                      <a:r>
                        <a:rPr lang="sk-SK" sz="1600" b="0" u="sng" dirty="0" err="1">
                          <a:solidFill>
                            <a:schemeClr val="tx1"/>
                          </a:solidFill>
                          <a:effectLst/>
                        </a:rPr>
                        <a:t>elektornického</a:t>
                      </a:r>
                      <a:r>
                        <a:rPr lang="sk-SK" sz="1600" b="0" u="sng" dirty="0">
                          <a:solidFill>
                            <a:schemeClr val="tx1"/>
                          </a:solidFill>
                          <a:effectLst/>
                        </a:rPr>
                        <a:t> katastrálneho portálu) </a:t>
                      </a:r>
                      <a:r>
                        <a:rPr lang="sk-SK" sz="1600" b="0" dirty="0">
                          <a:solidFill>
                            <a:schemeClr val="tx1"/>
                          </a:solidFill>
                          <a:effectLst/>
                        </a:rPr>
                        <a:t>projektom dotknutej oblasti v jazyku dotknutého územia, zároveň predkladá technické plány týkajúce sa príslušnej aktivity </a:t>
                      </a:r>
                      <a:endParaRPr lang="sk-SK" sz="16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0169028"/>
                  </a:ext>
                </a:extLst>
              </a:tr>
              <a:tr h="7721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sk-SK" sz="1200" b="0">
                          <a:solidFill>
                            <a:schemeClr val="tx1"/>
                          </a:solidFill>
                          <a:effectLst/>
                        </a:rPr>
                        <a:t>13.</a:t>
                      </a:r>
                      <a:endParaRPr lang="sk-SK" sz="11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sk-SK" sz="16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životopisy jednotlivých členov projektového tímu</a:t>
                      </a:r>
                      <a:r>
                        <a:rPr lang="sk-SK" sz="1600" b="0" dirty="0">
                          <a:solidFill>
                            <a:schemeClr val="tx1"/>
                          </a:solidFill>
                          <a:effectLst/>
                        </a:rPr>
                        <a:t>,  každý z partnerov predkladá životopisy dvojjazyčne   </a:t>
                      </a:r>
                      <a:endParaRPr lang="sk-SK" sz="16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4829144"/>
                  </a:ext>
                </a:extLst>
              </a:tr>
            </a:tbl>
          </a:graphicData>
        </a:graphic>
      </p:graphicFrame>
      <p:sp>
        <p:nvSpPr>
          <p:cNvPr id="5" name="Šesťuholník 4">
            <a:extLst>
              <a:ext uri="{FF2B5EF4-FFF2-40B4-BE49-F238E27FC236}">
                <a16:creationId xmlns:a16="http://schemas.microsoft.com/office/drawing/2014/main" id="{61065BD8-B012-4BB0-98F3-3AA967865EB5}"/>
              </a:ext>
            </a:extLst>
          </p:cNvPr>
          <p:cNvSpPr/>
          <p:nvPr/>
        </p:nvSpPr>
        <p:spPr>
          <a:xfrm>
            <a:off x="9689962" y="2209268"/>
            <a:ext cx="2348272" cy="2028434"/>
          </a:xfrm>
          <a:prstGeom prst="hexago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721663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331878A-650C-4ADC-BE8F-35978F02E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98091"/>
          </a:xfr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k-SK" sz="3200" dirty="0">
                <a:solidFill>
                  <a:schemeClr val="accent2">
                    <a:lumMod val="75000"/>
                  </a:schemeClr>
                </a:solidFill>
              </a:rPr>
              <a:t>Miesto a spôsobenia predkladania </a:t>
            </a:r>
            <a:r>
              <a:rPr lang="sk-SK" sz="3200" dirty="0" err="1">
                <a:solidFill>
                  <a:schemeClr val="accent2">
                    <a:lumMod val="75000"/>
                  </a:schemeClr>
                </a:solidFill>
              </a:rPr>
              <a:t>ŽoFP</a:t>
            </a:r>
            <a:endParaRPr lang="sk-SK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2E4A00B-0273-4CC7-A3DF-BEEF4C1647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63328"/>
            <a:ext cx="8596668" cy="437971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sk-SK" sz="1600" b="1" dirty="0" err="1">
                <a:solidFill>
                  <a:schemeClr val="accent2">
                    <a:lumMod val="75000"/>
                  </a:schemeClr>
                </a:solidFill>
              </a:rPr>
              <a:t>ŽoFP</a:t>
            </a:r>
            <a:r>
              <a:rPr lang="sk-SK" sz="1600" b="1" dirty="0">
                <a:solidFill>
                  <a:schemeClr val="accent2">
                    <a:lumMod val="75000"/>
                  </a:schemeClr>
                </a:solidFill>
              </a:rPr>
              <a:t> sa predkladá:</a:t>
            </a:r>
          </a:p>
          <a:p>
            <a:r>
              <a:rPr lang="sk-SK" b="1" dirty="0"/>
              <a:t>formulár </a:t>
            </a:r>
            <a:r>
              <a:rPr lang="sk-SK" b="1" dirty="0" err="1"/>
              <a:t>ŽoFP</a:t>
            </a:r>
            <a:r>
              <a:rPr lang="sk-SK" b="1" dirty="0"/>
              <a:t> v slovenskom a maďarskom jazyku, prílohy podľa pokynov uvedených v Príručke pre žiadateľa, súhrnný zoznam predkladaných dokumentov</a:t>
            </a:r>
            <a:endParaRPr lang="sk-SK" sz="1600" b="1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sk-SK" dirty="0"/>
              <a:t>v tlačenej forme</a:t>
            </a:r>
            <a:r>
              <a:rPr lang="sk-SK" b="1" dirty="0"/>
              <a:t> 1 x ORIGINÁL kompletnej žiadosti o finančný príspevok</a:t>
            </a:r>
            <a:r>
              <a:rPr lang="sk-SK" dirty="0"/>
              <a:t> zviazaný pevnou väzbou (obsahujúci: 1 originál formuláru </a:t>
            </a:r>
            <a:r>
              <a:rPr lang="sk-SK" dirty="0" err="1"/>
              <a:t>ŽoFP</a:t>
            </a:r>
            <a:r>
              <a:rPr lang="sk-SK" dirty="0"/>
              <a:t> v slovenskom jazyku, 1 originál formuláru </a:t>
            </a:r>
            <a:r>
              <a:rPr lang="sk-SK" dirty="0" err="1"/>
              <a:t>ŽoFP</a:t>
            </a:r>
            <a:r>
              <a:rPr lang="sk-SK" dirty="0"/>
              <a:t> v maďarskom jazyku a 1 originál príloh, súhrnný zoznam predkladaných dokumentov) </a:t>
            </a:r>
          </a:p>
          <a:p>
            <a:pPr lvl="0"/>
            <a:r>
              <a:rPr lang="sk-SK" dirty="0"/>
              <a:t>v tlačenej forme</a:t>
            </a:r>
            <a:r>
              <a:rPr lang="sk-SK" b="1" dirty="0"/>
              <a:t> 2 x KÓPIA</a:t>
            </a:r>
            <a:r>
              <a:rPr lang="sk-SK" dirty="0"/>
              <a:t>  </a:t>
            </a:r>
            <a:r>
              <a:rPr lang="sk-SK" b="1" dirty="0"/>
              <a:t>kompletnej žiadosti o finančný príspevok</a:t>
            </a:r>
            <a:r>
              <a:rPr lang="sk-SK" dirty="0"/>
              <a:t> zviazaná pevnou väzbou (každá kópia obsahuje: 1 kópia formuláru </a:t>
            </a:r>
            <a:r>
              <a:rPr lang="sk-SK" dirty="0" err="1"/>
              <a:t>ŽoFP</a:t>
            </a:r>
            <a:r>
              <a:rPr lang="sk-SK" dirty="0"/>
              <a:t> v slovenskom jazyku, 1 kópia formuláru </a:t>
            </a:r>
            <a:r>
              <a:rPr lang="sk-SK" dirty="0" err="1"/>
              <a:t>ŽoFP</a:t>
            </a:r>
            <a:r>
              <a:rPr lang="sk-SK" dirty="0"/>
              <a:t> v maďarskom jazyku a 1 kópia príloh, súhrnný zoznam predkladaných dokumentov)</a:t>
            </a:r>
          </a:p>
          <a:p>
            <a:r>
              <a:rPr lang="sk-SK" dirty="0"/>
              <a:t>podpísané a opečiatkované na prvej strane žiadosti štatutárnym zástupcom vedúceho partnera,</a:t>
            </a:r>
          </a:p>
          <a:p>
            <a:r>
              <a:rPr lang="sk-SK" dirty="0"/>
              <a:t>v elektronickej forme 1x kópia na CD/DVD, </a:t>
            </a:r>
            <a:r>
              <a:rPr lang="sk-SK" dirty="0" err="1"/>
              <a:t>ŽoFP</a:t>
            </a:r>
            <a:r>
              <a:rPr lang="sk-SK" dirty="0"/>
              <a:t> v </a:t>
            </a:r>
            <a:r>
              <a:rPr lang="sk-SK" dirty="0" err="1"/>
              <a:t>excel</a:t>
            </a:r>
            <a:r>
              <a:rPr lang="sk-SK" dirty="0"/>
              <a:t> a PDF formáte, prílohy </a:t>
            </a:r>
            <a:r>
              <a:rPr lang="sk-SK" dirty="0" err="1"/>
              <a:t>ŽoFP</a:t>
            </a:r>
            <a:r>
              <a:rPr lang="sk-SK" dirty="0"/>
              <a:t> v PDF formáte,</a:t>
            </a:r>
          </a:p>
        </p:txBody>
      </p:sp>
      <p:sp>
        <p:nvSpPr>
          <p:cNvPr id="4" name="Šesťuholník 3">
            <a:extLst>
              <a:ext uri="{FF2B5EF4-FFF2-40B4-BE49-F238E27FC236}">
                <a16:creationId xmlns:a16="http://schemas.microsoft.com/office/drawing/2014/main" id="{07549A68-48AA-4E7F-A7C9-FCC47AB15435}"/>
              </a:ext>
            </a:extLst>
          </p:cNvPr>
          <p:cNvSpPr/>
          <p:nvPr/>
        </p:nvSpPr>
        <p:spPr>
          <a:xfrm>
            <a:off x="9500691" y="2660310"/>
            <a:ext cx="2348272" cy="2028434"/>
          </a:xfrm>
          <a:prstGeom prst="hexago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5" name="Šesťuholník 4">
            <a:extLst>
              <a:ext uri="{FF2B5EF4-FFF2-40B4-BE49-F238E27FC236}">
                <a16:creationId xmlns:a16="http://schemas.microsoft.com/office/drawing/2014/main" id="{454ED2E3-C941-47A3-B681-14385864F1F5}"/>
              </a:ext>
            </a:extLst>
          </p:cNvPr>
          <p:cNvSpPr/>
          <p:nvPr/>
        </p:nvSpPr>
        <p:spPr>
          <a:xfrm>
            <a:off x="9500691" y="4688744"/>
            <a:ext cx="2348272" cy="2028434"/>
          </a:xfrm>
          <a:prstGeom prst="hexagon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Šesťuholník 5">
            <a:extLst>
              <a:ext uri="{FF2B5EF4-FFF2-40B4-BE49-F238E27FC236}">
                <a16:creationId xmlns:a16="http://schemas.microsoft.com/office/drawing/2014/main" id="{26D18CCF-FB89-4D5A-9219-55FE520F46C7}"/>
              </a:ext>
            </a:extLst>
          </p:cNvPr>
          <p:cNvSpPr/>
          <p:nvPr/>
        </p:nvSpPr>
        <p:spPr>
          <a:xfrm>
            <a:off x="9500691" y="631876"/>
            <a:ext cx="2348272" cy="2028434"/>
          </a:xfrm>
          <a:prstGeom prst="hexagon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278503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C3164B9-A225-4613-8939-1838967FE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86698"/>
            <a:ext cx="8596668" cy="712838"/>
          </a:xfr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k-SK" sz="3200" dirty="0">
                <a:solidFill>
                  <a:schemeClr val="accent2">
                    <a:lumMod val="75000"/>
                  </a:schemeClr>
                </a:solidFill>
              </a:rPr>
              <a:t>Miesto a spôsobenia predkladania </a:t>
            </a:r>
            <a:r>
              <a:rPr lang="sk-SK" sz="3200" dirty="0" err="1">
                <a:solidFill>
                  <a:schemeClr val="accent2">
                    <a:lumMod val="75000"/>
                  </a:schemeClr>
                </a:solidFill>
              </a:rPr>
              <a:t>ŽoFP</a:t>
            </a:r>
            <a:endParaRPr lang="sk-SK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9C75435-0753-49A6-9C6C-6FFDB9A805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307691"/>
            <a:ext cx="8596668" cy="4733672"/>
          </a:xfrm>
        </p:spPr>
        <p:txBody>
          <a:bodyPr/>
          <a:lstStyle/>
          <a:p>
            <a:pPr marL="0" indent="0">
              <a:buNone/>
            </a:pPr>
            <a:r>
              <a:rPr lang="sk-SK" b="1" dirty="0">
                <a:solidFill>
                  <a:schemeClr val="accent2">
                    <a:lumMod val="75000"/>
                  </a:schemeClr>
                </a:solidFill>
              </a:rPr>
              <a:t>Miesto predkladania:</a:t>
            </a:r>
          </a:p>
          <a:p>
            <a:r>
              <a:rPr lang="sk-SK" dirty="0"/>
              <a:t>Osobne v sídle FMP VP </a:t>
            </a:r>
            <a:r>
              <a:rPr lang="sk-SK" b="1" dirty="0">
                <a:solidFill>
                  <a:schemeClr val="accent2">
                    <a:lumMod val="75000"/>
                  </a:schemeClr>
                </a:solidFill>
              </a:rPr>
              <a:t>do</a:t>
            </a:r>
            <a:r>
              <a:rPr lang="sk-SK" dirty="0"/>
              <a:t> </a:t>
            </a:r>
            <a:r>
              <a:rPr lang="sk-SK" b="1" dirty="0">
                <a:solidFill>
                  <a:schemeClr val="accent2">
                    <a:lumMod val="75000"/>
                  </a:schemeClr>
                </a:solidFill>
              </a:rPr>
              <a:t>31.07.2018 do 15.00 hod.</a:t>
            </a:r>
          </a:p>
          <a:p>
            <a:r>
              <a:rPr lang="sk-SK" dirty="0"/>
              <a:t>Doporučenou poštou </a:t>
            </a:r>
            <a:r>
              <a:rPr lang="sk-SK" b="1" dirty="0">
                <a:solidFill>
                  <a:schemeClr val="accent2">
                    <a:lumMod val="75000"/>
                  </a:schemeClr>
                </a:solidFill>
              </a:rPr>
              <a:t>s najneskorším dátumom odoslania 31.07.2018</a:t>
            </a:r>
          </a:p>
          <a:p>
            <a:r>
              <a:rPr lang="sk-SK" dirty="0"/>
              <a:t>Expresnou kuriérskou službou </a:t>
            </a:r>
            <a:r>
              <a:rPr lang="sk-SK" b="1" dirty="0">
                <a:solidFill>
                  <a:schemeClr val="accent2">
                    <a:lumMod val="75000"/>
                  </a:schemeClr>
                </a:solidFill>
              </a:rPr>
              <a:t>s najneskorším dátumom odoslania 31.07.2018</a:t>
            </a:r>
          </a:p>
          <a:p>
            <a:pPr marL="0" indent="0">
              <a:buNone/>
            </a:pPr>
            <a:r>
              <a:rPr lang="sk-SK" b="1" dirty="0">
                <a:solidFill>
                  <a:schemeClr val="accent2">
                    <a:lumMod val="75000"/>
                  </a:schemeClr>
                </a:solidFill>
              </a:rPr>
              <a:t>Adresa na doručenie </a:t>
            </a:r>
            <a:r>
              <a:rPr lang="sk-SK" b="1" dirty="0" err="1">
                <a:solidFill>
                  <a:schemeClr val="accent2">
                    <a:lumMod val="75000"/>
                  </a:schemeClr>
                </a:solidFill>
              </a:rPr>
              <a:t>ŽoFP</a:t>
            </a:r>
            <a:r>
              <a:rPr lang="sk-SK" b="1" dirty="0">
                <a:solidFill>
                  <a:schemeClr val="accent2">
                    <a:lumMod val="75000"/>
                  </a:schemeClr>
                </a:solidFill>
              </a:rPr>
              <a:t>:</a:t>
            </a:r>
          </a:p>
          <a:p>
            <a:pPr marL="0" indent="0">
              <a:buNone/>
            </a:pPr>
            <a:endParaRPr lang="sk-SK" b="1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sk-SK" b="1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sk-SK" b="1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sk-SK" b="1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sk-SK" b="1" dirty="0">
                <a:solidFill>
                  <a:schemeClr val="accent2">
                    <a:lumMod val="75000"/>
                  </a:schemeClr>
                </a:solidFill>
              </a:rPr>
              <a:t>Označenie:         „Výzva na predkladanie </a:t>
            </a:r>
            <a:r>
              <a:rPr lang="sk-SK" b="1" dirty="0" err="1">
                <a:solidFill>
                  <a:schemeClr val="accent2">
                    <a:lumMod val="75000"/>
                  </a:schemeClr>
                </a:solidFill>
              </a:rPr>
              <a:t>ŽoFP</a:t>
            </a:r>
            <a:r>
              <a:rPr lang="sk-SK" b="1" dirty="0">
                <a:solidFill>
                  <a:schemeClr val="accent2">
                    <a:lumMod val="75000"/>
                  </a:schemeClr>
                </a:solidFill>
              </a:rPr>
              <a:t> v rámci FMP“</a:t>
            </a:r>
          </a:p>
        </p:txBody>
      </p:sp>
      <p:sp>
        <p:nvSpPr>
          <p:cNvPr id="4" name="Obdĺžnik: zaoblené protiľahlé rohy 3">
            <a:extLst>
              <a:ext uri="{FF2B5EF4-FFF2-40B4-BE49-F238E27FC236}">
                <a16:creationId xmlns:a16="http://schemas.microsoft.com/office/drawing/2014/main" id="{F4F059AB-C296-41B3-ADB4-A1151956ED88}"/>
              </a:ext>
            </a:extLst>
          </p:cNvPr>
          <p:cNvSpPr/>
          <p:nvPr/>
        </p:nvSpPr>
        <p:spPr>
          <a:xfrm>
            <a:off x="677333" y="3559278"/>
            <a:ext cx="8938615" cy="1425678"/>
          </a:xfrm>
          <a:prstGeom prst="round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b="1" dirty="0">
                <a:solidFill>
                  <a:schemeClr val="tx1"/>
                </a:solidFill>
              </a:rPr>
              <a:t>Európske zoskupenie územnej spolupráce </a:t>
            </a:r>
            <a:r>
              <a:rPr lang="sk-SK" b="1" dirty="0" err="1">
                <a:solidFill>
                  <a:schemeClr val="tx1"/>
                </a:solidFill>
              </a:rPr>
              <a:t>Via</a:t>
            </a:r>
            <a:r>
              <a:rPr lang="sk-SK" b="1" dirty="0">
                <a:solidFill>
                  <a:schemeClr val="tx1"/>
                </a:solidFill>
              </a:rPr>
              <a:t> </a:t>
            </a:r>
            <a:r>
              <a:rPr lang="sk-SK" b="1" dirty="0" err="1">
                <a:solidFill>
                  <a:schemeClr val="tx1"/>
                </a:solidFill>
              </a:rPr>
              <a:t>Carpatia</a:t>
            </a:r>
            <a:r>
              <a:rPr lang="sk-SK" b="1" dirty="0">
                <a:solidFill>
                  <a:schemeClr val="tx1"/>
                </a:solidFill>
              </a:rPr>
              <a:t> s ručením obmedzeným</a:t>
            </a:r>
          </a:p>
          <a:p>
            <a:pPr algn="ctr"/>
            <a:endParaRPr lang="sk-SK" dirty="0">
              <a:solidFill>
                <a:schemeClr val="tx1"/>
              </a:solidFill>
            </a:endParaRPr>
          </a:p>
          <a:p>
            <a:pPr algn="ctr"/>
            <a:r>
              <a:rPr lang="sk-SK" dirty="0">
                <a:solidFill>
                  <a:schemeClr val="tx1"/>
                </a:solidFill>
              </a:rPr>
              <a:t>Námestie Maratónu mieru 1</a:t>
            </a:r>
          </a:p>
          <a:p>
            <a:pPr algn="ctr"/>
            <a:r>
              <a:rPr lang="sk-SK" dirty="0">
                <a:solidFill>
                  <a:schemeClr val="tx1"/>
                </a:solidFill>
              </a:rPr>
              <a:t>042 66 Košice</a:t>
            </a:r>
          </a:p>
        </p:txBody>
      </p:sp>
      <p:sp>
        <p:nvSpPr>
          <p:cNvPr id="5" name="Šesťuholník 4">
            <a:extLst>
              <a:ext uri="{FF2B5EF4-FFF2-40B4-BE49-F238E27FC236}">
                <a16:creationId xmlns:a16="http://schemas.microsoft.com/office/drawing/2014/main" id="{718BBD35-7730-4C87-B6F1-1A9C3E1D84BD}"/>
              </a:ext>
            </a:extLst>
          </p:cNvPr>
          <p:cNvSpPr/>
          <p:nvPr/>
        </p:nvSpPr>
        <p:spPr>
          <a:xfrm>
            <a:off x="9843728" y="2345678"/>
            <a:ext cx="2348272" cy="2028434"/>
          </a:xfrm>
          <a:prstGeom prst="hexago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Šesťuholník 5">
            <a:extLst>
              <a:ext uri="{FF2B5EF4-FFF2-40B4-BE49-F238E27FC236}">
                <a16:creationId xmlns:a16="http://schemas.microsoft.com/office/drawing/2014/main" id="{546A3A63-7BCA-41D9-99E0-0796E142DE0B}"/>
              </a:ext>
            </a:extLst>
          </p:cNvPr>
          <p:cNvSpPr/>
          <p:nvPr/>
        </p:nvSpPr>
        <p:spPr>
          <a:xfrm>
            <a:off x="9843728" y="4374112"/>
            <a:ext cx="2348272" cy="2028434"/>
          </a:xfrm>
          <a:prstGeom prst="hexagon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Šesťuholník 6">
            <a:extLst>
              <a:ext uri="{FF2B5EF4-FFF2-40B4-BE49-F238E27FC236}">
                <a16:creationId xmlns:a16="http://schemas.microsoft.com/office/drawing/2014/main" id="{75FCF377-A41A-4B4E-B5CB-E6EF5DE0D07C}"/>
              </a:ext>
            </a:extLst>
          </p:cNvPr>
          <p:cNvSpPr/>
          <p:nvPr/>
        </p:nvSpPr>
        <p:spPr>
          <a:xfrm>
            <a:off x="9843728" y="317244"/>
            <a:ext cx="2348272" cy="2028434"/>
          </a:xfrm>
          <a:prstGeom prst="hexagon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186509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95C1D5C-2614-4671-8FF0-23C19A5E5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78426"/>
          </a:xfr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k-SK" sz="3200" dirty="0">
                <a:solidFill>
                  <a:schemeClr val="accent2">
                    <a:lumMod val="75000"/>
                  </a:schemeClr>
                </a:solidFill>
              </a:rPr>
              <a:t>Konzultácie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D9F6B2E-8404-4801-BB6F-6D327B789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55175"/>
            <a:ext cx="8596668" cy="5122606"/>
          </a:xfrm>
        </p:spPr>
        <p:txBody>
          <a:bodyPr/>
          <a:lstStyle/>
          <a:p>
            <a:endParaRPr lang="sk-SK" dirty="0"/>
          </a:p>
          <a:p>
            <a:endParaRPr lang="sk-SK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827499F6-F3B6-46B9-9651-0CB71C84BD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86655541"/>
              </p:ext>
            </p:extLst>
          </p:nvPr>
        </p:nvGraphicFramePr>
        <p:xfrm>
          <a:off x="2526890" y="1455175"/>
          <a:ext cx="8672052" cy="3947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Obdĺžnik 5">
            <a:extLst>
              <a:ext uri="{FF2B5EF4-FFF2-40B4-BE49-F238E27FC236}">
                <a16:creationId xmlns:a16="http://schemas.microsoft.com/office/drawing/2014/main" id="{5102EA3B-A91F-4EA3-A985-80B933349325}"/>
              </a:ext>
            </a:extLst>
          </p:cNvPr>
          <p:cNvSpPr/>
          <p:nvPr/>
        </p:nvSpPr>
        <p:spPr>
          <a:xfrm>
            <a:off x="4454013" y="5639653"/>
            <a:ext cx="5771535" cy="1042220"/>
          </a:xfrm>
          <a:prstGeom prst="rect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9" name="Skupina 8">
            <a:extLst>
              <a:ext uri="{FF2B5EF4-FFF2-40B4-BE49-F238E27FC236}">
                <a16:creationId xmlns:a16="http://schemas.microsoft.com/office/drawing/2014/main" id="{4A888FC4-9E05-4929-9890-873B17330637}"/>
              </a:ext>
            </a:extLst>
          </p:cNvPr>
          <p:cNvGrpSpPr/>
          <p:nvPr/>
        </p:nvGrpSpPr>
        <p:grpSpPr>
          <a:xfrm>
            <a:off x="3008364" y="5402825"/>
            <a:ext cx="6056978" cy="915120"/>
            <a:chOff x="406400" y="2833391"/>
            <a:chExt cx="5689600" cy="915120"/>
          </a:xfrm>
        </p:grpSpPr>
        <p:sp>
          <p:nvSpPr>
            <p:cNvPr id="10" name="Obdĺžnik: zaoblené rohy 9">
              <a:extLst>
                <a:ext uri="{FF2B5EF4-FFF2-40B4-BE49-F238E27FC236}">
                  <a16:creationId xmlns:a16="http://schemas.microsoft.com/office/drawing/2014/main" id="{B21A30AC-168F-4D9C-87C4-6E1DA8BC993F}"/>
                </a:ext>
              </a:extLst>
            </p:cNvPr>
            <p:cNvSpPr/>
            <p:nvPr/>
          </p:nvSpPr>
          <p:spPr>
            <a:xfrm>
              <a:off x="406400" y="2833391"/>
              <a:ext cx="5689600" cy="91512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Obdĺžnik: zaoblené rohy 4">
              <a:extLst>
                <a:ext uri="{FF2B5EF4-FFF2-40B4-BE49-F238E27FC236}">
                  <a16:creationId xmlns:a16="http://schemas.microsoft.com/office/drawing/2014/main" id="{5A4F6D9D-07C4-47E5-9458-B7B0778C3032}"/>
                </a:ext>
              </a:extLst>
            </p:cNvPr>
            <p:cNvSpPr txBox="1"/>
            <p:nvPr/>
          </p:nvSpPr>
          <p:spPr>
            <a:xfrm>
              <a:off x="495744" y="2922735"/>
              <a:ext cx="5600256" cy="82577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15053" tIns="0" rIns="215053" bIns="0" numCol="1" spcCol="1270" anchor="ctr" anchorCtr="0">
              <a:noAutofit/>
            </a:bodyPr>
            <a:lstStyle/>
            <a:p>
              <a:pPr marL="0" lvl="0" indent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k-SK" sz="2000" kern="1200" dirty="0"/>
                <a:t>8.00 – 14.30 hod.</a:t>
              </a:r>
            </a:p>
          </p:txBody>
        </p:sp>
      </p:grpSp>
      <p:sp>
        <p:nvSpPr>
          <p:cNvPr id="13" name="Šesťuholník 12">
            <a:extLst>
              <a:ext uri="{FF2B5EF4-FFF2-40B4-BE49-F238E27FC236}">
                <a16:creationId xmlns:a16="http://schemas.microsoft.com/office/drawing/2014/main" id="{158F7B76-F397-40E4-B635-A9F340FCD808}"/>
              </a:ext>
            </a:extLst>
          </p:cNvPr>
          <p:cNvSpPr/>
          <p:nvPr/>
        </p:nvSpPr>
        <p:spPr>
          <a:xfrm>
            <a:off x="195860" y="1912376"/>
            <a:ext cx="2331030" cy="1823881"/>
          </a:xfrm>
          <a:prstGeom prst="hexagon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  <a:effectLst>
            <a:outerShdw blurRad="50800" dist="50800" dir="5400000" algn="ctr" rotWithShape="0">
              <a:schemeClr val="accent2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000" dirty="0">
                <a:solidFill>
                  <a:schemeClr val="accent2">
                    <a:lumMod val="75000"/>
                  </a:schemeClr>
                </a:solidFill>
              </a:rPr>
              <a:t>spôsob dohodnutia osobnej konzultácie</a:t>
            </a:r>
          </a:p>
        </p:txBody>
      </p:sp>
      <p:sp>
        <p:nvSpPr>
          <p:cNvPr id="14" name="Šesťuholník 13">
            <a:extLst>
              <a:ext uri="{FF2B5EF4-FFF2-40B4-BE49-F238E27FC236}">
                <a16:creationId xmlns:a16="http://schemas.microsoft.com/office/drawing/2014/main" id="{07FB80F0-AD54-4EC3-86A9-16A3DBB547E3}"/>
              </a:ext>
            </a:extLst>
          </p:cNvPr>
          <p:cNvSpPr/>
          <p:nvPr/>
        </p:nvSpPr>
        <p:spPr>
          <a:xfrm>
            <a:off x="195860" y="4336882"/>
            <a:ext cx="2331030" cy="1823881"/>
          </a:xfrm>
          <a:prstGeom prst="hexagon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  <a:effectLst>
            <a:outerShdw blurRad="50800" dist="50800" dir="5400000" algn="ctr" rotWithShape="0">
              <a:schemeClr val="accent2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000" dirty="0">
                <a:solidFill>
                  <a:schemeClr val="accent2">
                    <a:lumMod val="75000"/>
                  </a:schemeClr>
                </a:solidFill>
              </a:rPr>
              <a:t>deň a čas osobnej konzultácie</a:t>
            </a:r>
          </a:p>
        </p:txBody>
      </p:sp>
      <p:sp>
        <p:nvSpPr>
          <p:cNvPr id="15" name="Šípka: doprava 14">
            <a:extLst>
              <a:ext uri="{FF2B5EF4-FFF2-40B4-BE49-F238E27FC236}">
                <a16:creationId xmlns:a16="http://schemas.microsoft.com/office/drawing/2014/main" id="{40B0DA4E-CCE5-4F52-A836-142C2224E411}"/>
              </a:ext>
            </a:extLst>
          </p:cNvPr>
          <p:cNvSpPr/>
          <p:nvPr/>
        </p:nvSpPr>
        <p:spPr>
          <a:xfrm>
            <a:off x="2399070" y="1884164"/>
            <a:ext cx="471949" cy="2449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6" name="Šípka: doprava 15">
            <a:extLst>
              <a:ext uri="{FF2B5EF4-FFF2-40B4-BE49-F238E27FC236}">
                <a16:creationId xmlns:a16="http://schemas.microsoft.com/office/drawing/2014/main" id="{91962841-D0FD-4369-B7BD-3B280712FE90}"/>
              </a:ext>
            </a:extLst>
          </p:cNvPr>
          <p:cNvSpPr/>
          <p:nvPr/>
        </p:nvSpPr>
        <p:spPr>
          <a:xfrm>
            <a:off x="2418735" y="3188966"/>
            <a:ext cx="471949" cy="2449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7" name="Šípka: doprava 16">
            <a:extLst>
              <a:ext uri="{FF2B5EF4-FFF2-40B4-BE49-F238E27FC236}">
                <a16:creationId xmlns:a16="http://schemas.microsoft.com/office/drawing/2014/main" id="{A5A6DDB3-5245-4CD6-A408-50CE4471B7EE}"/>
              </a:ext>
            </a:extLst>
          </p:cNvPr>
          <p:cNvSpPr/>
          <p:nvPr/>
        </p:nvSpPr>
        <p:spPr>
          <a:xfrm>
            <a:off x="2342959" y="5782225"/>
            <a:ext cx="471949" cy="2449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8" name="Šípka: doprava 17">
            <a:extLst>
              <a:ext uri="{FF2B5EF4-FFF2-40B4-BE49-F238E27FC236}">
                <a16:creationId xmlns:a16="http://schemas.microsoft.com/office/drawing/2014/main" id="{20E4D6AB-5EF6-45E0-B53D-EA925F3FE1F4}"/>
              </a:ext>
            </a:extLst>
          </p:cNvPr>
          <p:cNvSpPr/>
          <p:nvPr/>
        </p:nvSpPr>
        <p:spPr>
          <a:xfrm>
            <a:off x="2379405" y="4473678"/>
            <a:ext cx="471949" cy="2449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90372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AFA62B3-5C6C-4481-818D-6BC88A638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66916"/>
          </a:xfrm>
        </p:spPr>
        <p:txBody>
          <a:bodyPr/>
          <a:lstStyle/>
          <a:p>
            <a:pPr algn="ctr"/>
            <a:r>
              <a:rPr lang="sk-SK" dirty="0">
                <a:solidFill>
                  <a:schemeClr val="accent2">
                    <a:lumMod val="75000"/>
                  </a:schemeClr>
                </a:solidFill>
              </a:rPr>
              <a:t>Kontakty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5FFFBF1-E969-476E-9B29-196D8401D6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94503"/>
            <a:ext cx="8596668" cy="4546859"/>
          </a:xfrm>
        </p:spPr>
        <p:txBody>
          <a:bodyPr/>
          <a:lstStyle/>
          <a:p>
            <a:endParaRPr lang="sk-SK" dirty="0"/>
          </a:p>
          <a:p>
            <a:pPr marL="0" indent="0" algn="ctr">
              <a:buNone/>
            </a:pPr>
            <a:endParaRPr lang="sk-SK" dirty="0"/>
          </a:p>
        </p:txBody>
      </p:sp>
      <p:sp>
        <p:nvSpPr>
          <p:cNvPr id="4" name="Obdĺžnik: zaoblené protiľahlé rohy 3">
            <a:extLst>
              <a:ext uri="{FF2B5EF4-FFF2-40B4-BE49-F238E27FC236}">
                <a16:creationId xmlns:a16="http://schemas.microsoft.com/office/drawing/2014/main" id="{D8738948-A7C0-4ADE-8A10-39F59693893E}"/>
              </a:ext>
            </a:extLst>
          </p:cNvPr>
          <p:cNvSpPr/>
          <p:nvPr/>
        </p:nvSpPr>
        <p:spPr>
          <a:xfrm>
            <a:off x="1740310" y="2959510"/>
            <a:ext cx="6361471" cy="1425677"/>
          </a:xfrm>
          <a:prstGeom prst="round2Diag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3600" dirty="0">
                <a:solidFill>
                  <a:schemeClr val="tx1"/>
                </a:solidFill>
              </a:rPr>
              <a:t>www.viacarpatia-spf.eu</a:t>
            </a:r>
          </a:p>
        </p:txBody>
      </p:sp>
      <p:sp>
        <p:nvSpPr>
          <p:cNvPr id="6" name="Šesťuholník 5">
            <a:extLst>
              <a:ext uri="{FF2B5EF4-FFF2-40B4-BE49-F238E27FC236}">
                <a16:creationId xmlns:a16="http://schemas.microsoft.com/office/drawing/2014/main" id="{E768334C-A6D9-4145-8D17-A62AF52BEACA}"/>
              </a:ext>
            </a:extLst>
          </p:cNvPr>
          <p:cNvSpPr/>
          <p:nvPr/>
        </p:nvSpPr>
        <p:spPr>
          <a:xfrm>
            <a:off x="7951019" y="4609024"/>
            <a:ext cx="2348272" cy="2028434"/>
          </a:xfrm>
          <a:prstGeom prst="hexagon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Šesťuholník 6">
            <a:extLst>
              <a:ext uri="{FF2B5EF4-FFF2-40B4-BE49-F238E27FC236}">
                <a16:creationId xmlns:a16="http://schemas.microsoft.com/office/drawing/2014/main" id="{651EFCD9-6FEF-49B2-83E2-22D4766719D4}"/>
              </a:ext>
            </a:extLst>
          </p:cNvPr>
          <p:cNvSpPr/>
          <p:nvPr/>
        </p:nvSpPr>
        <p:spPr>
          <a:xfrm>
            <a:off x="3801532" y="1303335"/>
            <a:ext cx="2348272" cy="2028434"/>
          </a:xfrm>
          <a:prstGeom prst="hexago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Šesťuholník 7">
            <a:extLst>
              <a:ext uri="{FF2B5EF4-FFF2-40B4-BE49-F238E27FC236}">
                <a16:creationId xmlns:a16="http://schemas.microsoft.com/office/drawing/2014/main" id="{5537171A-3E63-49B6-935C-E738ECF36597}"/>
              </a:ext>
            </a:extLst>
          </p:cNvPr>
          <p:cNvSpPr/>
          <p:nvPr/>
        </p:nvSpPr>
        <p:spPr>
          <a:xfrm>
            <a:off x="9811772" y="3635227"/>
            <a:ext cx="2195873" cy="1947593"/>
          </a:xfrm>
          <a:prstGeom prst="hexagon">
            <a:avLst/>
          </a:prstGeom>
          <a:gradFill>
            <a:gsLst>
              <a:gs pos="0">
                <a:schemeClr val="accent2"/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333080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946A124-23BE-42F0-B3E4-5D8ED8B96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638" y="2998840"/>
            <a:ext cx="8596668" cy="1465006"/>
          </a:xfrm>
        </p:spPr>
        <p:txBody>
          <a:bodyPr/>
          <a:lstStyle/>
          <a:p>
            <a:pPr algn="ctr"/>
            <a:r>
              <a:rPr lang="sk-SK" dirty="0">
                <a:solidFill>
                  <a:schemeClr val="accent2">
                    <a:lumMod val="75000"/>
                  </a:schemeClr>
                </a:solidFill>
              </a:rPr>
              <a:t>Ďakujem za pozornosť</a:t>
            </a:r>
          </a:p>
        </p:txBody>
      </p:sp>
      <p:sp>
        <p:nvSpPr>
          <p:cNvPr id="3" name="Šesťuholník 2">
            <a:extLst>
              <a:ext uri="{FF2B5EF4-FFF2-40B4-BE49-F238E27FC236}">
                <a16:creationId xmlns:a16="http://schemas.microsoft.com/office/drawing/2014/main" id="{50663B89-740B-4566-91F0-A1F76DB85071}"/>
              </a:ext>
            </a:extLst>
          </p:cNvPr>
          <p:cNvSpPr/>
          <p:nvPr/>
        </p:nvSpPr>
        <p:spPr>
          <a:xfrm>
            <a:off x="9234809" y="2136058"/>
            <a:ext cx="1374061" cy="1292942"/>
          </a:xfrm>
          <a:prstGeom prst="hexagon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" name="Šesťuholník 3">
            <a:extLst>
              <a:ext uri="{FF2B5EF4-FFF2-40B4-BE49-F238E27FC236}">
                <a16:creationId xmlns:a16="http://schemas.microsoft.com/office/drawing/2014/main" id="{15632C63-8257-42B1-B834-04E43CA3EC39}"/>
              </a:ext>
            </a:extLst>
          </p:cNvPr>
          <p:cNvSpPr/>
          <p:nvPr/>
        </p:nvSpPr>
        <p:spPr>
          <a:xfrm>
            <a:off x="10262281" y="2782529"/>
            <a:ext cx="1374061" cy="1292942"/>
          </a:xfrm>
          <a:prstGeom prst="hexagon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5" name="Šesťuholník 4">
            <a:extLst>
              <a:ext uri="{FF2B5EF4-FFF2-40B4-BE49-F238E27FC236}">
                <a16:creationId xmlns:a16="http://schemas.microsoft.com/office/drawing/2014/main" id="{D7B074E2-3694-4B9A-BD86-D66FC8054909}"/>
              </a:ext>
            </a:extLst>
          </p:cNvPr>
          <p:cNvSpPr/>
          <p:nvPr/>
        </p:nvSpPr>
        <p:spPr>
          <a:xfrm>
            <a:off x="10262281" y="4055147"/>
            <a:ext cx="1374061" cy="1292942"/>
          </a:xfrm>
          <a:prstGeom prst="hexagon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Šesťuholník 5">
            <a:extLst>
              <a:ext uri="{FF2B5EF4-FFF2-40B4-BE49-F238E27FC236}">
                <a16:creationId xmlns:a16="http://schemas.microsoft.com/office/drawing/2014/main" id="{5F74E721-9E47-49B8-A4AE-091CB7D73246}"/>
              </a:ext>
            </a:extLst>
          </p:cNvPr>
          <p:cNvSpPr/>
          <p:nvPr/>
        </p:nvSpPr>
        <p:spPr>
          <a:xfrm>
            <a:off x="8143153" y="4092680"/>
            <a:ext cx="1374061" cy="1292942"/>
          </a:xfrm>
          <a:prstGeom prst="hexagon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Šesťuholník 6">
            <a:extLst>
              <a:ext uri="{FF2B5EF4-FFF2-40B4-BE49-F238E27FC236}">
                <a16:creationId xmlns:a16="http://schemas.microsoft.com/office/drawing/2014/main" id="{73DBDFBE-927C-408E-A090-068974B51FF8}"/>
              </a:ext>
            </a:extLst>
          </p:cNvPr>
          <p:cNvSpPr/>
          <p:nvPr/>
        </p:nvSpPr>
        <p:spPr>
          <a:xfrm>
            <a:off x="9202717" y="3429000"/>
            <a:ext cx="1374061" cy="1292942"/>
          </a:xfrm>
          <a:prstGeom prst="hexagon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Šesťuholník 7">
            <a:extLst>
              <a:ext uri="{FF2B5EF4-FFF2-40B4-BE49-F238E27FC236}">
                <a16:creationId xmlns:a16="http://schemas.microsoft.com/office/drawing/2014/main" id="{7E8562A5-0BA5-47DA-BB94-D98A47455976}"/>
              </a:ext>
            </a:extLst>
          </p:cNvPr>
          <p:cNvSpPr/>
          <p:nvPr/>
        </p:nvSpPr>
        <p:spPr>
          <a:xfrm>
            <a:off x="7052863" y="4680157"/>
            <a:ext cx="1374061" cy="1292942"/>
          </a:xfrm>
          <a:prstGeom prst="hexagon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Šesťuholník 8">
            <a:extLst>
              <a:ext uri="{FF2B5EF4-FFF2-40B4-BE49-F238E27FC236}">
                <a16:creationId xmlns:a16="http://schemas.microsoft.com/office/drawing/2014/main" id="{6CDD2E06-E4D6-44EF-9AA8-E31B70C6D879}"/>
              </a:ext>
            </a:extLst>
          </p:cNvPr>
          <p:cNvSpPr/>
          <p:nvPr/>
        </p:nvSpPr>
        <p:spPr>
          <a:xfrm>
            <a:off x="8151755" y="5326628"/>
            <a:ext cx="1374061" cy="1292942"/>
          </a:xfrm>
          <a:prstGeom prst="hexagon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Šesťuholník 9">
            <a:extLst>
              <a:ext uri="{FF2B5EF4-FFF2-40B4-BE49-F238E27FC236}">
                <a16:creationId xmlns:a16="http://schemas.microsoft.com/office/drawing/2014/main" id="{4E774F5B-AA59-4DF2-9F77-576D8FF71753}"/>
              </a:ext>
            </a:extLst>
          </p:cNvPr>
          <p:cNvSpPr/>
          <p:nvPr/>
        </p:nvSpPr>
        <p:spPr>
          <a:xfrm>
            <a:off x="9242045" y="4721942"/>
            <a:ext cx="1374061" cy="1292942"/>
          </a:xfrm>
          <a:prstGeom prst="hexagon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Šesťuholník 10">
            <a:extLst>
              <a:ext uri="{FF2B5EF4-FFF2-40B4-BE49-F238E27FC236}">
                <a16:creationId xmlns:a16="http://schemas.microsoft.com/office/drawing/2014/main" id="{FAFB1853-227D-41D4-A20C-E9552249EC71}"/>
              </a:ext>
            </a:extLst>
          </p:cNvPr>
          <p:cNvSpPr/>
          <p:nvPr/>
        </p:nvSpPr>
        <p:spPr>
          <a:xfrm>
            <a:off x="10276894" y="257617"/>
            <a:ext cx="1374061" cy="1292942"/>
          </a:xfrm>
          <a:prstGeom prst="hexagon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Šesťuholník 11">
            <a:extLst>
              <a:ext uri="{FF2B5EF4-FFF2-40B4-BE49-F238E27FC236}">
                <a16:creationId xmlns:a16="http://schemas.microsoft.com/office/drawing/2014/main" id="{3280DC80-176D-47CE-A195-AAF88746ECFD}"/>
              </a:ext>
            </a:extLst>
          </p:cNvPr>
          <p:cNvSpPr/>
          <p:nvPr/>
        </p:nvSpPr>
        <p:spPr>
          <a:xfrm>
            <a:off x="10276894" y="1509911"/>
            <a:ext cx="1374061" cy="1292942"/>
          </a:xfrm>
          <a:prstGeom prst="hexagon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14614370"/>
      </p:ext>
    </p:extLst>
  </p:cSld>
  <p:clrMapOvr>
    <a:masterClrMapping/>
  </p:clrMapOvr>
</p:sld>
</file>

<file path=ppt/theme/theme1.xml><?xml version="1.0" encoding="utf-8"?>
<a:theme xmlns:a="http://schemas.openxmlformats.org/drawingml/2006/main" name="Fazeta">
  <a:themeElements>
    <a:clrScheme name="Zelenožltá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Faz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1796</TotalTime>
  <Words>890</Words>
  <Application>Microsoft Office PowerPoint</Application>
  <PresentationFormat>Širokouhlá</PresentationFormat>
  <Paragraphs>265</Paragraphs>
  <Slides>26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6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26</vt:i4>
      </vt:variant>
    </vt:vector>
  </HeadingPairs>
  <TitlesOfParts>
    <vt:vector size="33" baseType="lpstr">
      <vt:lpstr>Arial</vt:lpstr>
      <vt:lpstr>Calibri</vt:lpstr>
      <vt:lpstr>Times New Roman</vt:lpstr>
      <vt:lpstr>Trebuchet MS</vt:lpstr>
      <vt:lpstr>Wingdings</vt:lpstr>
      <vt:lpstr>Wingdings 3</vt:lpstr>
      <vt:lpstr>Fazeta</vt:lpstr>
      <vt:lpstr>Fond malých projektov  pre Východnú programovú oblasť</vt:lpstr>
      <vt:lpstr>Oprávnené regióny z  Východnej programovej oblasti</vt:lpstr>
      <vt:lpstr>Spolupráca na úrovni riadenia Programu spolupráce</vt:lpstr>
      <vt:lpstr>Spolupráca na úrovni Strešného projektu</vt:lpstr>
      <vt:lpstr>Ciele a prioritné osi FMP</vt:lpstr>
      <vt:lpstr>Výzva na predkladanie ŽoFP pre malé projekty </vt:lpstr>
      <vt:lpstr>Výška finančných prostriedkov vyčlenených na Výzvu</vt:lpstr>
      <vt:lpstr>PO1 – Príroda a kultúra</vt:lpstr>
      <vt:lpstr>Oprávnené aktivity v rámci PO1</vt:lpstr>
      <vt:lpstr>Oprávnené aktivity v rámci PO1</vt:lpstr>
      <vt:lpstr>Oprávnené aktivity v rámci PO1</vt:lpstr>
      <vt:lpstr>Oprávnené aktivity v rámci PO1</vt:lpstr>
      <vt:lpstr>PO4 - Podpora cezhraničnej spolupráce orgánov verejnej správy a osôb žijúcich v pohraničnej oblasti </vt:lpstr>
      <vt:lpstr>Oprávnené aktivity v rámci PO4 </vt:lpstr>
      <vt:lpstr>Partnerstvo projektu</vt:lpstr>
      <vt:lpstr>Obdobie realizácie projektu</vt:lpstr>
      <vt:lpstr>Dokumenty</vt:lpstr>
      <vt:lpstr>Prílohy k ŽoFP</vt:lpstr>
      <vt:lpstr>Prílohy k ŽoFP</vt:lpstr>
      <vt:lpstr>Prílohy k ŽoFP</vt:lpstr>
      <vt:lpstr>Prílohy k ŽoFP</vt:lpstr>
      <vt:lpstr>Miesto a spôsobenia predkladania ŽoFP</vt:lpstr>
      <vt:lpstr>Miesto a spôsobenia predkladania ŽoFP</vt:lpstr>
      <vt:lpstr>Konzultácie</vt:lpstr>
      <vt:lpstr>Kontakty</vt:lpstr>
      <vt:lpstr>Ďakujem za pozornosť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Fond malých projektov  pre Východnú programovú oblasť</dc:title>
  <dc:creator>Andrea Beresova</dc:creator>
  <cp:lastModifiedBy>Andrea Beresova</cp:lastModifiedBy>
  <cp:revision>70</cp:revision>
  <cp:lastPrinted>2018-06-08T09:32:46Z</cp:lastPrinted>
  <dcterms:created xsi:type="dcterms:W3CDTF">2018-05-29T11:45:17Z</dcterms:created>
  <dcterms:modified xsi:type="dcterms:W3CDTF">2018-06-21T12:59:24Z</dcterms:modified>
</cp:coreProperties>
</file>