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sldIdLst>
    <p:sldId id="256" r:id="rId2"/>
    <p:sldId id="257" r:id="rId3"/>
    <p:sldId id="345" r:id="rId4"/>
    <p:sldId id="344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80" r:id="rId25"/>
    <p:sldId id="278" r:id="rId26"/>
    <p:sldId id="279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štýlu, mriežka tabuľ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32" autoAdjust="0"/>
    <p:restoredTop sz="94660"/>
  </p:normalViewPr>
  <p:slideViewPr>
    <p:cSldViewPr snapToGrid="0">
      <p:cViewPr varScale="1">
        <p:scale>
          <a:sx n="68" d="100"/>
          <a:sy n="68" d="100"/>
        </p:scale>
        <p:origin x="50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C28476-E100-4967-9436-9CE342B003D3}" type="doc">
      <dgm:prSet loTypeId="urn:microsoft.com/office/officeart/2005/8/layout/hierarchy2" loCatId="hierarchy" qsTypeId="urn:microsoft.com/office/officeart/2009/2/quickstyle/3d8" qsCatId="3D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95D2D270-54BB-4E85-95CE-2166E3F47A7A}">
      <dgm:prSet phldrT="[Text]" custT="1"/>
      <dgm:spPr>
        <a:solidFill>
          <a:schemeClr val="accent2">
            <a:lumMod val="40000"/>
            <a:lumOff val="60000"/>
            <a:alpha val="55000"/>
          </a:schemeClr>
        </a:solidFill>
      </dgm:spPr>
      <dgm:t>
        <a:bodyPr/>
        <a:lstStyle/>
        <a:p>
          <a:r>
            <a:rPr lang="hu-HU" sz="2800" b="1" dirty="0" err="1">
              <a:solidFill>
                <a:schemeClr val="accent2">
                  <a:lumMod val="50000"/>
                </a:schemeClr>
              </a:solidFill>
            </a:rPr>
            <a:t>Via</a:t>
          </a:r>
          <a:r>
            <a:rPr lang="hu-HU" sz="2800" b="1" baseline="0" dirty="0">
              <a:solidFill>
                <a:schemeClr val="accent2">
                  <a:lumMod val="50000"/>
                </a:schemeClr>
              </a:solidFill>
            </a:rPr>
            <a:t> </a:t>
          </a:r>
          <a:r>
            <a:rPr lang="hu-HU" sz="2800" b="1" baseline="0" dirty="0" err="1">
              <a:solidFill>
                <a:schemeClr val="accent2">
                  <a:lumMod val="50000"/>
                </a:schemeClr>
              </a:solidFill>
            </a:rPr>
            <a:t>Carpatia</a:t>
          </a:r>
          <a:r>
            <a:rPr lang="hu-HU" sz="2800" b="1" baseline="0" dirty="0">
              <a:solidFill>
                <a:schemeClr val="accent2">
                  <a:lumMod val="50000"/>
                </a:schemeClr>
              </a:solidFill>
            </a:rPr>
            <a:t> EGTC</a:t>
          </a:r>
        </a:p>
        <a:p>
          <a:r>
            <a:rPr lang="hu-HU" sz="2800" b="1" baseline="0" dirty="0">
              <a:solidFill>
                <a:schemeClr val="accent2">
                  <a:lumMod val="50000"/>
                </a:schemeClr>
              </a:solidFill>
            </a:rPr>
            <a:t>EP Vezető partnere</a:t>
          </a:r>
          <a:endParaRPr lang="sk-SK" sz="2800" b="1" dirty="0">
            <a:solidFill>
              <a:schemeClr val="accent2">
                <a:lumMod val="50000"/>
              </a:schemeClr>
            </a:solidFill>
          </a:endParaRPr>
        </a:p>
      </dgm:t>
    </dgm:pt>
    <dgm:pt modelId="{E0046FB2-3AE1-40AC-A8C7-89FDD31B2950}" type="parTrans" cxnId="{E8778AA6-8E47-4C70-8FE9-AF3415E2EC1D}">
      <dgm:prSet/>
      <dgm:spPr/>
      <dgm:t>
        <a:bodyPr/>
        <a:lstStyle/>
        <a:p>
          <a:endParaRPr lang="sk-SK"/>
        </a:p>
      </dgm:t>
    </dgm:pt>
    <dgm:pt modelId="{75C1A30C-21F9-4BB7-9093-32260CA567A2}" type="sibTrans" cxnId="{E8778AA6-8E47-4C70-8FE9-AF3415E2EC1D}">
      <dgm:prSet/>
      <dgm:spPr/>
      <dgm:t>
        <a:bodyPr/>
        <a:lstStyle/>
        <a:p>
          <a:endParaRPr lang="sk-SK"/>
        </a:p>
      </dgm:t>
    </dgm:pt>
    <dgm:pt modelId="{69C2A086-674C-422D-8307-0F2CBD8D5709}">
      <dgm:prSet phldrT="[Text]" custT="1"/>
      <dgm:spPr>
        <a:solidFill>
          <a:schemeClr val="accent2">
            <a:lumMod val="40000"/>
            <a:lumOff val="60000"/>
            <a:alpha val="47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hu-HU" sz="2800" b="1" dirty="0">
              <a:solidFill>
                <a:schemeClr val="accent2">
                  <a:lumMod val="50000"/>
                </a:schemeClr>
              </a:solidFill>
            </a:rPr>
            <a:t>Kassa megye</a:t>
          </a:r>
        </a:p>
        <a:p>
          <a:pPr>
            <a:spcAft>
              <a:spcPts val="0"/>
            </a:spcAft>
          </a:pPr>
          <a:r>
            <a:rPr lang="hu-HU" sz="2800" b="1" dirty="0">
              <a:solidFill>
                <a:schemeClr val="accent2">
                  <a:lumMod val="50000"/>
                </a:schemeClr>
              </a:solidFill>
            </a:rPr>
            <a:t>EP partner</a:t>
          </a:r>
          <a:endParaRPr lang="sk-SK" sz="2800" b="1" dirty="0">
            <a:solidFill>
              <a:schemeClr val="accent2">
                <a:lumMod val="50000"/>
              </a:schemeClr>
            </a:solidFill>
          </a:endParaRPr>
        </a:p>
      </dgm:t>
    </dgm:pt>
    <dgm:pt modelId="{F6CD40E9-AE79-40A0-921F-13C9DDC94FED}" type="parTrans" cxnId="{DB8A1DBA-CC0E-4972-B845-442E96E968D4}">
      <dgm:prSet/>
      <dgm:spPr/>
      <dgm:t>
        <a:bodyPr/>
        <a:lstStyle/>
        <a:p>
          <a:endParaRPr lang="sk-SK"/>
        </a:p>
      </dgm:t>
    </dgm:pt>
    <dgm:pt modelId="{F996D72D-E93D-40E4-B0C8-DEC0845B19A8}" type="sibTrans" cxnId="{DB8A1DBA-CC0E-4972-B845-442E96E968D4}">
      <dgm:prSet/>
      <dgm:spPr/>
      <dgm:t>
        <a:bodyPr/>
        <a:lstStyle/>
        <a:p>
          <a:endParaRPr lang="sk-SK"/>
        </a:p>
      </dgm:t>
    </dgm:pt>
    <dgm:pt modelId="{AF387481-DB12-4773-AF65-9CB27CB42F53}">
      <dgm:prSet phldrT="[Text]" custT="1"/>
      <dgm:spPr>
        <a:solidFill>
          <a:schemeClr val="accent2">
            <a:lumMod val="40000"/>
            <a:lumOff val="60000"/>
            <a:alpha val="45000"/>
          </a:schemeClr>
        </a:solidFill>
      </dgm:spPr>
      <dgm:t>
        <a:bodyPr/>
        <a:lstStyle/>
        <a:p>
          <a:r>
            <a:rPr lang="sk-SK" sz="2800" b="1" dirty="0">
              <a:solidFill>
                <a:schemeClr val="accent2">
                  <a:lumMod val="50000"/>
                </a:schemeClr>
              </a:solidFill>
            </a:rPr>
            <a:t>Széchenyi </a:t>
          </a:r>
          <a:r>
            <a:rPr lang="sk-SK" sz="2800" b="1" dirty="0" err="1">
              <a:solidFill>
                <a:schemeClr val="accent2">
                  <a:lumMod val="50000"/>
                </a:schemeClr>
              </a:solidFill>
            </a:rPr>
            <a:t>Programiroda</a:t>
          </a:r>
          <a:r>
            <a:rPr lang="sk-SK" sz="2800" b="1" dirty="0">
              <a:solidFill>
                <a:schemeClr val="accent2">
                  <a:lumMod val="50000"/>
                </a:schemeClr>
              </a:solidFill>
            </a:rPr>
            <a:t>        EP partner</a:t>
          </a:r>
        </a:p>
      </dgm:t>
    </dgm:pt>
    <dgm:pt modelId="{D0F5A4D8-3295-4363-B509-DE3B9D49FD05}" type="parTrans" cxnId="{713DD748-D9D8-48E4-A52D-2D6459796CA8}">
      <dgm:prSet/>
      <dgm:spPr/>
      <dgm:t>
        <a:bodyPr/>
        <a:lstStyle/>
        <a:p>
          <a:endParaRPr lang="sk-SK"/>
        </a:p>
      </dgm:t>
    </dgm:pt>
    <dgm:pt modelId="{E63D89B2-CB4F-41A0-B82C-E7169C81E9C4}" type="sibTrans" cxnId="{713DD748-D9D8-48E4-A52D-2D6459796CA8}">
      <dgm:prSet/>
      <dgm:spPr/>
      <dgm:t>
        <a:bodyPr/>
        <a:lstStyle/>
        <a:p>
          <a:endParaRPr lang="sk-SK"/>
        </a:p>
      </dgm:t>
    </dgm:pt>
    <dgm:pt modelId="{2D62D876-1D30-4E99-88F6-0533230689D4}" type="pres">
      <dgm:prSet presAssocID="{1CC28476-E100-4967-9436-9CE342B003D3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C236C23-D03E-4589-9B7A-8ADAA7606175}" type="pres">
      <dgm:prSet presAssocID="{95D2D270-54BB-4E85-95CE-2166E3F47A7A}" presName="root1" presStyleCnt="0"/>
      <dgm:spPr/>
    </dgm:pt>
    <dgm:pt modelId="{81EC8191-D94D-4311-95D9-1864E946815E}" type="pres">
      <dgm:prSet presAssocID="{95D2D270-54BB-4E85-95CE-2166E3F47A7A}" presName="LevelOneTextNode" presStyleLbl="node0" presStyleIdx="0" presStyleCnt="1" custLinFactNeighborX="4494" custLinFactNeighborY="3172">
        <dgm:presLayoutVars>
          <dgm:chPref val="3"/>
        </dgm:presLayoutVars>
      </dgm:prSet>
      <dgm:spPr/>
    </dgm:pt>
    <dgm:pt modelId="{9490FEE4-1263-4495-930B-1C202E7835C1}" type="pres">
      <dgm:prSet presAssocID="{95D2D270-54BB-4E85-95CE-2166E3F47A7A}" presName="level2hierChild" presStyleCnt="0"/>
      <dgm:spPr/>
    </dgm:pt>
    <dgm:pt modelId="{7268AB9D-9ED0-4D5B-A5FF-01C167BEE65C}" type="pres">
      <dgm:prSet presAssocID="{F6CD40E9-AE79-40A0-921F-13C9DDC94FED}" presName="conn2-1" presStyleLbl="parChTrans1D2" presStyleIdx="0" presStyleCnt="2"/>
      <dgm:spPr/>
    </dgm:pt>
    <dgm:pt modelId="{D68134D2-2069-4E36-9E0F-B9B3A166D7A4}" type="pres">
      <dgm:prSet presAssocID="{F6CD40E9-AE79-40A0-921F-13C9DDC94FED}" presName="connTx" presStyleLbl="parChTrans1D2" presStyleIdx="0" presStyleCnt="2"/>
      <dgm:spPr/>
    </dgm:pt>
    <dgm:pt modelId="{B51B7D5F-6049-4E51-AAD3-06F17266294D}" type="pres">
      <dgm:prSet presAssocID="{69C2A086-674C-422D-8307-0F2CBD8D5709}" presName="root2" presStyleCnt="0"/>
      <dgm:spPr/>
    </dgm:pt>
    <dgm:pt modelId="{71EAAA87-BF23-4182-B9DB-2218ECF80052}" type="pres">
      <dgm:prSet presAssocID="{69C2A086-674C-422D-8307-0F2CBD8D5709}" presName="LevelTwoTextNode" presStyleLbl="node2" presStyleIdx="0" presStyleCnt="2" custLinFactNeighborX="-7445" custLinFactNeighborY="-20180">
        <dgm:presLayoutVars>
          <dgm:chPref val="3"/>
        </dgm:presLayoutVars>
      </dgm:prSet>
      <dgm:spPr/>
    </dgm:pt>
    <dgm:pt modelId="{41484A54-D26C-4DF3-946C-AC07CA0F3205}" type="pres">
      <dgm:prSet presAssocID="{69C2A086-674C-422D-8307-0F2CBD8D5709}" presName="level3hierChild" presStyleCnt="0"/>
      <dgm:spPr/>
    </dgm:pt>
    <dgm:pt modelId="{0169D53E-C5D5-4FEC-A511-634BA830862D}" type="pres">
      <dgm:prSet presAssocID="{D0F5A4D8-3295-4363-B509-DE3B9D49FD05}" presName="conn2-1" presStyleLbl="parChTrans1D2" presStyleIdx="1" presStyleCnt="2"/>
      <dgm:spPr/>
    </dgm:pt>
    <dgm:pt modelId="{12A27EC2-D9C1-40FE-AE47-30FE2521AE58}" type="pres">
      <dgm:prSet presAssocID="{D0F5A4D8-3295-4363-B509-DE3B9D49FD05}" presName="connTx" presStyleLbl="parChTrans1D2" presStyleIdx="1" presStyleCnt="2"/>
      <dgm:spPr/>
    </dgm:pt>
    <dgm:pt modelId="{440F7754-9749-435F-9323-44F09DFB43C3}" type="pres">
      <dgm:prSet presAssocID="{AF387481-DB12-4773-AF65-9CB27CB42F53}" presName="root2" presStyleCnt="0"/>
      <dgm:spPr/>
    </dgm:pt>
    <dgm:pt modelId="{EEC34945-E153-4A4D-B191-0000205253D2}" type="pres">
      <dgm:prSet presAssocID="{AF387481-DB12-4773-AF65-9CB27CB42F53}" presName="LevelTwoTextNode" presStyleLbl="node2" presStyleIdx="1" presStyleCnt="2" custLinFactNeighborX="-3833" custLinFactNeighborY="-5168">
        <dgm:presLayoutVars>
          <dgm:chPref val="3"/>
        </dgm:presLayoutVars>
      </dgm:prSet>
      <dgm:spPr/>
    </dgm:pt>
    <dgm:pt modelId="{F8B56002-FF4E-4E7C-9539-7D51376C1BF1}" type="pres">
      <dgm:prSet presAssocID="{AF387481-DB12-4773-AF65-9CB27CB42F53}" presName="level3hierChild" presStyleCnt="0"/>
      <dgm:spPr/>
    </dgm:pt>
  </dgm:ptLst>
  <dgm:cxnLst>
    <dgm:cxn modelId="{8B01D509-120B-4103-B828-ADCB233C92BC}" type="presOf" srcId="{AF387481-DB12-4773-AF65-9CB27CB42F53}" destId="{EEC34945-E153-4A4D-B191-0000205253D2}" srcOrd="0" destOrd="0" presId="urn:microsoft.com/office/officeart/2005/8/layout/hierarchy2"/>
    <dgm:cxn modelId="{39BC0737-A442-49F8-9437-043A69F0A39F}" type="presOf" srcId="{95D2D270-54BB-4E85-95CE-2166E3F47A7A}" destId="{81EC8191-D94D-4311-95D9-1864E946815E}" srcOrd="0" destOrd="0" presId="urn:microsoft.com/office/officeart/2005/8/layout/hierarchy2"/>
    <dgm:cxn modelId="{DD52A838-A679-4527-8EC6-81CE7E8D178E}" type="presOf" srcId="{69C2A086-674C-422D-8307-0F2CBD8D5709}" destId="{71EAAA87-BF23-4182-B9DB-2218ECF80052}" srcOrd="0" destOrd="0" presId="urn:microsoft.com/office/officeart/2005/8/layout/hierarchy2"/>
    <dgm:cxn modelId="{713DD748-D9D8-48E4-A52D-2D6459796CA8}" srcId="{95D2D270-54BB-4E85-95CE-2166E3F47A7A}" destId="{AF387481-DB12-4773-AF65-9CB27CB42F53}" srcOrd="1" destOrd="0" parTransId="{D0F5A4D8-3295-4363-B509-DE3B9D49FD05}" sibTransId="{E63D89B2-CB4F-41A0-B82C-E7169C81E9C4}"/>
    <dgm:cxn modelId="{3298684C-31A7-4780-8826-B57E0FAD9ABF}" type="presOf" srcId="{F6CD40E9-AE79-40A0-921F-13C9DDC94FED}" destId="{D68134D2-2069-4E36-9E0F-B9B3A166D7A4}" srcOrd="1" destOrd="0" presId="urn:microsoft.com/office/officeart/2005/8/layout/hierarchy2"/>
    <dgm:cxn modelId="{C9C1DC6D-D6A5-455D-BB49-3541EEB3AA47}" type="presOf" srcId="{D0F5A4D8-3295-4363-B509-DE3B9D49FD05}" destId="{12A27EC2-D9C1-40FE-AE47-30FE2521AE58}" srcOrd="1" destOrd="0" presId="urn:microsoft.com/office/officeart/2005/8/layout/hierarchy2"/>
    <dgm:cxn modelId="{FCA01399-31BB-4A9F-9DA4-D2536B805B35}" type="presOf" srcId="{1CC28476-E100-4967-9436-9CE342B003D3}" destId="{2D62D876-1D30-4E99-88F6-0533230689D4}" srcOrd="0" destOrd="0" presId="urn:microsoft.com/office/officeart/2005/8/layout/hierarchy2"/>
    <dgm:cxn modelId="{361ACBA1-3A86-43CB-97AC-4243B26783E2}" type="presOf" srcId="{F6CD40E9-AE79-40A0-921F-13C9DDC94FED}" destId="{7268AB9D-9ED0-4D5B-A5FF-01C167BEE65C}" srcOrd="0" destOrd="0" presId="urn:microsoft.com/office/officeart/2005/8/layout/hierarchy2"/>
    <dgm:cxn modelId="{E8778AA6-8E47-4C70-8FE9-AF3415E2EC1D}" srcId="{1CC28476-E100-4967-9436-9CE342B003D3}" destId="{95D2D270-54BB-4E85-95CE-2166E3F47A7A}" srcOrd="0" destOrd="0" parTransId="{E0046FB2-3AE1-40AC-A8C7-89FDD31B2950}" sibTransId="{75C1A30C-21F9-4BB7-9093-32260CA567A2}"/>
    <dgm:cxn modelId="{E26027B9-5F10-4898-85CD-B2F4F2921B2A}" type="presOf" srcId="{D0F5A4D8-3295-4363-B509-DE3B9D49FD05}" destId="{0169D53E-C5D5-4FEC-A511-634BA830862D}" srcOrd="0" destOrd="0" presId="urn:microsoft.com/office/officeart/2005/8/layout/hierarchy2"/>
    <dgm:cxn modelId="{DB8A1DBA-CC0E-4972-B845-442E96E968D4}" srcId="{95D2D270-54BB-4E85-95CE-2166E3F47A7A}" destId="{69C2A086-674C-422D-8307-0F2CBD8D5709}" srcOrd="0" destOrd="0" parTransId="{F6CD40E9-AE79-40A0-921F-13C9DDC94FED}" sibTransId="{F996D72D-E93D-40E4-B0C8-DEC0845B19A8}"/>
    <dgm:cxn modelId="{CCF20C37-7A3B-4240-B392-57610042EDFF}" type="presParOf" srcId="{2D62D876-1D30-4E99-88F6-0533230689D4}" destId="{1C236C23-D03E-4589-9B7A-8ADAA7606175}" srcOrd="0" destOrd="0" presId="urn:microsoft.com/office/officeart/2005/8/layout/hierarchy2"/>
    <dgm:cxn modelId="{0147EADE-D673-4CEB-B76B-E8F8CD0C2515}" type="presParOf" srcId="{1C236C23-D03E-4589-9B7A-8ADAA7606175}" destId="{81EC8191-D94D-4311-95D9-1864E946815E}" srcOrd="0" destOrd="0" presId="urn:microsoft.com/office/officeart/2005/8/layout/hierarchy2"/>
    <dgm:cxn modelId="{D8E96D92-A9B5-4425-9DC7-5834234F84AA}" type="presParOf" srcId="{1C236C23-D03E-4589-9B7A-8ADAA7606175}" destId="{9490FEE4-1263-4495-930B-1C202E7835C1}" srcOrd="1" destOrd="0" presId="urn:microsoft.com/office/officeart/2005/8/layout/hierarchy2"/>
    <dgm:cxn modelId="{0323F111-374F-4F38-A33B-AA6350E5D8DF}" type="presParOf" srcId="{9490FEE4-1263-4495-930B-1C202E7835C1}" destId="{7268AB9D-9ED0-4D5B-A5FF-01C167BEE65C}" srcOrd="0" destOrd="0" presId="urn:microsoft.com/office/officeart/2005/8/layout/hierarchy2"/>
    <dgm:cxn modelId="{E0DA239F-1C15-466B-957A-37FF45C20B2A}" type="presParOf" srcId="{7268AB9D-9ED0-4D5B-A5FF-01C167BEE65C}" destId="{D68134D2-2069-4E36-9E0F-B9B3A166D7A4}" srcOrd="0" destOrd="0" presId="urn:microsoft.com/office/officeart/2005/8/layout/hierarchy2"/>
    <dgm:cxn modelId="{3760EFE8-A87E-4185-A68E-AE039E6D3A20}" type="presParOf" srcId="{9490FEE4-1263-4495-930B-1C202E7835C1}" destId="{B51B7D5F-6049-4E51-AAD3-06F17266294D}" srcOrd="1" destOrd="0" presId="urn:microsoft.com/office/officeart/2005/8/layout/hierarchy2"/>
    <dgm:cxn modelId="{BB5D43F7-BAC0-47C2-818D-210347547C64}" type="presParOf" srcId="{B51B7D5F-6049-4E51-AAD3-06F17266294D}" destId="{71EAAA87-BF23-4182-B9DB-2218ECF80052}" srcOrd="0" destOrd="0" presId="urn:microsoft.com/office/officeart/2005/8/layout/hierarchy2"/>
    <dgm:cxn modelId="{EDD26859-4128-4A6E-9B67-39E09E590609}" type="presParOf" srcId="{B51B7D5F-6049-4E51-AAD3-06F17266294D}" destId="{41484A54-D26C-4DF3-946C-AC07CA0F3205}" srcOrd="1" destOrd="0" presId="urn:microsoft.com/office/officeart/2005/8/layout/hierarchy2"/>
    <dgm:cxn modelId="{ACED93DA-3226-43A4-AFBC-FABC1D1A7304}" type="presParOf" srcId="{9490FEE4-1263-4495-930B-1C202E7835C1}" destId="{0169D53E-C5D5-4FEC-A511-634BA830862D}" srcOrd="2" destOrd="0" presId="urn:microsoft.com/office/officeart/2005/8/layout/hierarchy2"/>
    <dgm:cxn modelId="{0B1FD55C-1221-4A03-994F-84228C2FAF6D}" type="presParOf" srcId="{0169D53E-C5D5-4FEC-A511-634BA830862D}" destId="{12A27EC2-D9C1-40FE-AE47-30FE2521AE58}" srcOrd="0" destOrd="0" presId="urn:microsoft.com/office/officeart/2005/8/layout/hierarchy2"/>
    <dgm:cxn modelId="{CEFA94F9-CEB0-4E80-B0D6-D160F24C6D82}" type="presParOf" srcId="{9490FEE4-1263-4495-930B-1C202E7835C1}" destId="{440F7754-9749-435F-9323-44F09DFB43C3}" srcOrd="3" destOrd="0" presId="urn:microsoft.com/office/officeart/2005/8/layout/hierarchy2"/>
    <dgm:cxn modelId="{1B525E94-F491-4677-B77B-867F509569A1}" type="presParOf" srcId="{440F7754-9749-435F-9323-44F09DFB43C3}" destId="{EEC34945-E153-4A4D-B191-0000205253D2}" srcOrd="0" destOrd="0" presId="urn:microsoft.com/office/officeart/2005/8/layout/hierarchy2"/>
    <dgm:cxn modelId="{8FC5F751-3ADB-4BF5-883A-CCB2260A1124}" type="presParOf" srcId="{440F7754-9749-435F-9323-44F09DFB43C3}" destId="{F8B56002-FF4E-4E7C-9539-7D51376C1BF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D743AD1-2D45-4258-A0D8-797A89BEB01C}" type="doc">
      <dgm:prSet loTypeId="urn:microsoft.com/office/officeart/2005/8/layout/default" loCatId="list" qsTypeId="urn:microsoft.com/office/officeart/2009/2/quickstyle/3d8" qsCatId="3D" csTypeId="urn:microsoft.com/office/officeart/2005/8/colors/accent6_4" csCatId="accent6" phldr="1"/>
      <dgm:spPr/>
      <dgm:t>
        <a:bodyPr/>
        <a:lstStyle/>
        <a:p>
          <a:endParaRPr lang="sk-SK"/>
        </a:p>
      </dgm:t>
    </dgm:pt>
    <dgm:pt modelId="{953172C5-8134-4F12-B222-936CF5842A4E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hu-HU" sz="2400" dirty="0">
              <a:solidFill>
                <a:schemeClr val="accent2">
                  <a:lumMod val="50000"/>
                </a:schemeClr>
              </a:solidFill>
            </a:rPr>
            <a:t>Kisprojekt Alap Monitoring Bizottsága</a:t>
          </a:r>
          <a:endParaRPr lang="sk-SK" sz="2400" dirty="0">
            <a:solidFill>
              <a:schemeClr val="accent2">
                <a:lumMod val="50000"/>
              </a:schemeClr>
            </a:solidFill>
          </a:endParaRPr>
        </a:p>
      </dgm:t>
    </dgm:pt>
    <dgm:pt modelId="{2D43041F-1C90-45CF-BBF6-3EE5E10D86B0}" type="parTrans" cxnId="{01ACE9A5-8B0A-4EA7-8431-A8E8623319B2}">
      <dgm:prSet/>
      <dgm:spPr/>
      <dgm:t>
        <a:bodyPr/>
        <a:lstStyle/>
        <a:p>
          <a:endParaRPr lang="sk-SK" sz="2400"/>
        </a:p>
      </dgm:t>
    </dgm:pt>
    <dgm:pt modelId="{4E5BB775-24D4-41C0-B6E7-F44F49A783E9}" type="sibTrans" cxnId="{01ACE9A5-8B0A-4EA7-8431-A8E8623319B2}">
      <dgm:prSet/>
      <dgm:spPr/>
      <dgm:t>
        <a:bodyPr/>
        <a:lstStyle/>
        <a:p>
          <a:endParaRPr lang="sk-SK" sz="2400"/>
        </a:p>
      </dgm:t>
    </dgm:pt>
    <dgm:pt modelId="{9EE158C7-6313-49FC-B1C8-9EE9A00293F9}" type="pres">
      <dgm:prSet presAssocID="{1D743AD1-2D45-4258-A0D8-797A89BEB01C}" presName="diagram" presStyleCnt="0">
        <dgm:presLayoutVars>
          <dgm:dir/>
          <dgm:resizeHandles val="exact"/>
        </dgm:presLayoutVars>
      </dgm:prSet>
      <dgm:spPr/>
    </dgm:pt>
    <dgm:pt modelId="{4DF9D037-A71D-42FF-BE2B-104D77E861A0}" type="pres">
      <dgm:prSet presAssocID="{953172C5-8134-4F12-B222-936CF5842A4E}" presName="node" presStyleLbl="node1" presStyleIdx="0" presStyleCnt="1">
        <dgm:presLayoutVars>
          <dgm:bulletEnabled val="1"/>
        </dgm:presLayoutVars>
      </dgm:prSet>
      <dgm:spPr/>
    </dgm:pt>
  </dgm:ptLst>
  <dgm:cxnLst>
    <dgm:cxn modelId="{FE482152-5829-4093-95EC-675634D5F35F}" type="presOf" srcId="{953172C5-8134-4F12-B222-936CF5842A4E}" destId="{4DF9D037-A71D-42FF-BE2B-104D77E861A0}" srcOrd="0" destOrd="0" presId="urn:microsoft.com/office/officeart/2005/8/layout/default"/>
    <dgm:cxn modelId="{01ACE9A5-8B0A-4EA7-8431-A8E8623319B2}" srcId="{1D743AD1-2D45-4258-A0D8-797A89BEB01C}" destId="{953172C5-8134-4F12-B222-936CF5842A4E}" srcOrd="0" destOrd="0" parTransId="{2D43041F-1C90-45CF-BBF6-3EE5E10D86B0}" sibTransId="{4E5BB775-24D4-41C0-B6E7-F44F49A783E9}"/>
    <dgm:cxn modelId="{A280C8D3-28D7-4C41-97F4-F82C63F3BB1A}" type="presOf" srcId="{1D743AD1-2D45-4258-A0D8-797A89BEB01C}" destId="{9EE158C7-6313-49FC-B1C8-9EE9A00293F9}" srcOrd="0" destOrd="0" presId="urn:microsoft.com/office/officeart/2005/8/layout/default"/>
    <dgm:cxn modelId="{61EFF16F-1025-48B6-9E63-05EB766ABBE2}" type="presParOf" srcId="{9EE158C7-6313-49FC-B1C8-9EE9A00293F9}" destId="{4DF9D037-A71D-42FF-BE2B-104D77E861A0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7D94556-ED04-4168-B82E-BB4FB65CC0C3}" type="doc">
      <dgm:prSet loTypeId="urn:microsoft.com/office/officeart/2008/layout/AlternatingHexagons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F173EEB1-2CE5-4280-AF95-D24FCDAC3413}" type="pres">
      <dgm:prSet presAssocID="{47D94556-ED04-4168-B82E-BB4FB65CC0C3}" presName="Name0" presStyleCnt="0">
        <dgm:presLayoutVars>
          <dgm:chMax/>
          <dgm:chPref/>
          <dgm:dir/>
          <dgm:animLvl val="lvl"/>
        </dgm:presLayoutVars>
      </dgm:prSet>
      <dgm:spPr/>
    </dgm:pt>
  </dgm:ptLst>
  <dgm:cxnLst>
    <dgm:cxn modelId="{43C9100C-A1C6-466B-AB3C-07BE5A0A2831}" type="presOf" srcId="{47D94556-ED04-4168-B82E-BB4FB65CC0C3}" destId="{F173EEB1-2CE5-4280-AF95-D24FCDAC3413}" srcOrd="0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5DA4240-8F16-49D5-B7FC-58856F34550D}" type="doc">
      <dgm:prSet loTypeId="urn:microsoft.com/office/officeart/2005/8/layout/process2" loCatId="process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sk-SK"/>
        </a:p>
      </dgm:t>
    </dgm:pt>
    <dgm:pt modelId="{8CEAF2FA-FCCB-4421-9415-C8EBC8582F1D}">
      <dgm:prSet phldrT="[Text]" custT="1"/>
      <dgm:spPr>
        <a:solidFill>
          <a:schemeClr val="accent1">
            <a:lumMod val="40000"/>
            <a:lumOff val="60000"/>
            <a:alpha val="32000"/>
          </a:schemeClr>
        </a:solidFill>
      </dgm:spPr>
      <dgm:t>
        <a:bodyPr/>
        <a:lstStyle/>
        <a:p>
          <a:pPr algn="just"/>
          <a:r>
            <a:rPr lang="sk-SK" sz="1200" b="1" dirty="0">
              <a:solidFill>
                <a:schemeClr val="accent2">
                  <a:lumMod val="75000"/>
                </a:schemeClr>
              </a:solidFill>
            </a:rPr>
            <a:t>60/180 </a:t>
          </a:r>
          <a:r>
            <a:rPr lang="sk-SK" sz="1200" b="1" dirty="0" err="1">
              <a:solidFill>
                <a:schemeClr val="accent2">
                  <a:lumMod val="75000"/>
                </a:schemeClr>
              </a:solidFill>
            </a:rPr>
            <a:t>nap</a:t>
          </a:r>
          <a:r>
            <a:rPr lang="sk-SK" sz="1200" b="1" dirty="0">
              <a:solidFill>
                <a:schemeClr val="accent2">
                  <a:lumMod val="75000"/>
                </a:schemeClr>
              </a:solidFill>
            </a:rPr>
            <a:t>  </a:t>
          </a:r>
          <a:r>
            <a:rPr lang="hu-HU" sz="1200" b="1" dirty="0">
              <a:solidFill>
                <a:schemeClr val="accent2">
                  <a:lumMod val="75000"/>
                </a:schemeClr>
              </a:solidFill>
            </a:rPr>
            <a:t>A pályázati kiírás megnyitásának időtartama</a:t>
          </a:r>
        </a:p>
        <a:p>
          <a:pPr algn="just"/>
          <a:r>
            <a:rPr lang="hu-HU" sz="1200" b="1" dirty="0">
              <a:solidFill>
                <a:schemeClr val="accent2">
                  <a:lumMod val="75000"/>
                </a:schemeClr>
              </a:solidFill>
            </a:rPr>
            <a:t>(*60 a pilot jellegű felhívás esetében; 180 nap a nyitott pályázat elbírálása esetén)</a:t>
          </a:r>
          <a:r>
            <a:rPr lang="sk-SK" sz="1200" b="1" dirty="0">
              <a:solidFill>
                <a:schemeClr val="accent2">
                  <a:lumMod val="75000"/>
                </a:schemeClr>
              </a:solidFill>
            </a:rPr>
            <a:t>  </a:t>
          </a:r>
        </a:p>
      </dgm:t>
    </dgm:pt>
    <dgm:pt modelId="{A5E0F9A9-4442-4E29-89E7-56F580273B23}" type="parTrans" cxnId="{0DB586D5-1F62-4F02-BD3F-E1ED905E3D1B}">
      <dgm:prSet/>
      <dgm:spPr/>
      <dgm:t>
        <a:bodyPr/>
        <a:lstStyle/>
        <a:p>
          <a:endParaRPr lang="sk-SK"/>
        </a:p>
      </dgm:t>
    </dgm:pt>
    <dgm:pt modelId="{41824F93-14EF-4CC0-A4FB-06E1B350DBE4}" type="sibTrans" cxnId="{0DB586D5-1F62-4F02-BD3F-E1ED905E3D1B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sk-SK"/>
        </a:p>
      </dgm:t>
    </dgm:pt>
    <dgm:pt modelId="{6FAB97D5-0F1B-4F41-8E0A-C9E0A6867C62}">
      <dgm:prSet phldrT="[Text]" custT="1"/>
      <dgm:spPr>
        <a:solidFill>
          <a:schemeClr val="accent2">
            <a:lumMod val="40000"/>
            <a:lumOff val="60000"/>
            <a:alpha val="43000"/>
          </a:schemeClr>
        </a:solidFill>
      </dgm:spPr>
      <dgm:t>
        <a:bodyPr/>
        <a:lstStyle/>
        <a:p>
          <a:pPr algn="l">
            <a:lnSpc>
              <a:spcPct val="100000"/>
            </a:lnSpc>
          </a:pPr>
          <a:r>
            <a:rPr lang="sk-SK" sz="1500" b="1" dirty="0">
              <a:solidFill>
                <a:schemeClr val="accent6">
                  <a:lumMod val="50000"/>
                </a:schemeClr>
              </a:solidFill>
            </a:rPr>
            <a:t>  </a:t>
          </a:r>
          <a:r>
            <a:rPr lang="sk-SK" sz="1200" b="1" dirty="0">
              <a:solidFill>
                <a:schemeClr val="accent2">
                  <a:lumMod val="75000"/>
                </a:schemeClr>
              </a:solidFill>
            </a:rPr>
            <a:t>7 </a:t>
          </a:r>
          <a:r>
            <a:rPr lang="sk-SK" sz="1200" b="1" dirty="0" err="1">
              <a:solidFill>
                <a:schemeClr val="accent2">
                  <a:lumMod val="75000"/>
                </a:schemeClr>
              </a:solidFill>
            </a:rPr>
            <a:t>nap</a:t>
          </a:r>
          <a:r>
            <a:rPr lang="sk-SK" sz="1200" b="1" dirty="0">
              <a:solidFill>
                <a:schemeClr val="accent2">
                  <a:lumMod val="75000"/>
                </a:schemeClr>
              </a:solidFill>
            </a:rPr>
            <a:t>              </a:t>
          </a:r>
          <a:r>
            <a:rPr lang="sk-SK" sz="1400" b="1" dirty="0">
              <a:solidFill>
                <a:schemeClr val="accent2">
                  <a:lumMod val="75000"/>
                </a:schemeClr>
              </a:solidFill>
            </a:rPr>
            <a:t>A </a:t>
          </a:r>
          <a:r>
            <a:rPr lang="sk-SK" sz="1400" b="1" dirty="0" err="1">
              <a:solidFill>
                <a:schemeClr val="accent2">
                  <a:lumMod val="75000"/>
                </a:schemeClr>
              </a:solidFill>
            </a:rPr>
            <a:t>pályázat</a:t>
          </a:r>
          <a:r>
            <a:rPr lang="sk-SK" sz="1400" b="1" dirty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sk-SK" sz="1400" b="1" dirty="0" err="1">
              <a:solidFill>
                <a:schemeClr val="accent2">
                  <a:lumMod val="75000"/>
                </a:schemeClr>
              </a:solidFill>
            </a:rPr>
            <a:t>hiánypótlása</a:t>
          </a:r>
          <a:endParaRPr lang="sk-SK" sz="1400" b="1" dirty="0">
            <a:solidFill>
              <a:schemeClr val="accent2">
                <a:lumMod val="75000"/>
              </a:schemeClr>
            </a:solidFill>
          </a:endParaRPr>
        </a:p>
      </dgm:t>
    </dgm:pt>
    <dgm:pt modelId="{E8018F9D-9321-4829-B4F4-A7F303558103}" type="parTrans" cxnId="{E3BCD5C3-A854-4C4D-B9C6-D3919682EFC1}">
      <dgm:prSet/>
      <dgm:spPr/>
      <dgm:t>
        <a:bodyPr/>
        <a:lstStyle/>
        <a:p>
          <a:endParaRPr lang="sk-SK"/>
        </a:p>
      </dgm:t>
    </dgm:pt>
    <dgm:pt modelId="{68B490E7-8937-4686-9ED3-5623A27247B8}" type="sibTrans" cxnId="{E3BCD5C3-A854-4C4D-B9C6-D3919682EFC1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sk-SK" dirty="0"/>
        </a:p>
      </dgm:t>
    </dgm:pt>
    <dgm:pt modelId="{63C90D97-CBEF-4B34-B4A5-4B1CE27048C0}">
      <dgm:prSet custT="1"/>
      <dgm:spPr>
        <a:solidFill>
          <a:schemeClr val="accent2">
            <a:lumMod val="20000"/>
            <a:lumOff val="80000"/>
            <a:alpha val="42000"/>
          </a:schemeClr>
        </a:solidFill>
      </dgm:spPr>
      <dgm:t>
        <a:bodyPr spcFirstLastPara="0" vert="horz" wrap="square" lIns="45720" tIns="45720" rIns="45720" bIns="45720" numCol="1" spcCol="1270" anchor="ctr" anchorCtr="0"/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Times New Roman" panose="02020603050405020304" pitchFamily="18" charset="0"/>
            </a:rPr>
            <a:t>5 </a:t>
          </a:r>
          <a:r>
            <a:rPr lang="sk-SK" sz="1200" b="1" kern="1200" dirty="0" err="1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Times New Roman" panose="02020603050405020304" pitchFamily="18" charset="0"/>
            </a:rPr>
            <a:t>nap</a:t>
          </a:r>
          <a:r>
            <a:rPr lang="sk-SK" sz="1200" b="1" kern="1200" dirty="0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Times New Roman" panose="02020603050405020304" pitchFamily="18" charset="0"/>
            </a:rPr>
            <a:t>             </a:t>
          </a:r>
          <a:r>
            <a:rPr lang="sk-SK" sz="1400" b="1" kern="1200" dirty="0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Times New Roman" panose="02020603050405020304" pitchFamily="18" charset="0"/>
            </a:rPr>
            <a:t>A </a:t>
          </a:r>
          <a:r>
            <a:rPr lang="sk-SK" sz="1400" b="1" kern="1200" dirty="0" err="1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Times New Roman" panose="02020603050405020304" pitchFamily="18" charset="0"/>
            </a:rPr>
            <a:t>pályázók</a:t>
          </a:r>
          <a:r>
            <a:rPr lang="sk-SK" sz="1400" b="1" kern="1200" dirty="0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Times New Roman" panose="02020603050405020304" pitchFamily="18" charset="0"/>
            </a:rPr>
            <a:t> </a:t>
          </a:r>
          <a:r>
            <a:rPr lang="sk-SK" sz="1400" b="1" kern="1200" dirty="0" err="1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Times New Roman" panose="02020603050405020304" pitchFamily="18" charset="0"/>
            </a:rPr>
            <a:t>értesí</a:t>
          </a:r>
          <a:r>
            <a:rPr lang="hu-HU" sz="1400" b="1" kern="1200" dirty="0" err="1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Times New Roman" panose="02020603050405020304" pitchFamily="18" charset="0"/>
            </a:rPr>
            <a:t>tése</a:t>
          </a:r>
          <a:endParaRPr lang="sk-SK" sz="1200" b="1" kern="1200" dirty="0">
            <a:solidFill>
              <a:schemeClr val="accent2">
                <a:lumMod val="75000"/>
              </a:schemeClr>
            </a:solidFill>
            <a:latin typeface="+mn-lt"/>
            <a:ea typeface="+mn-ea"/>
            <a:cs typeface="+mn-cs"/>
          </a:endParaRPr>
        </a:p>
      </dgm:t>
    </dgm:pt>
    <dgm:pt modelId="{0FCEAD3D-5B49-4F24-93E8-7A4EBC79A1FF}" type="parTrans" cxnId="{3B3AE923-0AE7-4993-829C-8AA43DE96842}">
      <dgm:prSet/>
      <dgm:spPr/>
      <dgm:t>
        <a:bodyPr/>
        <a:lstStyle/>
        <a:p>
          <a:endParaRPr lang="sk-SK"/>
        </a:p>
      </dgm:t>
    </dgm:pt>
    <dgm:pt modelId="{7C2303B6-B422-4A2B-BD3D-0AA5C22C123E}" type="sibTrans" cxnId="{3B3AE923-0AE7-4993-829C-8AA43DE96842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sk-SK"/>
        </a:p>
      </dgm:t>
    </dgm:pt>
    <dgm:pt modelId="{EC0C2C04-C288-4C91-AB31-222123787EA6}">
      <dgm:prSet custT="1"/>
      <dgm:spPr>
        <a:solidFill>
          <a:schemeClr val="accent1">
            <a:lumMod val="40000"/>
            <a:lumOff val="60000"/>
            <a:alpha val="49000"/>
          </a:schemeClr>
        </a:solidFill>
      </dgm:spPr>
      <dgm:t>
        <a:bodyPr/>
        <a:lstStyle/>
        <a:p>
          <a:pPr algn="just"/>
          <a:r>
            <a:rPr lang="sk-SK" sz="1500" b="1" dirty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sk-SK" sz="1200" b="1" dirty="0">
              <a:solidFill>
                <a:schemeClr val="accent2">
                  <a:lumMod val="75000"/>
                </a:schemeClr>
              </a:solidFill>
            </a:rPr>
            <a:t>30 </a:t>
          </a:r>
          <a:r>
            <a:rPr lang="sk-SK" sz="1200" b="1" dirty="0" err="1">
              <a:solidFill>
                <a:schemeClr val="accent2">
                  <a:lumMod val="75000"/>
                </a:schemeClr>
              </a:solidFill>
            </a:rPr>
            <a:t>nap</a:t>
          </a:r>
          <a:r>
            <a:rPr lang="sk-SK" sz="1200" b="1" dirty="0">
              <a:solidFill>
                <a:schemeClr val="accent2">
                  <a:lumMod val="75000"/>
                </a:schemeClr>
              </a:solidFill>
            </a:rPr>
            <a:t>            </a:t>
          </a:r>
          <a:r>
            <a:rPr lang="sk-SK" sz="1400" b="1" dirty="0" err="1">
              <a:solidFill>
                <a:schemeClr val="accent2">
                  <a:lumMod val="75000"/>
                </a:schemeClr>
              </a:solidFill>
            </a:rPr>
            <a:t>Szakmai</a:t>
          </a:r>
          <a:r>
            <a:rPr lang="sk-SK" sz="1200" b="1" dirty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hu-HU" sz="1400" b="1" dirty="0" err="1">
              <a:solidFill>
                <a:schemeClr val="accent2">
                  <a:lumMod val="75000"/>
                </a:schemeClr>
              </a:solidFill>
            </a:rPr>
            <a:t>elb</a:t>
          </a:r>
          <a:r>
            <a:rPr lang="sk-SK" sz="1400" b="1" dirty="0" err="1">
              <a:solidFill>
                <a:schemeClr val="accent2">
                  <a:lumMod val="75000"/>
                </a:schemeClr>
              </a:solidFill>
            </a:rPr>
            <a:t>írálás</a:t>
          </a:r>
          <a:r>
            <a:rPr lang="sk-SK" sz="1400" b="1" dirty="0">
              <a:solidFill>
                <a:schemeClr val="accent2">
                  <a:lumMod val="75000"/>
                </a:schemeClr>
              </a:solidFill>
            </a:rPr>
            <a:t> – EGTC </a:t>
          </a:r>
          <a:r>
            <a:rPr lang="sk-SK" sz="1400" b="1" dirty="0" err="1">
              <a:solidFill>
                <a:schemeClr val="accent2">
                  <a:lumMod val="75000"/>
                </a:schemeClr>
              </a:solidFill>
            </a:rPr>
            <a:t>és</a:t>
          </a:r>
          <a:r>
            <a:rPr lang="sk-SK" sz="1400" b="1" dirty="0">
              <a:solidFill>
                <a:schemeClr val="accent2">
                  <a:lumMod val="75000"/>
                </a:schemeClr>
              </a:solidFill>
            </a:rPr>
            <a:t> k</a:t>
          </a:r>
          <a:r>
            <a:rPr lang="hu-HU" sz="1400" b="1" dirty="0" err="1">
              <a:solidFill>
                <a:schemeClr val="accent2">
                  <a:lumMod val="75000"/>
                </a:schemeClr>
              </a:solidFill>
            </a:rPr>
            <a:t>ülső</a:t>
          </a:r>
          <a:r>
            <a:rPr lang="hu-HU" sz="1400" b="1" dirty="0">
              <a:solidFill>
                <a:schemeClr val="accent2">
                  <a:lumMod val="75000"/>
                </a:schemeClr>
              </a:solidFill>
            </a:rPr>
            <a:t> értékelők</a:t>
          </a:r>
          <a:endParaRPr lang="sk-SK" sz="1400" b="1" dirty="0">
            <a:solidFill>
              <a:schemeClr val="accent2">
                <a:lumMod val="75000"/>
              </a:schemeClr>
            </a:solidFill>
          </a:endParaRPr>
        </a:p>
      </dgm:t>
    </dgm:pt>
    <dgm:pt modelId="{23FB8B6B-D994-4504-9C61-27E75303B3FC}" type="parTrans" cxnId="{B70EAAA8-2060-422A-B41C-43788607F1AA}">
      <dgm:prSet/>
      <dgm:spPr/>
      <dgm:t>
        <a:bodyPr/>
        <a:lstStyle/>
        <a:p>
          <a:endParaRPr lang="sk-SK"/>
        </a:p>
      </dgm:t>
    </dgm:pt>
    <dgm:pt modelId="{1C2E51F4-5314-4FB9-8897-5AE1E83734B8}" type="sibTrans" cxnId="{B70EAAA8-2060-422A-B41C-43788607F1AA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sk-SK" dirty="0"/>
        </a:p>
      </dgm:t>
    </dgm:pt>
    <dgm:pt modelId="{B103FB02-F206-44E0-9CDA-216C9E1D18C4}">
      <dgm:prSet custT="1"/>
      <dgm:spPr>
        <a:solidFill>
          <a:schemeClr val="accent1">
            <a:lumMod val="20000"/>
            <a:lumOff val="80000"/>
            <a:alpha val="61000"/>
          </a:schemeClr>
        </a:solidFill>
      </dgm:spPr>
      <dgm:t>
        <a:bodyPr/>
        <a:lstStyle/>
        <a:p>
          <a:pPr algn="l"/>
          <a:r>
            <a:rPr lang="sk-SK" sz="1200" b="1" dirty="0">
              <a:solidFill>
                <a:schemeClr val="accent2">
                  <a:lumMod val="75000"/>
                </a:schemeClr>
              </a:solidFill>
            </a:rPr>
            <a:t>40 </a:t>
          </a:r>
          <a:r>
            <a:rPr lang="sk-SK" sz="1200" b="1" dirty="0" err="1">
              <a:solidFill>
                <a:schemeClr val="accent2">
                  <a:lumMod val="75000"/>
                </a:schemeClr>
              </a:solidFill>
            </a:rPr>
            <a:t>nap</a:t>
          </a:r>
          <a:r>
            <a:rPr lang="sk-SK" sz="1200" b="1" dirty="0">
              <a:solidFill>
                <a:schemeClr val="accent2">
                  <a:lumMod val="75000"/>
                </a:schemeClr>
              </a:solidFill>
            </a:rPr>
            <a:t>              </a:t>
          </a:r>
          <a:r>
            <a:rPr lang="sk-SK" sz="1200" b="1" dirty="0" err="1">
              <a:solidFill>
                <a:schemeClr val="accent2">
                  <a:lumMod val="75000"/>
                </a:schemeClr>
              </a:solidFill>
            </a:rPr>
            <a:t>Végső</a:t>
          </a:r>
          <a:r>
            <a:rPr lang="sk-SK" sz="1200" b="1" dirty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sk-SK" sz="1200" b="1" dirty="0" err="1">
              <a:solidFill>
                <a:schemeClr val="accent2">
                  <a:lumMod val="75000"/>
                </a:schemeClr>
              </a:solidFill>
            </a:rPr>
            <a:t>döntés</a:t>
          </a:r>
          <a:r>
            <a:rPr lang="sk-SK" sz="1200" b="1" dirty="0">
              <a:solidFill>
                <a:schemeClr val="accent2">
                  <a:lumMod val="75000"/>
                </a:schemeClr>
              </a:solidFill>
            </a:rPr>
            <a:t> – </a:t>
          </a:r>
          <a:r>
            <a:rPr lang="sk-SK" sz="1200" b="1" dirty="0" err="1">
              <a:solidFill>
                <a:schemeClr val="accent2">
                  <a:lumMod val="75000"/>
                </a:schemeClr>
              </a:solidFill>
            </a:rPr>
            <a:t>Kisprojekt</a:t>
          </a:r>
          <a:r>
            <a:rPr lang="sk-SK" sz="1200" b="1" dirty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sk-SK" sz="1200" b="1" dirty="0" err="1">
              <a:solidFill>
                <a:schemeClr val="accent2">
                  <a:lumMod val="75000"/>
                </a:schemeClr>
              </a:solidFill>
            </a:rPr>
            <a:t>Alap</a:t>
          </a:r>
          <a:r>
            <a:rPr lang="sk-SK" sz="1200" b="1" dirty="0">
              <a:solidFill>
                <a:schemeClr val="accent2">
                  <a:lumMod val="75000"/>
                </a:schemeClr>
              </a:solidFill>
            </a:rPr>
            <a:t> Monitoring </a:t>
          </a:r>
          <a:r>
            <a:rPr lang="sk-SK" sz="1200" b="1" dirty="0" err="1">
              <a:solidFill>
                <a:schemeClr val="accent2">
                  <a:lumMod val="75000"/>
                </a:schemeClr>
              </a:solidFill>
            </a:rPr>
            <a:t>bizottsága</a:t>
          </a:r>
          <a:r>
            <a:rPr lang="sk-SK" sz="1200" b="1" dirty="0">
              <a:solidFill>
                <a:schemeClr val="accent2">
                  <a:lumMod val="75000"/>
                </a:schemeClr>
              </a:solidFill>
            </a:rPr>
            <a:t>    </a:t>
          </a:r>
        </a:p>
      </dgm:t>
    </dgm:pt>
    <dgm:pt modelId="{C9FC2CA2-D136-4842-B219-6A440E702E98}" type="parTrans" cxnId="{F4A26FF2-1958-493F-AA41-0430B8628283}">
      <dgm:prSet/>
      <dgm:spPr/>
      <dgm:t>
        <a:bodyPr/>
        <a:lstStyle/>
        <a:p>
          <a:endParaRPr lang="sk-SK"/>
        </a:p>
      </dgm:t>
    </dgm:pt>
    <dgm:pt modelId="{EFB683DD-4447-4347-A5DF-2826B0B8AB0F}" type="sibTrans" cxnId="{F4A26FF2-1958-493F-AA41-0430B8628283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sk-SK"/>
        </a:p>
      </dgm:t>
    </dgm:pt>
    <dgm:pt modelId="{ADA2FDDB-2EEF-4743-9201-0151171EDCE6}">
      <dgm:prSet custT="1"/>
      <dgm:spPr>
        <a:solidFill>
          <a:schemeClr val="accent2">
            <a:lumMod val="40000"/>
            <a:lumOff val="60000"/>
            <a:alpha val="21000"/>
          </a:schemeClr>
        </a:solidFill>
      </dgm:spPr>
      <dgm:t>
        <a:bodyPr/>
        <a:lstStyle/>
        <a:p>
          <a:pPr algn="just"/>
          <a:r>
            <a:rPr lang="sk-SK" sz="1400" b="1" dirty="0">
              <a:latin typeface="+mn-lt"/>
              <a:ea typeface="+mn-ea"/>
              <a:cs typeface="+mn-cs"/>
            </a:rPr>
            <a:t> </a:t>
          </a:r>
          <a:r>
            <a:rPr lang="sk-SK" sz="1200" b="1" dirty="0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+mn-cs"/>
            </a:rPr>
            <a:t>45 </a:t>
          </a:r>
          <a:r>
            <a:rPr lang="sk-SK" sz="1200" b="1" dirty="0" err="1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+mn-cs"/>
            </a:rPr>
            <a:t>nap</a:t>
          </a:r>
          <a:r>
            <a:rPr lang="sk-SK" sz="1200" b="1" dirty="0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+mn-cs"/>
            </a:rPr>
            <a:t>            </a:t>
          </a:r>
          <a:r>
            <a:rPr lang="sk-SK" sz="1400" b="1" dirty="0" err="1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+mn-cs"/>
            </a:rPr>
            <a:t>Szerződések</a:t>
          </a:r>
          <a:r>
            <a:rPr lang="sk-SK" sz="1400" b="1" dirty="0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+mn-cs"/>
            </a:rPr>
            <a:t> </a:t>
          </a:r>
          <a:r>
            <a:rPr lang="sk-SK" sz="1400" b="1" dirty="0" err="1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+mn-cs"/>
            </a:rPr>
            <a:t>aláírása</a:t>
          </a:r>
          <a:endParaRPr lang="sk-SK" sz="1200" b="1" dirty="0">
            <a:solidFill>
              <a:schemeClr val="accent2">
                <a:lumMod val="75000"/>
              </a:schemeClr>
            </a:solidFill>
          </a:endParaRPr>
        </a:p>
      </dgm:t>
    </dgm:pt>
    <dgm:pt modelId="{79CB966F-9057-49F0-BA1A-0C0746E925B2}" type="parTrans" cxnId="{A277D8F5-4A5A-44D6-A79A-140E24B2D146}">
      <dgm:prSet/>
      <dgm:spPr/>
      <dgm:t>
        <a:bodyPr/>
        <a:lstStyle/>
        <a:p>
          <a:endParaRPr lang="sk-SK"/>
        </a:p>
      </dgm:t>
    </dgm:pt>
    <dgm:pt modelId="{13853F2F-FFB2-45E3-918D-EF128CDBCDAD}" type="sibTrans" cxnId="{A277D8F5-4A5A-44D6-A79A-140E24B2D146}">
      <dgm:prSet/>
      <dgm:spPr/>
      <dgm:t>
        <a:bodyPr/>
        <a:lstStyle/>
        <a:p>
          <a:endParaRPr lang="sk-SK"/>
        </a:p>
      </dgm:t>
    </dgm:pt>
    <dgm:pt modelId="{BF33BB5E-8046-4B28-9DE0-29A93DB51230}">
      <dgm:prSet phldrT="[Text]" custT="1"/>
      <dgm:spPr>
        <a:solidFill>
          <a:schemeClr val="accent1">
            <a:lumMod val="20000"/>
            <a:lumOff val="80000"/>
            <a:alpha val="27000"/>
          </a:schemeClr>
        </a:solidFill>
      </dgm:spPr>
      <dgm:t>
        <a:bodyPr/>
        <a:lstStyle/>
        <a:p>
          <a:pPr algn="just"/>
          <a:r>
            <a:rPr lang="sk-SK" sz="1200" b="1" dirty="0"/>
            <a:t> </a:t>
          </a:r>
          <a:r>
            <a:rPr lang="sk-SK" sz="1200" b="1" dirty="0">
              <a:solidFill>
                <a:schemeClr val="accent2">
                  <a:lumMod val="75000"/>
                </a:schemeClr>
              </a:solidFill>
            </a:rPr>
            <a:t>30 </a:t>
          </a:r>
          <a:r>
            <a:rPr lang="sk-SK" sz="1200" b="1" dirty="0" err="1">
              <a:solidFill>
                <a:schemeClr val="accent2">
                  <a:lumMod val="75000"/>
                </a:schemeClr>
              </a:solidFill>
            </a:rPr>
            <a:t>nap</a:t>
          </a:r>
          <a:r>
            <a:rPr lang="sk-SK" sz="1200" b="1" dirty="0">
              <a:solidFill>
                <a:schemeClr val="accent2">
                  <a:lumMod val="75000"/>
                </a:schemeClr>
              </a:solidFill>
            </a:rPr>
            <a:t>             </a:t>
          </a:r>
          <a:r>
            <a:rPr lang="sk-SK" sz="1200" b="1" dirty="0" err="1">
              <a:solidFill>
                <a:schemeClr val="accent2">
                  <a:lumMod val="75000"/>
                </a:schemeClr>
              </a:solidFill>
            </a:rPr>
            <a:t>A</a:t>
          </a:r>
          <a:r>
            <a:rPr lang="sk-SK" sz="1400" b="1" dirty="0" err="1">
              <a:solidFill>
                <a:schemeClr val="accent2">
                  <a:lumMod val="75000"/>
                </a:schemeClr>
              </a:solidFill>
            </a:rPr>
            <a:t>dminisztrációs</a:t>
          </a:r>
          <a:r>
            <a:rPr lang="sk-SK" sz="1400" b="1" dirty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sk-SK" sz="1400" b="1" dirty="0" err="1">
              <a:solidFill>
                <a:schemeClr val="accent2">
                  <a:lumMod val="75000"/>
                </a:schemeClr>
              </a:solidFill>
            </a:rPr>
            <a:t>elbírálás</a:t>
          </a:r>
          <a:r>
            <a:rPr lang="sk-SK" sz="1400" b="1" dirty="0">
              <a:solidFill>
                <a:schemeClr val="accent2">
                  <a:lumMod val="75000"/>
                </a:schemeClr>
              </a:solidFill>
            </a:rPr>
            <a:t>   </a:t>
          </a:r>
        </a:p>
      </dgm:t>
    </dgm:pt>
    <dgm:pt modelId="{65CB333F-AEA1-4BB5-A929-FE0BDC2D34F7}" type="parTrans" cxnId="{5A1275E0-DE3E-45F1-8B4C-328690BC6A87}">
      <dgm:prSet/>
      <dgm:spPr/>
      <dgm:t>
        <a:bodyPr/>
        <a:lstStyle/>
        <a:p>
          <a:endParaRPr lang="sk-SK"/>
        </a:p>
      </dgm:t>
    </dgm:pt>
    <dgm:pt modelId="{F08C71AA-6F08-4AE5-B0C9-BEE3066A44B2}" type="sibTrans" cxnId="{5A1275E0-DE3E-45F1-8B4C-328690BC6A87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sk-SK" dirty="0"/>
        </a:p>
      </dgm:t>
    </dgm:pt>
    <dgm:pt modelId="{0485EFBD-60B8-456D-B9E2-1BC0A7122C49}" type="pres">
      <dgm:prSet presAssocID="{15DA4240-8F16-49D5-B7FC-58856F34550D}" presName="linearFlow" presStyleCnt="0">
        <dgm:presLayoutVars>
          <dgm:resizeHandles val="exact"/>
        </dgm:presLayoutVars>
      </dgm:prSet>
      <dgm:spPr/>
    </dgm:pt>
    <dgm:pt modelId="{BD856EB9-3919-40EC-94D7-DF16B3DD7B2B}" type="pres">
      <dgm:prSet presAssocID="{8CEAF2FA-FCCB-4421-9415-C8EBC8582F1D}" presName="node" presStyleLbl="node1" presStyleIdx="0" presStyleCnt="7" custScaleX="242400" custScaleY="87930" custLinFactNeighborX="668" custLinFactNeighborY="5815">
        <dgm:presLayoutVars>
          <dgm:bulletEnabled val="1"/>
        </dgm:presLayoutVars>
      </dgm:prSet>
      <dgm:spPr/>
    </dgm:pt>
    <dgm:pt modelId="{F44C6573-146D-4B90-A804-5DB01176D331}" type="pres">
      <dgm:prSet presAssocID="{41824F93-14EF-4CC0-A4FB-06E1B350DBE4}" presName="sibTrans" presStyleLbl="sibTrans2D1" presStyleIdx="0" presStyleCnt="6" custLinFactX="-473773" custLinFactNeighborX="-500000" custLinFactNeighborY="-8210"/>
      <dgm:spPr/>
    </dgm:pt>
    <dgm:pt modelId="{4741C289-5153-446B-9879-1EDAFAF81959}" type="pres">
      <dgm:prSet presAssocID="{41824F93-14EF-4CC0-A4FB-06E1B350DBE4}" presName="connectorText" presStyleLbl="sibTrans2D1" presStyleIdx="0" presStyleCnt="6"/>
      <dgm:spPr/>
    </dgm:pt>
    <dgm:pt modelId="{ED3EA556-3603-4392-9F97-6F2D0930603E}" type="pres">
      <dgm:prSet presAssocID="{BF33BB5E-8046-4B28-9DE0-29A93DB51230}" presName="node" presStyleLbl="node1" presStyleIdx="1" presStyleCnt="7" custScaleX="242400" custScaleY="47065">
        <dgm:presLayoutVars>
          <dgm:bulletEnabled val="1"/>
        </dgm:presLayoutVars>
      </dgm:prSet>
      <dgm:spPr/>
    </dgm:pt>
    <dgm:pt modelId="{E605CBDC-FB46-48DA-BD78-EAAAF3D1B946}" type="pres">
      <dgm:prSet presAssocID="{F08C71AA-6F08-4AE5-B0C9-BEE3066A44B2}" presName="sibTrans" presStyleLbl="sibTrans2D1" presStyleIdx="1" presStyleCnt="6" custLinFactX="-500000" custLinFactNeighborX="-569349" custLinFactNeighborY="1611"/>
      <dgm:spPr/>
    </dgm:pt>
    <dgm:pt modelId="{CB9A6DE9-9691-425E-889A-252DC04B7982}" type="pres">
      <dgm:prSet presAssocID="{F08C71AA-6F08-4AE5-B0C9-BEE3066A44B2}" presName="connectorText" presStyleLbl="sibTrans2D1" presStyleIdx="1" presStyleCnt="6"/>
      <dgm:spPr/>
    </dgm:pt>
    <dgm:pt modelId="{39C250DB-F7EB-4E57-8106-7CEF233C5A97}" type="pres">
      <dgm:prSet presAssocID="{6FAB97D5-0F1B-4F41-8E0A-C9E0A6867C62}" presName="node" presStyleLbl="node1" presStyleIdx="2" presStyleCnt="7" custScaleX="242400" custScaleY="50748" custLinFactNeighborX="0" custLinFactNeighborY="-9606">
        <dgm:presLayoutVars>
          <dgm:bulletEnabled val="1"/>
        </dgm:presLayoutVars>
      </dgm:prSet>
      <dgm:spPr/>
    </dgm:pt>
    <dgm:pt modelId="{4DA03BE3-8E33-483F-B2A8-86AB3E1697B3}" type="pres">
      <dgm:prSet presAssocID="{68B490E7-8937-4686-9ED3-5623A27247B8}" presName="sibTrans" presStyleLbl="sibTrans2D1" presStyleIdx="2" presStyleCnt="6" custScaleX="115556" custLinFactX="-500000" custLinFactNeighborX="-545059" custLinFactNeighborY="-5583"/>
      <dgm:spPr/>
    </dgm:pt>
    <dgm:pt modelId="{160617E8-71D9-4DBB-9565-313BD947EC9C}" type="pres">
      <dgm:prSet presAssocID="{68B490E7-8937-4686-9ED3-5623A27247B8}" presName="connectorText" presStyleLbl="sibTrans2D1" presStyleIdx="2" presStyleCnt="6"/>
      <dgm:spPr/>
    </dgm:pt>
    <dgm:pt modelId="{22B1764D-119A-4375-B677-0394AE52843C}" type="pres">
      <dgm:prSet presAssocID="{EC0C2C04-C288-4C91-AB31-222123787EA6}" presName="node" presStyleLbl="node1" presStyleIdx="3" presStyleCnt="7" custScaleX="242400" custScaleY="49454" custLinFactNeighborY="-17111">
        <dgm:presLayoutVars>
          <dgm:bulletEnabled val="1"/>
        </dgm:presLayoutVars>
      </dgm:prSet>
      <dgm:spPr/>
    </dgm:pt>
    <dgm:pt modelId="{30A6E3F7-4D6D-4FB2-BB09-A2F43E6597C5}" type="pres">
      <dgm:prSet presAssocID="{1C2E51F4-5314-4FB9-8897-5AE1E83734B8}" presName="sibTrans" presStyleLbl="sibTrans2D1" presStyleIdx="3" presStyleCnt="6" custLinFactX="-600000" custLinFactNeighborX="-645267" custLinFactNeighborY="2671"/>
      <dgm:spPr/>
    </dgm:pt>
    <dgm:pt modelId="{2D176A11-D451-4FD5-89A7-75EBC0DAD44D}" type="pres">
      <dgm:prSet presAssocID="{1C2E51F4-5314-4FB9-8897-5AE1E83734B8}" presName="connectorText" presStyleLbl="sibTrans2D1" presStyleIdx="3" presStyleCnt="6"/>
      <dgm:spPr/>
    </dgm:pt>
    <dgm:pt modelId="{69376E72-36B8-4636-84BA-95CD549BC56E}" type="pres">
      <dgm:prSet presAssocID="{B103FB02-F206-44E0-9CDA-216C9E1D18C4}" presName="node" presStyleLbl="node1" presStyleIdx="4" presStyleCnt="7" custScaleX="242400" custScaleY="50215" custLinFactNeighborX="-367" custLinFactNeighborY="-39487">
        <dgm:presLayoutVars>
          <dgm:bulletEnabled val="1"/>
        </dgm:presLayoutVars>
      </dgm:prSet>
      <dgm:spPr/>
    </dgm:pt>
    <dgm:pt modelId="{62E205D6-9D69-44E0-B84B-939F1028648B}" type="pres">
      <dgm:prSet presAssocID="{EFB683DD-4447-4347-A5DF-2826B0B8AB0F}" presName="sibTrans" presStyleLbl="sibTrans2D1" presStyleIdx="4" presStyleCnt="6" custLinFactX="-514859" custLinFactNeighborX="-600000" custLinFactNeighborY="-598"/>
      <dgm:spPr/>
    </dgm:pt>
    <dgm:pt modelId="{DBBF7EEC-DF6E-495F-B1C5-58DA32EC0B21}" type="pres">
      <dgm:prSet presAssocID="{EFB683DD-4447-4347-A5DF-2826B0B8AB0F}" presName="connectorText" presStyleLbl="sibTrans2D1" presStyleIdx="4" presStyleCnt="6"/>
      <dgm:spPr/>
    </dgm:pt>
    <dgm:pt modelId="{734800FA-C160-4D7A-9736-45F8328739A9}" type="pres">
      <dgm:prSet presAssocID="{63C90D97-CBEF-4B34-B4A5-4B1CE27048C0}" presName="node" presStyleLbl="node1" presStyleIdx="5" presStyleCnt="7" custScaleX="242400" custScaleY="46380" custLinFactNeighborX="1082" custLinFactNeighborY="-52783">
        <dgm:presLayoutVars>
          <dgm:bulletEnabled val="1"/>
        </dgm:presLayoutVars>
      </dgm:prSet>
      <dgm:spPr>
        <a:xfrm>
          <a:off x="0" y="3251388"/>
          <a:ext cx="6482557" cy="541218"/>
        </a:xfrm>
        <a:prstGeom prst="roundRect">
          <a:avLst>
            <a:gd name="adj" fmla="val 10000"/>
          </a:avLst>
        </a:prstGeom>
      </dgm:spPr>
    </dgm:pt>
    <dgm:pt modelId="{D84E5DF6-748F-4441-8715-F94C52A1A45E}" type="pres">
      <dgm:prSet presAssocID="{7C2303B6-B422-4A2B-BD3D-0AA5C22C123E}" presName="sibTrans" presStyleLbl="sibTrans2D1" presStyleIdx="5" presStyleCnt="6" custLinFactX="-400000" custLinFactNeighborX="-473149" custLinFactNeighborY="-744"/>
      <dgm:spPr/>
    </dgm:pt>
    <dgm:pt modelId="{CBB90BF2-F50D-49B2-9AFF-4D7EA89E69AA}" type="pres">
      <dgm:prSet presAssocID="{7C2303B6-B422-4A2B-BD3D-0AA5C22C123E}" presName="connectorText" presStyleLbl="sibTrans2D1" presStyleIdx="5" presStyleCnt="6"/>
      <dgm:spPr/>
    </dgm:pt>
    <dgm:pt modelId="{E76C8C27-D1A1-4F10-900F-0FD33D1C9E02}" type="pres">
      <dgm:prSet presAssocID="{ADA2FDDB-2EEF-4743-9201-0151171EDCE6}" presName="node" presStyleLbl="node1" presStyleIdx="6" presStyleCnt="7" custScaleX="242400" custScaleY="47710" custLinFactNeighborX="12" custLinFactNeighborY="-41189">
        <dgm:presLayoutVars>
          <dgm:bulletEnabled val="1"/>
        </dgm:presLayoutVars>
      </dgm:prSet>
      <dgm:spPr/>
    </dgm:pt>
  </dgm:ptLst>
  <dgm:cxnLst>
    <dgm:cxn modelId="{EEBC9916-8C4D-4A4B-AC9C-7F652761BB3A}" type="presOf" srcId="{7C2303B6-B422-4A2B-BD3D-0AA5C22C123E}" destId="{D84E5DF6-748F-4441-8715-F94C52A1A45E}" srcOrd="0" destOrd="0" presId="urn:microsoft.com/office/officeart/2005/8/layout/process2"/>
    <dgm:cxn modelId="{3B3AE923-0AE7-4993-829C-8AA43DE96842}" srcId="{15DA4240-8F16-49D5-B7FC-58856F34550D}" destId="{63C90D97-CBEF-4B34-B4A5-4B1CE27048C0}" srcOrd="5" destOrd="0" parTransId="{0FCEAD3D-5B49-4F24-93E8-7A4EBC79A1FF}" sibTransId="{7C2303B6-B422-4A2B-BD3D-0AA5C22C123E}"/>
    <dgm:cxn modelId="{89DBD52D-5FFC-4239-9581-4D4643BF2898}" type="presOf" srcId="{1C2E51F4-5314-4FB9-8897-5AE1E83734B8}" destId="{2D176A11-D451-4FD5-89A7-75EBC0DAD44D}" srcOrd="1" destOrd="0" presId="urn:microsoft.com/office/officeart/2005/8/layout/process2"/>
    <dgm:cxn modelId="{8DBF4C31-6839-4CAA-B9C6-4527FAA39924}" type="presOf" srcId="{1C2E51F4-5314-4FB9-8897-5AE1E83734B8}" destId="{30A6E3F7-4D6D-4FB2-BB09-A2F43E6597C5}" srcOrd="0" destOrd="0" presId="urn:microsoft.com/office/officeart/2005/8/layout/process2"/>
    <dgm:cxn modelId="{C1113E5C-544D-4844-9B5A-EF13090E2505}" type="presOf" srcId="{63C90D97-CBEF-4B34-B4A5-4B1CE27048C0}" destId="{734800FA-C160-4D7A-9736-45F8328739A9}" srcOrd="0" destOrd="0" presId="urn:microsoft.com/office/officeart/2005/8/layout/process2"/>
    <dgm:cxn modelId="{A22B4563-0473-4EFC-B8E9-32DB349715FE}" type="presOf" srcId="{6FAB97D5-0F1B-4F41-8E0A-C9E0A6867C62}" destId="{39C250DB-F7EB-4E57-8106-7CEF233C5A97}" srcOrd="0" destOrd="0" presId="urn:microsoft.com/office/officeart/2005/8/layout/process2"/>
    <dgm:cxn modelId="{06680357-DFE0-4200-9BFF-C9F58E98C3B7}" type="presOf" srcId="{F08C71AA-6F08-4AE5-B0C9-BEE3066A44B2}" destId="{CB9A6DE9-9691-425E-889A-252DC04B7982}" srcOrd="1" destOrd="0" presId="urn:microsoft.com/office/officeart/2005/8/layout/process2"/>
    <dgm:cxn modelId="{FBF26B8C-8FA6-4E08-B431-6D0E75D11D45}" type="presOf" srcId="{EFB683DD-4447-4347-A5DF-2826B0B8AB0F}" destId="{62E205D6-9D69-44E0-B84B-939F1028648B}" srcOrd="0" destOrd="0" presId="urn:microsoft.com/office/officeart/2005/8/layout/process2"/>
    <dgm:cxn modelId="{BA917A9B-6B2B-4100-AC9E-25D8FECEF6A4}" type="presOf" srcId="{41824F93-14EF-4CC0-A4FB-06E1B350DBE4}" destId="{4741C289-5153-446B-9879-1EDAFAF81959}" srcOrd="1" destOrd="0" presId="urn:microsoft.com/office/officeart/2005/8/layout/process2"/>
    <dgm:cxn modelId="{A9D90C9F-C468-448D-9872-3AD8EF35E056}" type="presOf" srcId="{EFB683DD-4447-4347-A5DF-2826B0B8AB0F}" destId="{DBBF7EEC-DF6E-495F-B1C5-58DA32EC0B21}" srcOrd="1" destOrd="0" presId="urn:microsoft.com/office/officeart/2005/8/layout/process2"/>
    <dgm:cxn modelId="{B70EAAA8-2060-422A-B41C-43788607F1AA}" srcId="{15DA4240-8F16-49D5-B7FC-58856F34550D}" destId="{EC0C2C04-C288-4C91-AB31-222123787EA6}" srcOrd="3" destOrd="0" parTransId="{23FB8B6B-D994-4504-9C61-27E75303B3FC}" sibTransId="{1C2E51F4-5314-4FB9-8897-5AE1E83734B8}"/>
    <dgm:cxn modelId="{D4DA36B4-55AB-4194-939E-67CFE7F1DAF4}" type="presOf" srcId="{F08C71AA-6F08-4AE5-B0C9-BEE3066A44B2}" destId="{E605CBDC-FB46-48DA-BD78-EAAAF3D1B946}" srcOrd="0" destOrd="0" presId="urn:microsoft.com/office/officeart/2005/8/layout/process2"/>
    <dgm:cxn modelId="{E3BCD5C3-A854-4C4D-B9C6-D3919682EFC1}" srcId="{15DA4240-8F16-49D5-B7FC-58856F34550D}" destId="{6FAB97D5-0F1B-4F41-8E0A-C9E0A6867C62}" srcOrd="2" destOrd="0" parTransId="{E8018F9D-9321-4829-B4F4-A7F303558103}" sibTransId="{68B490E7-8937-4686-9ED3-5623A27247B8}"/>
    <dgm:cxn modelId="{04C20ACB-98C1-47F0-918B-64D4801CA7BE}" type="presOf" srcId="{B103FB02-F206-44E0-9CDA-216C9E1D18C4}" destId="{69376E72-36B8-4636-84BA-95CD549BC56E}" srcOrd="0" destOrd="0" presId="urn:microsoft.com/office/officeart/2005/8/layout/process2"/>
    <dgm:cxn modelId="{19CCF1CB-D844-4B23-AB02-E47C89654F87}" type="presOf" srcId="{EC0C2C04-C288-4C91-AB31-222123787EA6}" destId="{22B1764D-119A-4375-B677-0394AE52843C}" srcOrd="0" destOrd="0" presId="urn:microsoft.com/office/officeart/2005/8/layout/process2"/>
    <dgm:cxn modelId="{3BFC52D1-DF0C-432E-BDAD-AFFA3941DDF3}" type="presOf" srcId="{7C2303B6-B422-4A2B-BD3D-0AA5C22C123E}" destId="{CBB90BF2-F50D-49B2-9AFF-4D7EA89E69AA}" srcOrd="1" destOrd="0" presId="urn:microsoft.com/office/officeart/2005/8/layout/process2"/>
    <dgm:cxn modelId="{0DB586D5-1F62-4F02-BD3F-E1ED905E3D1B}" srcId="{15DA4240-8F16-49D5-B7FC-58856F34550D}" destId="{8CEAF2FA-FCCB-4421-9415-C8EBC8582F1D}" srcOrd="0" destOrd="0" parTransId="{A5E0F9A9-4442-4E29-89E7-56F580273B23}" sibTransId="{41824F93-14EF-4CC0-A4FB-06E1B350DBE4}"/>
    <dgm:cxn modelId="{950542E0-6391-47F3-B1C1-311AFC4C42C9}" type="presOf" srcId="{41824F93-14EF-4CC0-A4FB-06E1B350DBE4}" destId="{F44C6573-146D-4B90-A804-5DB01176D331}" srcOrd="0" destOrd="0" presId="urn:microsoft.com/office/officeart/2005/8/layout/process2"/>
    <dgm:cxn modelId="{5A1275E0-DE3E-45F1-8B4C-328690BC6A87}" srcId="{15DA4240-8F16-49D5-B7FC-58856F34550D}" destId="{BF33BB5E-8046-4B28-9DE0-29A93DB51230}" srcOrd="1" destOrd="0" parTransId="{65CB333F-AEA1-4BB5-A929-FE0BDC2D34F7}" sibTransId="{F08C71AA-6F08-4AE5-B0C9-BEE3066A44B2}"/>
    <dgm:cxn modelId="{8F1336EB-1524-4130-93F7-1985B76FA6A8}" type="presOf" srcId="{68B490E7-8937-4686-9ED3-5623A27247B8}" destId="{4DA03BE3-8E33-483F-B2A8-86AB3E1697B3}" srcOrd="0" destOrd="0" presId="urn:microsoft.com/office/officeart/2005/8/layout/process2"/>
    <dgm:cxn modelId="{F4A26FF2-1958-493F-AA41-0430B8628283}" srcId="{15DA4240-8F16-49D5-B7FC-58856F34550D}" destId="{B103FB02-F206-44E0-9CDA-216C9E1D18C4}" srcOrd="4" destOrd="0" parTransId="{C9FC2CA2-D136-4842-B219-6A440E702E98}" sibTransId="{EFB683DD-4447-4347-A5DF-2826B0B8AB0F}"/>
    <dgm:cxn modelId="{A277D8F5-4A5A-44D6-A79A-140E24B2D146}" srcId="{15DA4240-8F16-49D5-B7FC-58856F34550D}" destId="{ADA2FDDB-2EEF-4743-9201-0151171EDCE6}" srcOrd="6" destOrd="0" parTransId="{79CB966F-9057-49F0-BA1A-0C0746E925B2}" sibTransId="{13853F2F-FFB2-45E3-918D-EF128CDBCDAD}"/>
    <dgm:cxn modelId="{559B9DF9-A9AB-42D6-802B-C211FDB17E31}" type="presOf" srcId="{BF33BB5E-8046-4B28-9DE0-29A93DB51230}" destId="{ED3EA556-3603-4392-9F97-6F2D0930603E}" srcOrd="0" destOrd="0" presId="urn:microsoft.com/office/officeart/2005/8/layout/process2"/>
    <dgm:cxn modelId="{0A7B11FA-3753-404B-BF75-3D864139EB47}" type="presOf" srcId="{ADA2FDDB-2EEF-4743-9201-0151171EDCE6}" destId="{E76C8C27-D1A1-4F10-900F-0FD33D1C9E02}" srcOrd="0" destOrd="0" presId="urn:microsoft.com/office/officeart/2005/8/layout/process2"/>
    <dgm:cxn modelId="{A701E6FA-1B63-4321-A25F-02B3173EF519}" type="presOf" srcId="{8CEAF2FA-FCCB-4421-9415-C8EBC8582F1D}" destId="{BD856EB9-3919-40EC-94D7-DF16B3DD7B2B}" srcOrd="0" destOrd="0" presId="urn:microsoft.com/office/officeart/2005/8/layout/process2"/>
    <dgm:cxn modelId="{7DA473FE-BF9B-4E8F-99B7-1622FD3F04B4}" type="presOf" srcId="{15DA4240-8F16-49D5-B7FC-58856F34550D}" destId="{0485EFBD-60B8-456D-B9E2-1BC0A7122C49}" srcOrd="0" destOrd="0" presId="urn:microsoft.com/office/officeart/2005/8/layout/process2"/>
    <dgm:cxn modelId="{A023D7FE-E8EA-4100-9B3D-EF06A43F2672}" type="presOf" srcId="{68B490E7-8937-4686-9ED3-5623A27247B8}" destId="{160617E8-71D9-4DBB-9565-313BD947EC9C}" srcOrd="1" destOrd="0" presId="urn:microsoft.com/office/officeart/2005/8/layout/process2"/>
    <dgm:cxn modelId="{77FA35B1-B0C9-41E0-A7E0-47D051FCA922}" type="presParOf" srcId="{0485EFBD-60B8-456D-B9E2-1BC0A7122C49}" destId="{BD856EB9-3919-40EC-94D7-DF16B3DD7B2B}" srcOrd="0" destOrd="0" presId="urn:microsoft.com/office/officeart/2005/8/layout/process2"/>
    <dgm:cxn modelId="{74E54512-CBD9-438E-9025-20D0B86084B8}" type="presParOf" srcId="{0485EFBD-60B8-456D-B9E2-1BC0A7122C49}" destId="{F44C6573-146D-4B90-A804-5DB01176D331}" srcOrd="1" destOrd="0" presId="urn:microsoft.com/office/officeart/2005/8/layout/process2"/>
    <dgm:cxn modelId="{C2C91F69-65F3-4737-AF6F-2A77628ECD83}" type="presParOf" srcId="{F44C6573-146D-4B90-A804-5DB01176D331}" destId="{4741C289-5153-446B-9879-1EDAFAF81959}" srcOrd="0" destOrd="0" presId="urn:microsoft.com/office/officeart/2005/8/layout/process2"/>
    <dgm:cxn modelId="{E366A159-D59D-4318-9753-862993DE25FA}" type="presParOf" srcId="{0485EFBD-60B8-456D-B9E2-1BC0A7122C49}" destId="{ED3EA556-3603-4392-9F97-6F2D0930603E}" srcOrd="2" destOrd="0" presId="urn:microsoft.com/office/officeart/2005/8/layout/process2"/>
    <dgm:cxn modelId="{1B169A12-7E86-4273-8E5C-B75B71FC979E}" type="presParOf" srcId="{0485EFBD-60B8-456D-B9E2-1BC0A7122C49}" destId="{E605CBDC-FB46-48DA-BD78-EAAAF3D1B946}" srcOrd="3" destOrd="0" presId="urn:microsoft.com/office/officeart/2005/8/layout/process2"/>
    <dgm:cxn modelId="{970C0BCC-A953-4C40-8730-29201B29D491}" type="presParOf" srcId="{E605CBDC-FB46-48DA-BD78-EAAAF3D1B946}" destId="{CB9A6DE9-9691-425E-889A-252DC04B7982}" srcOrd="0" destOrd="0" presId="urn:microsoft.com/office/officeart/2005/8/layout/process2"/>
    <dgm:cxn modelId="{97B5CEA3-8759-4262-A20F-F3071C67BB8B}" type="presParOf" srcId="{0485EFBD-60B8-456D-B9E2-1BC0A7122C49}" destId="{39C250DB-F7EB-4E57-8106-7CEF233C5A97}" srcOrd="4" destOrd="0" presId="urn:microsoft.com/office/officeart/2005/8/layout/process2"/>
    <dgm:cxn modelId="{74FE7D5B-33B9-4275-82C5-58CC3233F227}" type="presParOf" srcId="{0485EFBD-60B8-456D-B9E2-1BC0A7122C49}" destId="{4DA03BE3-8E33-483F-B2A8-86AB3E1697B3}" srcOrd="5" destOrd="0" presId="urn:microsoft.com/office/officeart/2005/8/layout/process2"/>
    <dgm:cxn modelId="{376C69C5-FB94-4F24-845B-087C5B3D25BB}" type="presParOf" srcId="{4DA03BE3-8E33-483F-B2A8-86AB3E1697B3}" destId="{160617E8-71D9-4DBB-9565-313BD947EC9C}" srcOrd="0" destOrd="0" presId="urn:microsoft.com/office/officeart/2005/8/layout/process2"/>
    <dgm:cxn modelId="{76985520-3CCA-4BDA-A721-0795641567B4}" type="presParOf" srcId="{0485EFBD-60B8-456D-B9E2-1BC0A7122C49}" destId="{22B1764D-119A-4375-B677-0394AE52843C}" srcOrd="6" destOrd="0" presId="urn:microsoft.com/office/officeart/2005/8/layout/process2"/>
    <dgm:cxn modelId="{C17D3FBC-6D01-471C-AFFC-B50773530EB7}" type="presParOf" srcId="{0485EFBD-60B8-456D-B9E2-1BC0A7122C49}" destId="{30A6E3F7-4D6D-4FB2-BB09-A2F43E6597C5}" srcOrd="7" destOrd="0" presId="urn:microsoft.com/office/officeart/2005/8/layout/process2"/>
    <dgm:cxn modelId="{81E05A6B-4418-40AB-A94E-833C46CD2CBC}" type="presParOf" srcId="{30A6E3F7-4D6D-4FB2-BB09-A2F43E6597C5}" destId="{2D176A11-D451-4FD5-89A7-75EBC0DAD44D}" srcOrd="0" destOrd="0" presId="urn:microsoft.com/office/officeart/2005/8/layout/process2"/>
    <dgm:cxn modelId="{4828E0E2-0ABE-432A-9051-FCD989C833E5}" type="presParOf" srcId="{0485EFBD-60B8-456D-B9E2-1BC0A7122C49}" destId="{69376E72-36B8-4636-84BA-95CD549BC56E}" srcOrd="8" destOrd="0" presId="urn:microsoft.com/office/officeart/2005/8/layout/process2"/>
    <dgm:cxn modelId="{CC6036AF-45F5-49D6-93A2-210F51D4E133}" type="presParOf" srcId="{0485EFBD-60B8-456D-B9E2-1BC0A7122C49}" destId="{62E205D6-9D69-44E0-B84B-939F1028648B}" srcOrd="9" destOrd="0" presId="urn:microsoft.com/office/officeart/2005/8/layout/process2"/>
    <dgm:cxn modelId="{5CE91165-A5F5-4282-9DDB-3E5AA8E91A9E}" type="presParOf" srcId="{62E205D6-9D69-44E0-B84B-939F1028648B}" destId="{DBBF7EEC-DF6E-495F-B1C5-58DA32EC0B21}" srcOrd="0" destOrd="0" presId="urn:microsoft.com/office/officeart/2005/8/layout/process2"/>
    <dgm:cxn modelId="{459E8BD8-F0B1-4138-BA1D-5C96A3D4910E}" type="presParOf" srcId="{0485EFBD-60B8-456D-B9E2-1BC0A7122C49}" destId="{734800FA-C160-4D7A-9736-45F8328739A9}" srcOrd="10" destOrd="0" presId="urn:microsoft.com/office/officeart/2005/8/layout/process2"/>
    <dgm:cxn modelId="{8C2F9FE3-E00D-425B-BC2B-ED13328C3774}" type="presParOf" srcId="{0485EFBD-60B8-456D-B9E2-1BC0A7122C49}" destId="{D84E5DF6-748F-4441-8715-F94C52A1A45E}" srcOrd="11" destOrd="0" presId="urn:microsoft.com/office/officeart/2005/8/layout/process2"/>
    <dgm:cxn modelId="{050C851F-1E2E-46D2-BE34-EE33C753B6AE}" type="presParOf" srcId="{D84E5DF6-748F-4441-8715-F94C52A1A45E}" destId="{CBB90BF2-F50D-49B2-9AFF-4D7EA89E69AA}" srcOrd="0" destOrd="0" presId="urn:microsoft.com/office/officeart/2005/8/layout/process2"/>
    <dgm:cxn modelId="{AA95C1B7-C27E-4D78-A140-5786C4361E67}" type="presParOf" srcId="{0485EFBD-60B8-456D-B9E2-1BC0A7122C49}" destId="{E76C8C27-D1A1-4F10-900F-0FD33D1C9E02}" srcOrd="12" destOrd="0" presId="urn:microsoft.com/office/officeart/2005/8/layout/process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47B2C9A-06C8-4AF9-ADDA-BA2754C1FA8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A374F628-5D0D-4433-AEA2-087CFF1462C2}">
      <dgm:prSet phldrT="[Text]" custT="1"/>
      <dgm:spPr>
        <a:solidFill>
          <a:schemeClr val="accent1">
            <a:lumMod val="75000"/>
            <a:alpha val="23000"/>
          </a:schemeClr>
        </a:solidFill>
      </dgm:spPr>
      <dgm:t>
        <a:bodyPr/>
        <a:lstStyle/>
        <a:p>
          <a:r>
            <a:rPr lang="sk-SK" sz="2000" b="1" dirty="0" err="1">
              <a:solidFill>
                <a:schemeClr val="accent2">
                  <a:lumMod val="50000"/>
                </a:schemeClr>
              </a:solidFill>
            </a:rPr>
            <a:t>Telefonon</a:t>
          </a:r>
          <a:r>
            <a:rPr lang="sk-SK" sz="2000" b="1" dirty="0">
              <a:solidFill>
                <a:schemeClr val="accent2">
                  <a:lumMod val="50000"/>
                </a:schemeClr>
              </a:solidFill>
            </a:rPr>
            <a:t>: 055/ 726 83 93  </a:t>
          </a:r>
        </a:p>
      </dgm:t>
    </dgm:pt>
    <dgm:pt modelId="{16BB1EC0-C305-4F37-A066-7B72C234D7E4}" type="parTrans" cxnId="{F8521D06-0F47-43EC-950C-C806BE36BD6A}">
      <dgm:prSet/>
      <dgm:spPr/>
      <dgm:t>
        <a:bodyPr/>
        <a:lstStyle/>
        <a:p>
          <a:endParaRPr lang="sk-SK"/>
        </a:p>
      </dgm:t>
    </dgm:pt>
    <dgm:pt modelId="{4D60FC4C-8DC9-4874-BA51-2B5713494C8C}" type="sibTrans" cxnId="{F8521D06-0F47-43EC-950C-C806BE36BD6A}">
      <dgm:prSet/>
      <dgm:spPr/>
      <dgm:t>
        <a:bodyPr/>
        <a:lstStyle/>
        <a:p>
          <a:endParaRPr lang="sk-SK"/>
        </a:p>
      </dgm:t>
    </dgm:pt>
    <dgm:pt modelId="{47D3900C-274E-4C03-95CA-483E9C31BCCB}">
      <dgm:prSet phldrT="[Text]" custT="1"/>
      <dgm:spPr>
        <a:solidFill>
          <a:schemeClr val="accent1">
            <a:lumMod val="75000"/>
            <a:alpha val="28000"/>
          </a:schemeClr>
        </a:solidFill>
      </dgm:spPr>
      <dgm:t>
        <a:bodyPr/>
        <a:lstStyle/>
        <a:p>
          <a:r>
            <a:rPr lang="sk-SK" sz="2000" b="1" dirty="0">
              <a:solidFill>
                <a:schemeClr val="accent2">
                  <a:lumMod val="50000"/>
                </a:schemeClr>
              </a:solidFill>
            </a:rPr>
            <a:t>E-</a:t>
          </a:r>
          <a:r>
            <a:rPr lang="sk-SK" sz="2000" b="1" dirty="0" err="1">
              <a:solidFill>
                <a:schemeClr val="accent2">
                  <a:lumMod val="50000"/>
                </a:schemeClr>
              </a:solidFill>
            </a:rPr>
            <a:t>mailen</a:t>
          </a:r>
          <a:r>
            <a:rPr lang="sk-SK" sz="2000" b="1" dirty="0">
              <a:solidFill>
                <a:schemeClr val="accent2">
                  <a:lumMod val="50000"/>
                </a:schemeClr>
              </a:solidFill>
            </a:rPr>
            <a:t> : info@viacarpatia-spf.eu</a:t>
          </a:r>
        </a:p>
      </dgm:t>
    </dgm:pt>
    <dgm:pt modelId="{B81D72C8-FC29-4777-8B61-D846A2F52725}" type="parTrans" cxnId="{3F5DD0EF-B5C1-4175-A6E6-39E4866E484C}">
      <dgm:prSet/>
      <dgm:spPr/>
      <dgm:t>
        <a:bodyPr/>
        <a:lstStyle/>
        <a:p>
          <a:endParaRPr lang="sk-SK"/>
        </a:p>
      </dgm:t>
    </dgm:pt>
    <dgm:pt modelId="{A4CAD8C3-FDDA-4F2C-8C5D-26807AD43463}" type="sibTrans" cxnId="{3F5DD0EF-B5C1-4175-A6E6-39E4866E484C}">
      <dgm:prSet/>
      <dgm:spPr/>
      <dgm:t>
        <a:bodyPr/>
        <a:lstStyle/>
        <a:p>
          <a:endParaRPr lang="sk-SK"/>
        </a:p>
      </dgm:t>
    </dgm:pt>
    <dgm:pt modelId="{5BC1E8F2-882C-4756-AD2D-ED79A550E4B5}">
      <dgm:prSet phldrT="[Text]" custT="1"/>
      <dgm:spPr>
        <a:solidFill>
          <a:schemeClr val="accent1">
            <a:lumMod val="75000"/>
            <a:alpha val="29000"/>
          </a:schemeClr>
        </a:solidFill>
      </dgm:spPr>
      <dgm:t>
        <a:bodyPr/>
        <a:lstStyle/>
        <a:p>
          <a:r>
            <a:rPr lang="hu-HU" sz="2000" b="1" dirty="0">
              <a:solidFill>
                <a:schemeClr val="accent2">
                  <a:lumMod val="50000"/>
                </a:schemeClr>
              </a:solidFill>
            </a:rPr>
            <a:t>Kedd és Csütörtök</a:t>
          </a:r>
          <a:endParaRPr lang="sk-SK" sz="2000" b="1" dirty="0">
            <a:solidFill>
              <a:schemeClr val="accent2">
                <a:lumMod val="50000"/>
              </a:schemeClr>
            </a:solidFill>
          </a:endParaRPr>
        </a:p>
      </dgm:t>
    </dgm:pt>
    <dgm:pt modelId="{73EADDDF-C27C-462B-9C38-E5FF21CF540D}" type="parTrans" cxnId="{0A09DD53-0651-4D95-B718-C42237BEC6F6}">
      <dgm:prSet/>
      <dgm:spPr/>
      <dgm:t>
        <a:bodyPr/>
        <a:lstStyle/>
        <a:p>
          <a:endParaRPr lang="sk-SK"/>
        </a:p>
      </dgm:t>
    </dgm:pt>
    <dgm:pt modelId="{45688F9B-7D3F-4654-A94E-F5B5E0CB2069}" type="sibTrans" cxnId="{0A09DD53-0651-4D95-B718-C42237BEC6F6}">
      <dgm:prSet/>
      <dgm:spPr/>
      <dgm:t>
        <a:bodyPr/>
        <a:lstStyle/>
        <a:p>
          <a:endParaRPr lang="sk-SK"/>
        </a:p>
      </dgm:t>
    </dgm:pt>
    <dgm:pt modelId="{A14D0319-E2C6-4719-9BE0-6990A6D4918D}" type="pres">
      <dgm:prSet presAssocID="{447B2C9A-06C8-4AF9-ADDA-BA2754C1FA8E}" presName="linear" presStyleCnt="0">
        <dgm:presLayoutVars>
          <dgm:dir/>
          <dgm:animLvl val="lvl"/>
          <dgm:resizeHandles val="exact"/>
        </dgm:presLayoutVars>
      </dgm:prSet>
      <dgm:spPr/>
    </dgm:pt>
    <dgm:pt modelId="{0E8CAEAB-5A25-423F-832F-45CBE7076E0A}" type="pres">
      <dgm:prSet presAssocID="{A374F628-5D0D-4433-AEA2-087CFF1462C2}" presName="parentLin" presStyleCnt="0"/>
      <dgm:spPr/>
    </dgm:pt>
    <dgm:pt modelId="{8AB3488D-974B-418E-997A-65282AF9E193}" type="pres">
      <dgm:prSet presAssocID="{A374F628-5D0D-4433-AEA2-087CFF1462C2}" presName="parentLeftMargin" presStyleLbl="node1" presStyleIdx="0" presStyleCnt="3"/>
      <dgm:spPr/>
    </dgm:pt>
    <dgm:pt modelId="{CDA1AEA5-963D-4577-8E16-3999CB872937}" type="pres">
      <dgm:prSet presAssocID="{A374F628-5D0D-4433-AEA2-087CFF1462C2}" presName="parentText" presStyleLbl="node1" presStyleIdx="0" presStyleCnt="3" custScaleY="49527" custLinFactNeighborX="6452" custLinFactNeighborY="-15154">
        <dgm:presLayoutVars>
          <dgm:chMax val="0"/>
          <dgm:bulletEnabled val="1"/>
        </dgm:presLayoutVars>
      </dgm:prSet>
      <dgm:spPr/>
    </dgm:pt>
    <dgm:pt modelId="{1192B7A0-DA1A-4688-969E-BB0C6D32DB50}" type="pres">
      <dgm:prSet presAssocID="{A374F628-5D0D-4433-AEA2-087CFF1462C2}" presName="negativeSpace" presStyleCnt="0"/>
      <dgm:spPr/>
    </dgm:pt>
    <dgm:pt modelId="{54ECFB4D-90D0-41C7-BC19-BE453B043A04}" type="pres">
      <dgm:prSet presAssocID="{A374F628-5D0D-4433-AEA2-087CFF1462C2}" presName="childText" presStyleLbl="conFgAcc1" presStyleIdx="0" presStyleCnt="3" custScaleX="66290" custScaleY="57528" custLinFactNeighborX="22621" custLinFactNeighborY="74999">
        <dgm:presLayoutVars>
          <dgm:bulletEnabled val="1"/>
        </dgm:presLayoutVars>
      </dgm:prSet>
      <dgm:spPr/>
    </dgm:pt>
    <dgm:pt modelId="{D742406A-F6E3-4C78-AE35-2A1804639250}" type="pres">
      <dgm:prSet presAssocID="{4D60FC4C-8DC9-4874-BA51-2B5713494C8C}" presName="spaceBetweenRectangles" presStyleCnt="0"/>
      <dgm:spPr/>
    </dgm:pt>
    <dgm:pt modelId="{A30FA0EA-11E1-4951-B3BA-CC81BCAB38EE}" type="pres">
      <dgm:prSet presAssocID="{47D3900C-274E-4C03-95CA-483E9C31BCCB}" presName="parentLin" presStyleCnt="0"/>
      <dgm:spPr/>
    </dgm:pt>
    <dgm:pt modelId="{C95C4370-9754-442B-BDC6-2E6BFBEDFCD4}" type="pres">
      <dgm:prSet presAssocID="{47D3900C-274E-4C03-95CA-483E9C31BCCB}" presName="parentLeftMargin" presStyleLbl="node1" presStyleIdx="0" presStyleCnt="3"/>
      <dgm:spPr/>
    </dgm:pt>
    <dgm:pt modelId="{32322683-4669-49D7-B1B1-7A2B89F8CFC7}" type="pres">
      <dgm:prSet presAssocID="{47D3900C-274E-4C03-95CA-483E9C31BCCB}" presName="parentText" presStyleLbl="node1" presStyleIdx="1" presStyleCnt="3" custScaleY="51747" custLinFactNeighborX="6452" custLinFactNeighborY="-792">
        <dgm:presLayoutVars>
          <dgm:chMax val="0"/>
          <dgm:bulletEnabled val="1"/>
        </dgm:presLayoutVars>
      </dgm:prSet>
      <dgm:spPr/>
    </dgm:pt>
    <dgm:pt modelId="{29471559-A615-4048-9C59-6EED71BA7D02}" type="pres">
      <dgm:prSet presAssocID="{47D3900C-274E-4C03-95CA-483E9C31BCCB}" presName="negativeSpace" presStyleCnt="0"/>
      <dgm:spPr/>
    </dgm:pt>
    <dgm:pt modelId="{83776B94-6544-490E-BB72-22A583CEAEC1}" type="pres">
      <dgm:prSet presAssocID="{47D3900C-274E-4C03-95CA-483E9C31BCCB}" presName="childText" presStyleLbl="conFgAcc1" presStyleIdx="1" presStyleCnt="3" custScaleX="65806" custScaleY="62880" custLinFactNeighborX="23014" custLinFactNeighborY="66877">
        <dgm:presLayoutVars>
          <dgm:bulletEnabled val="1"/>
        </dgm:presLayoutVars>
      </dgm:prSet>
      <dgm:spPr/>
    </dgm:pt>
    <dgm:pt modelId="{7B125039-E042-464A-9072-62FCAE0EF43F}" type="pres">
      <dgm:prSet presAssocID="{A4CAD8C3-FDDA-4F2C-8C5D-26807AD43463}" presName="spaceBetweenRectangles" presStyleCnt="0"/>
      <dgm:spPr/>
    </dgm:pt>
    <dgm:pt modelId="{904625B7-9772-4E85-BB37-0F01859E9647}" type="pres">
      <dgm:prSet presAssocID="{5BC1E8F2-882C-4756-AD2D-ED79A550E4B5}" presName="parentLin" presStyleCnt="0"/>
      <dgm:spPr/>
    </dgm:pt>
    <dgm:pt modelId="{3C372B1B-08A6-4EFC-8B61-C4E444014E20}" type="pres">
      <dgm:prSet presAssocID="{5BC1E8F2-882C-4756-AD2D-ED79A550E4B5}" presName="parentLeftMargin" presStyleLbl="node1" presStyleIdx="1" presStyleCnt="3"/>
      <dgm:spPr/>
    </dgm:pt>
    <dgm:pt modelId="{DEA38AD7-A18F-43A4-95CF-2875CD0B2291}" type="pres">
      <dgm:prSet presAssocID="{5BC1E8F2-882C-4756-AD2D-ED79A550E4B5}" presName="parentText" presStyleLbl="node1" presStyleIdx="2" presStyleCnt="3" custScaleY="52246" custLinFactNeighborX="11290" custLinFactNeighborY="-7566">
        <dgm:presLayoutVars>
          <dgm:chMax val="0"/>
          <dgm:bulletEnabled val="1"/>
        </dgm:presLayoutVars>
      </dgm:prSet>
      <dgm:spPr/>
    </dgm:pt>
    <dgm:pt modelId="{3985F0E4-955B-4C1D-81F9-1CE2DADF02FE}" type="pres">
      <dgm:prSet presAssocID="{5BC1E8F2-882C-4756-AD2D-ED79A550E4B5}" presName="negativeSpace" presStyleCnt="0"/>
      <dgm:spPr/>
    </dgm:pt>
    <dgm:pt modelId="{A3880BB6-7EF7-411A-B350-182F1E0156A9}" type="pres">
      <dgm:prSet presAssocID="{5BC1E8F2-882C-4756-AD2D-ED79A550E4B5}" presName="childText" presStyleLbl="conFgAcc1" presStyleIdx="2" presStyleCnt="3" custScaleX="66268" custScaleY="67297" custLinFactNeighborX="22524" custLinFactNeighborY="3384">
        <dgm:presLayoutVars>
          <dgm:bulletEnabled val="1"/>
        </dgm:presLayoutVars>
      </dgm:prSet>
      <dgm:spPr/>
    </dgm:pt>
  </dgm:ptLst>
  <dgm:cxnLst>
    <dgm:cxn modelId="{F8521D06-0F47-43EC-950C-C806BE36BD6A}" srcId="{447B2C9A-06C8-4AF9-ADDA-BA2754C1FA8E}" destId="{A374F628-5D0D-4433-AEA2-087CFF1462C2}" srcOrd="0" destOrd="0" parTransId="{16BB1EC0-C305-4F37-A066-7B72C234D7E4}" sibTransId="{4D60FC4C-8DC9-4874-BA51-2B5713494C8C}"/>
    <dgm:cxn modelId="{0A976823-83BF-4BBA-A9A1-6AB88B526321}" type="presOf" srcId="{5BC1E8F2-882C-4756-AD2D-ED79A550E4B5}" destId="{DEA38AD7-A18F-43A4-95CF-2875CD0B2291}" srcOrd="1" destOrd="0" presId="urn:microsoft.com/office/officeart/2005/8/layout/list1"/>
    <dgm:cxn modelId="{0A09DD53-0651-4D95-B718-C42237BEC6F6}" srcId="{447B2C9A-06C8-4AF9-ADDA-BA2754C1FA8E}" destId="{5BC1E8F2-882C-4756-AD2D-ED79A550E4B5}" srcOrd="2" destOrd="0" parTransId="{73EADDDF-C27C-462B-9C38-E5FF21CF540D}" sibTransId="{45688F9B-7D3F-4654-A94E-F5B5E0CB2069}"/>
    <dgm:cxn modelId="{A2469376-45E7-442C-BD82-AFCD33F9B6E2}" type="presOf" srcId="{47D3900C-274E-4C03-95CA-483E9C31BCCB}" destId="{32322683-4669-49D7-B1B1-7A2B89F8CFC7}" srcOrd="1" destOrd="0" presId="urn:microsoft.com/office/officeart/2005/8/layout/list1"/>
    <dgm:cxn modelId="{29B10157-CDA0-45A3-A2C4-4392941E42CB}" type="presOf" srcId="{A374F628-5D0D-4433-AEA2-087CFF1462C2}" destId="{8AB3488D-974B-418E-997A-65282AF9E193}" srcOrd="0" destOrd="0" presId="urn:microsoft.com/office/officeart/2005/8/layout/list1"/>
    <dgm:cxn modelId="{BB360794-A7C0-42FD-8948-3F2659922319}" type="presOf" srcId="{47D3900C-274E-4C03-95CA-483E9C31BCCB}" destId="{C95C4370-9754-442B-BDC6-2E6BFBEDFCD4}" srcOrd="0" destOrd="0" presId="urn:microsoft.com/office/officeart/2005/8/layout/list1"/>
    <dgm:cxn modelId="{CF13A7D4-0BA1-4D51-BEAC-EDC36680E9C7}" type="presOf" srcId="{A374F628-5D0D-4433-AEA2-087CFF1462C2}" destId="{CDA1AEA5-963D-4577-8E16-3999CB872937}" srcOrd="1" destOrd="0" presId="urn:microsoft.com/office/officeart/2005/8/layout/list1"/>
    <dgm:cxn modelId="{E74011E3-F69B-4ECE-AFC3-89C14A75A2C0}" type="presOf" srcId="{447B2C9A-06C8-4AF9-ADDA-BA2754C1FA8E}" destId="{A14D0319-E2C6-4719-9BE0-6990A6D4918D}" srcOrd="0" destOrd="0" presId="urn:microsoft.com/office/officeart/2005/8/layout/list1"/>
    <dgm:cxn modelId="{A62D8AE7-0850-4BC7-A6F4-9E8F439C35B1}" type="presOf" srcId="{5BC1E8F2-882C-4756-AD2D-ED79A550E4B5}" destId="{3C372B1B-08A6-4EFC-8B61-C4E444014E20}" srcOrd="0" destOrd="0" presId="urn:microsoft.com/office/officeart/2005/8/layout/list1"/>
    <dgm:cxn modelId="{3F5DD0EF-B5C1-4175-A6E6-39E4866E484C}" srcId="{447B2C9A-06C8-4AF9-ADDA-BA2754C1FA8E}" destId="{47D3900C-274E-4C03-95CA-483E9C31BCCB}" srcOrd="1" destOrd="0" parTransId="{B81D72C8-FC29-4777-8B61-D846A2F52725}" sibTransId="{A4CAD8C3-FDDA-4F2C-8C5D-26807AD43463}"/>
    <dgm:cxn modelId="{E17B5D1D-C939-46A8-BEC7-4F9A28F7EC88}" type="presParOf" srcId="{A14D0319-E2C6-4719-9BE0-6990A6D4918D}" destId="{0E8CAEAB-5A25-423F-832F-45CBE7076E0A}" srcOrd="0" destOrd="0" presId="urn:microsoft.com/office/officeart/2005/8/layout/list1"/>
    <dgm:cxn modelId="{B680B537-3577-4B75-A5A0-FBB1D7CCE04D}" type="presParOf" srcId="{0E8CAEAB-5A25-423F-832F-45CBE7076E0A}" destId="{8AB3488D-974B-418E-997A-65282AF9E193}" srcOrd="0" destOrd="0" presId="urn:microsoft.com/office/officeart/2005/8/layout/list1"/>
    <dgm:cxn modelId="{507DA32E-9ED2-423A-994A-BA0F0A361C8B}" type="presParOf" srcId="{0E8CAEAB-5A25-423F-832F-45CBE7076E0A}" destId="{CDA1AEA5-963D-4577-8E16-3999CB872937}" srcOrd="1" destOrd="0" presId="urn:microsoft.com/office/officeart/2005/8/layout/list1"/>
    <dgm:cxn modelId="{C0814A11-E7B0-4D30-935A-B24E62F81515}" type="presParOf" srcId="{A14D0319-E2C6-4719-9BE0-6990A6D4918D}" destId="{1192B7A0-DA1A-4688-969E-BB0C6D32DB50}" srcOrd="1" destOrd="0" presId="urn:microsoft.com/office/officeart/2005/8/layout/list1"/>
    <dgm:cxn modelId="{5E99C20B-3D2B-4422-AE1C-C9E47CA2CCAF}" type="presParOf" srcId="{A14D0319-E2C6-4719-9BE0-6990A6D4918D}" destId="{54ECFB4D-90D0-41C7-BC19-BE453B043A04}" srcOrd="2" destOrd="0" presId="urn:microsoft.com/office/officeart/2005/8/layout/list1"/>
    <dgm:cxn modelId="{14AC702C-73F8-411A-8336-9107B2B67809}" type="presParOf" srcId="{A14D0319-E2C6-4719-9BE0-6990A6D4918D}" destId="{D742406A-F6E3-4C78-AE35-2A1804639250}" srcOrd="3" destOrd="0" presId="urn:microsoft.com/office/officeart/2005/8/layout/list1"/>
    <dgm:cxn modelId="{ABD93C40-27F2-4E25-973A-3D72032E9CB6}" type="presParOf" srcId="{A14D0319-E2C6-4719-9BE0-6990A6D4918D}" destId="{A30FA0EA-11E1-4951-B3BA-CC81BCAB38EE}" srcOrd="4" destOrd="0" presId="urn:microsoft.com/office/officeart/2005/8/layout/list1"/>
    <dgm:cxn modelId="{EC4B316A-F075-4A7B-83E9-06ADA03BCB4B}" type="presParOf" srcId="{A30FA0EA-11E1-4951-B3BA-CC81BCAB38EE}" destId="{C95C4370-9754-442B-BDC6-2E6BFBEDFCD4}" srcOrd="0" destOrd="0" presId="urn:microsoft.com/office/officeart/2005/8/layout/list1"/>
    <dgm:cxn modelId="{DD492F9A-ADDE-4689-9D70-327253653CCC}" type="presParOf" srcId="{A30FA0EA-11E1-4951-B3BA-CC81BCAB38EE}" destId="{32322683-4669-49D7-B1B1-7A2B89F8CFC7}" srcOrd="1" destOrd="0" presId="urn:microsoft.com/office/officeart/2005/8/layout/list1"/>
    <dgm:cxn modelId="{84DA65AF-48E0-42A3-977E-929DD525E181}" type="presParOf" srcId="{A14D0319-E2C6-4719-9BE0-6990A6D4918D}" destId="{29471559-A615-4048-9C59-6EED71BA7D02}" srcOrd="5" destOrd="0" presId="urn:microsoft.com/office/officeart/2005/8/layout/list1"/>
    <dgm:cxn modelId="{F1DAF7DC-EF38-4E07-AB97-84BC071104E6}" type="presParOf" srcId="{A14D0319-E2C6-4719-9BE0-6990A6D4918D}" destId="{83776B94-6544-490E-BB72-22A583CEAEC1}" srcOrd="6" destOrd="0" presId="urn:microsoft.com/office/officeart/2005/8/layout/list1"/>
    <dgm:cxn modelId="{768BDCF7-19CE-45C0-B2C7-04CF04BFF10F}" type="presParOf" srcId="{A14D0319-E2C6-4719-9BE0-6990A6D4918D}" destId="{7B125039-E042-464A-9072-62FCAE0EF43F}" srcOrd="7" destOrd="0" presId="urn:microsoft.com/office/officeart/2005/8/layout/list1"/>
    <dgm:cxn modelId="{0657E6AA-60F7-4D3F-AD45-367C147245F1}" type="presParOf" srcId="{A14D0319-E2C6-4719-9BE0-6990A6D4918D}" destId="{904625B7-9772-4E85-BB37-0F01859E9647}" srcOrd="8" destOrd="0" presId="urn:microsoft.com/office/officeart/2005/8/layout/list1"/>
    <dgm:cxn modelId="{4FAEFB3C-6928-4DDF-B2D2-631C9FF1DA9D}" type="presParOf" srcId="{904625B7-9772-4E85-BB37-0F01859E9647}" destId="{3C372B1B-08A6-4EFC-8B61-C4E444014E20}" srcOrd="0" destOrd="0" presId="urn:microsoft.com/office/officeart/2005/8/layout/list1"/>
    <dgm:cxn modelId="{9714DFB3-DADE-4C5C-9E56-98A4D0F815D3}" type="presParOf" srcId="{904625B7-9772-4E85-BB37-0F01859E9647}" destId="{DEA38AD7-A18F-43A4-95CF-2875CD0B2291}" srcOrd="1" destOrd="0" presId="urn:microsoft.com/office/officeart/2005/8/layout/list1"/>
    <dgm:cxn modelId="{79F25E35-3683-463F-A4D7-1F462A2FEB35}" type="presParOf" srcId="{A14D0319-E2C6-4719-9BE0-6990A6D4918D}" destId="{3985F0E4-955B-4C1D-81F9-1CE2DADF02FE}" srcOrd="9" destOrd="0" presId="urn:microsoft.com/office/officeart/2005/8/layout/list1"/>
    <dgm:cxn modelId="{E7735E1D-23DD-4861-A59C-182C432B9112}" type="presParOf" srcId="{A14D0319-E2C6-4719-9BE0-6990A6D4918D}" destId="{A3880BB6-7EF7-411A-B350-182F1E0156A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EC8191-D94D-4311-95D9-1864E946815E}">
      <dsp:nvSpPr>
        <dsp:cNvPr id="0" name=""/>
        <dsp:cNvSpPr/>
      </dsp:nvSpPr>
      <dsp:spPr>
        <a:xfrm>
          <a:off x="163159" y="1667610"/>
          <a:ext cx="3539866" cy="1769933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  <a:alpha val="5500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800" b="1" kern="1200" dirty="0" err="1">
              <a:solidFill>
                <a:schemeClr val="accent2">
                  <a:lumMod val="50000"/>
                </a:schemeClr>
              </a:solidFill>
            </a:rPr>
            <a:t>Via</a:t>
          </a:r>
          <a:r>
            <a:rPr lang="hu-HU" sz="2800" b="1" kern="1200" baseline="0" dirty="0">
              <a:solidFill>
                <a:schemeClr val="accent2">
                  <a:lumMod val="50000"/>
                </a:schemeClr>
              </a:solidFill>
            </a:rPr>
            <a:t> </a:t>
          </a:r>
          <a:r>
            <a:rPr lang="hu-HU" sz="2800" b="1" kern="1200" baseline="0" dirty="0" err="1">
              <a:solidFill>
                <a:schemeClr val="accent2">
                  <a:lumMod val="50000"/>
                </a:schemeClr>
              </a:solidFill>
            </a:rPr>
            <a:t>Carpatia</a:t>
          </a:r>
          <a:r>
            <a:rPr lang="hu-HU" sz="2800" b="1" kern="1200" baseline="0" dirty="0">
              <a:solidFill>
                <a:schemeClr val="accent2">
                  <a:lumMod val="50000"/>
                </a:schemeClr>
              </a:solidFill>
            </a:rPr>
            <a:t> EGTC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800" b="1" kern="1200" baseline="0" dirty="0">
              <a:solidFill>
                <a:schemeClr val="accent2">
                  <a:lumMod val="50000"/>
                </a:schemeClr>
              </a:solidFill>
            </a:rPr>
            <a:t>EP Vezető partnere</a:t>
          </a:r>
          <a:endParaRPr lang="sk-SK" sz="2800" b="1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214999" y="1719450"/>
        <a:ext cx="3436186" cy="1666253"/>
      </dsp:txXfrm>
    </dsp:sp>
    <dsp:sp modelId="{7268AB9D-9ED0-4D5B-A5FF-01C167BEE65C}">
      <dsp:nvSpPr>
        <dsp:cNvPr id="0" name=""/>
        <dsp:cNvSpPr/>
      </dsp:nvSpPr>
      <dsp:spPr>
        <a:xfrm rot="18285946">
          <a:off x="3328693" y="1805159"/>
          <a:ext cx="1741988" cy="63808"/>
        </a:xfrm>
        <a:custGeom>
          <a:avLst/>
          <a:gdLst/>
          <a:ahLst/>
          <a:cxnLst/>
          <a:rect l="0" t="0" r="0" b="0"/>
          <a:pathLst>
            <a:path>
              <a:moveTo>
                <a:pt x="0" y="31904"/>
              </a:moveTo>
              <a:lnTo>
                <a:pt x="1741988" y="3190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k-SK" sz="600" kern="1200"/>
        </a:p>
      </dsp:txBody>
      <dsp:txXfrm>
        <a:off x="4156138" y="1793514"/>
        <a:ext cx="87099" cy="87099"/>
      </dsp:txXfrm>
    </dsp:sp>
    <dsp:sp modelId="{71EAAA87-BF23-4182-B9DB-2218ECF80052}">
      <dsp:nvSpPr>
        <dsp:cNvPr id="0" name=""/>
        <dsp:cNvSpPr/>
      </dsp:nvSpPr>
      <dsp:spPr>
        <a:xfrm>
          <a:off x="4696348" y="236584"/>
          <a:ext cx="3539866" cy="1769933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  <a:alpha val="4700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hu-HU" sz="2800" b="1" kern="1200" dirty="0">
              <a:solidFill>
                <a:schemeClr val="accent2">
                  <a:lumMod val="50000"/>
                </a:schemeClr>
              </a:solidFill>
            </a:rPr>
            <a:t>Kassa megye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hu-HU" sz="2800" b="1" kern="1200" dirty="0">
              <a:solidFill>
                <a:schemeClr val="accent2">
                  <a:lumMod val="50000"/>
                </a:schemeClr>
              </a:solidFill>
            </a:rPr>
            <a:t>EP partner</a:t>
          </a:r>
          <a:endParaRPr lang="sk-SK" sz="2800" b="1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4748188" y="288424"/>
        <a:ext cx="3436186" cy="1666253"/>
      </dsp:txXfrm>
    </dsp:sp>
    <dsp:sp modelId="{0169D53E-C5D5-4FEC-A511-634BA830862D}">
      <dsp:nvSpPr>
        <dsp:cNvPr id="0" name=""/>
        <dsp:cNvSpPr/>
      </dsp:nvSpPr>
      <dsp:spPr>
        <a:xfrm rot="2268806">
          <a:off x="3554018" y="2955722"/>
          <a:ext cx="1419197" cy="63808"/>
        </a:xfrm>
        <a:custGeom>
          <a:avLst/>
          <a:gdLst/>
          <a:ahLst/>
          <a:cxnLst/>
          <a:rect l="0" t="0" r="0" b="0"/>
          <a:pathLst>
            <a:path>
              <a:moveTo>
                <a:pt x="0" y="31904"/>
              </a:moveTo>
              <a:lnTo>
                <a:pt x="1419197" y="3190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k-SK" sz="500" kern="1200"/>
        </a:p>
      </dsp:txBody>
      <dsp:txXfrm>
        <a:off x="4228137" y="2952146"/>
        <a:ext cx="70959" cy="70959"/>
      </dsp:txXfrm>
    </dsp:sp>
    <dsp:sp modelId="{EEC34945-E153-4A4D-B191-0000205253D2}">
      <dsp:nvSpPr>
        <dsp:cNvPr id="0" name=""/>
        <dsp:cNvSpPr/>
      </dsp:nvSpPr>
      <dsp:spPr>
        <a:xfrm>
          <a:off x="4824208" y="2537709"/>
          <a:ext cx="3539866" cy="1769933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  <a:alpha val="4500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800" b="1" kern="1200" dirty="0">
              <a:solidFill>
                <a:schemeClr val="accent2">
                  <a:lumMod val="50000"/>
                </a:schemeClr>
              </a:solidFill>
            </a:rPr>
            <a:t>Széchenyi </a:t>
          </a:r>
          <a:r>
            <a:rPr lang="sk-SK" sz="2800" b="1" kern="1200" dirty="0" err="1">
              <a:solidFill>
                <a:schemeClr val="accent2">
                  <a:lumMod val="50000"/>
                </a:schemeClr>
              </a:solidFill>
            </a:rPr>
            <a:t>Programiroda</a:t>
          </a:r>
          <a:r>
            <a:rPr lang="sk-SK" sz="2800" b="1" kern="1200" dirty="0">
              <a:solidFill>
                <a:schemeClr val="accent2">
                  <a:lumMod val="50000"/>
                </a:schemeClr>
              </a:solidFill>
            </a:rPr>
            <a:t>        EP partner</a:t>
          </a:r>
        </a:p>
      </dsp:txBody>
      <dsp:txXfrm>
        <a:off x="4876048" y="2589549"/>
        <a:ext cx="3436186" cy="16662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F9D037-A71D-42FF-BE2B-104D77E861A0}">
      <dsp:nvSpPr>
        <dsp:cNvPr id="0" name=""/>
        <dsp:cNvSpPr/>
      </dsp:nvSpPr>
      <dsp:spPr>
        <a:xfrm>
          <a:off x="33526" y="221"/>
          <a:ext cx="2793878" cy="1676327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400" kern="1200" dirty="0">
              <a:solidFill>
                <a:schemeClr val="accent2">
                  <a:lumMod val="50000"/>
                </a:schemeClr>
              </a:solidFill>
            </a:rPr>
            <a:t>Kisprojekt Alap Monitoring Bizottsága</a:t>
          </a:r>
          <a:endParaRPr lang="sk-SK" sz="2400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33526" y="221"/>
        <a:ext cx="2793878" cy="167632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856EB9-3919-40EC-94D7-DF16B3DD7B2B}">
      <dsp:nvSpPr>
        <dsp:cNvPr id="0" name=""/>
        <dsp:cNvSpPr/>
      </dsp:nvSpPr>
      <dsp:spPr>
        <a:xfrm>
          <a:off x="0" y="27048"/>
          <a:ext cx="5786647" cy="644821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  <a:alpha val="32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>
              <a:solidFill>
                <a:schemeClr val="accent2">
                  <a:lumMod val="75000"/>
                </a:schemeClr>
              </a:solidFill>
            </a:rPr>
            <a:t>60/180 </a:t>
          </a:r>
          <a:r>
            <a:rPr lang="sk-SK" sz="1200" b="1" kern="1200" dirty="0" err="1">
              <a:solidFill>
                <a:schemeClr val="accent2">
                  <a:lumMod val="75000"/>
                </a:schemeClr>
              </a:solidFill>
            </a:rPr>
            <a:t>nap</a:t>
          </a:r>
          <a:r>
            <a:rPr lang="sk-SK" sz="1200" b="1" kern="1200" dirty="0">
              <a:solidFill>
                <a:schemeClr val="accent2">
                  <a:lumMod val="75000"/>
                </a:schemeClr>
              </a:solidFill>
            </a:rPr>
            <a:t>  </a:t>
          </a:r>
          <a:r>
            <a:rPr lang="hu-HU" sz="1200" b="1" kern="1200" dirty="0">
              <a:solidFill>
                <a:schemeClr val="accent2">
                  <a:lumMod val="75000"/>
                </a:schemeClr>
              </a:solidFill>
            </a:rPr>
            <a:t>A pályázati kiírás megnyitásának időtartama</a:t>
          </a:r>
        </a:p>
        <a:p>
          <a:pPr marL="0" lvl="0" indent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200" b="1" kern="1200" dirty="0">
              <a:solidFill>
                <a:schemeClr val="accent2">
                  <a:lumMod val="75000"/>
                </a:schemeClr>
              </a:solidFill>
            </a:rPr>
            <a:t>(*60 a pilot jellegű felhívás esetében; 180 nap a nyitott pályázat elbírálása esetén)</a:t>
          </a:r>
          <a:r>
            <a:rPr lang="sk-SK" sz="1200" b="1" kern="1200" dirty="0">
              <a:solidFill>
                <a:schemeClr val="accent2">
                  <a:lumMod val="75000"/>
                </a:schemeClr>
              </a:solidFill>
            </a:rPr>
            <a:t>  </a:t>
          </a:r>
        </a:p>
      </dsp:txBody>
      <dsp:txXfrm>
        <a:off x="18886" y="45934"/>
        <a:ext cx="5748875" cy="607049"/>
      </dsp:txXfrm>
    </dsp:sp>
    <dsp:sp modelId="{F44C6573-146D-4B90-A804-5DB01176D331}">
      <dsp:nvSpPr>
        <dsp:cNvPr id="0" name=""/>
        <dsp:cNvSpPr/>
      </dsp:nvSpPr>
      <dsp:spPr>
        <a:xfrm rot="5400000">
          <a:off x="241657" y="652448"/>
          <a:ext cx="259009" cy="3300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k-SK" sz="1300" kern="1200"/>
        </a:p>
      </dsp:txBody>
      <dsp:txXfrm rot="-5400000">
        <a:off x="272162" y="687944"/>
        <a:ext cx="198000" cy="181306"/>
      </dsp:txXfrm>
    </dsp:sp>
    <dsp:sp modelId="{ED3EA556-3603-4392-9F97-6F2D0930603E}">
      <dsp:nvSpPr>
        <dsp:cNvPr id="0" name=""/>
        <dsp:cNvSpPr/>
      </dsp:nvSpPr>
      <dsp:spPr>
        <a:xfrm>
          <a:off x="0" y="1017214"/>
          <a:ext cx="5786647" cy="345143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27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 </a:t>
          </a:r>
          <a:r>
            <a:rPr lang="sk-SK" sz="1200" b="1" kern="1200" dirty="0">
              <a:solidFill>
                <a:schemeClr val="accent2">
                  <a:lumMod val="75000"/>
                </a:schemeClr>
              </a:solidFill>
            </a:rPr>
            <a:t>30 </a:t>
          </a:r>
          <a:r>
            <a:rPr lang="sk-SK" sz="1200" b="1" kern="1200" dirty="0" err="1">
              <a:solidFill>
                <a:schemeClr val="accent2">
                  <a:lumMod val="75000"/>
                </a:schemeClr>
              </a:solidFill>
            </a:rPr>
            <a:t>nap</a:t>
          </a:r>
          <a:r>
            <a:rPr lang="sk-SK" sz="1200" b="1" kern="1200" dirty="0">
              <a:solidFill>
                <a:schemeClr val="accent2">
                  <a:lumMod val="75000"/>
                </a:schemeClr>
              </a:solidFill>
            </a:rPr>
            <a:t>             </a:t>
          </a:r>
          <a:r>
            <a:rPr lang="sk-SK" sz="1200" b="1" kern="1200" dirty="0" err="1">
              <a:solidFill>
                <a:schemeClr val="accent2">
                  <a:lumMod val="75000"/>
                </a:schemeClr>
              </a:solidFill>
            </a:rPr>
            <a:t>A</a:t>
          </a:r>
          <a:r>
            <a:rPr lang="sk-SK" sz="1400" b="1" kern="1200" dirty="0" err="1">
              <a:solidFill>
                <a:schemeClr val="accent2">
                  <a:lumMod val="75000"/>
                </a:schemeClr>
              </a:solidFill>
            </a:rPr>
            <a:t>dminisztrációs</a:t>
          </a:r>
          <a:r>
            <a:rPr lang="sk-SK" sz="1400" b="1" kern="1200" dirty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sk-SK" sz="1400" b="1" kern="1200" dirty="0" err="1">
              <a:solidFill>
                <a:schemeClr val="accent2">
                  <a:lumMod val="75000"/>
                </a:schemeClr>
              </a:solidFill>
            </a:rPr>
            <a:t>elbírálás</a:t>
          </a:r>
          <a:r>
            <a:rPr lang="sk-SK" sz="1400" b="1" kern="1200" dirty="0">
              <a:solidFill>
                <a:schemeClr val="accent2">
                  <a:lumMod val="75000"/>
                </a:schemeClr>
              </a:solidFill>
            </a:rPr>
            <a:t>   </a:t>
          </a:r>
        </a:p>
      </dsp:txBody>
      <dsp:txXfrm>
        <a:off x="10109" y="1027323"/>
        <a:ext cx="5766429" cy="324925"/>
      </dsp:txXfrm>
    </dsp:sp>
    <dsp:sp modelId="{E605CBDC-FB46-48DA-BD78-EAAAF3D1B946}">
      <dsp:nvSpPr>
        <dsp:cNvPr id="0" name=""/>
        <dsp:cNvSpPr/>
      </dsp:nvSpPr>
      <dsp:spPr>
        <a:xfrm rot="5400000">
          <a:off x="110801" y="1368397"/>
          <a:ext cx="248583" cy="3300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k-SK" sz="1300" kern="1200" dirty="0"/>
        </a:p>
      </dsp:txBody>
      <dsp:txXfrm rot="-5400000">
        <a:off x="136093" y="1409106"/>
        <a:ext cx="198000" cy="174008"/>
      </dsp:txXfrm>
    </dsp:sp>
    <dsp:sp modelId="{39C250DB-F7EB-4E57-8106-7CEF233C5A97}">
      <dsp:nvSpPr>
        <dsp:cNvPr id="0" name=""/>
        <dsp:cNvSpPr/>
      </dsp:nvSpPr>
      <dsp:spPr>
        <a:xfrm>
          <a:off x="0" y="1693803"/>
          <a:ext cx="5786647" cy="37215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  <a:alpha val="43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500" b="1" kern="1200" dirty="0">
              <a:solidFill>
                <a:schemeClr val="accent6">
                  <a:lumMod val="50000"/>
                </a:schemeClr>
              </a:solidFill>
            </a:rPr>
            <a:t>  </a:t>
          </a:r>
          <a:r>
            <a:rPr lang="sk-SK" sz="1200" b="1" kern="1200" dirty="0">
              <a:solidFill>
                <a:schemeClr val="accent2">
                  <a:lumMod val="75000"/>
                </a:schemeClr>
              </a:solidFill>
            </a:rPr>
            <a:t>7 </a:t>
          </a:r>
          <a:r>
            <a:rPr lang="sk-SK" sz="1200" b="1" kern="1200" dirty="0" err="1">
              <a:solidFill>
                <a:schemeClr val="accent2">
                  <a:lumMod val="75000"/>
                </a:schemeClr>
              </a:solidFill>
            </a:rPr>
            <a:t>nap</a:t>
          </a:r>
          <a:r>
            <a:rPr lang="sk-SK" sz="1200" b="1" kern="1200" dirty="0">
              <a:solidFill>
                <a:schemeClr val="accent2">
                  <a:lumMod val="75000"/>
                </a:schemeClr>
              </a:solidFill>
            </a:rPr>
            <a:t>              </a:t>
          </a:r>
          <a:r>
            <a:rPr lang="sk-SK" sz="1400" b="1" kern="1200" dirty="0">
              <a:solidFill>
                <a:schemeClr val="accent2">
                  <a:lumMod val="75000"/>
                </a:schemeClr>
              </a:solidFill>
            </a:rPr>
            <a:t>A </a:t>
          </a:r>
          <a:r>
            <a:rPr lang="sk-SK" sz="1400" b="1" kern="1200" dirty="0" err="1">
              <a:solidFill>
                <a:schemeClr val="accent2">
                  <a:lumMod val="75000"/>
                </a:schemeClr>
              </a:solidFill>
            </a:rPr>
            <a:t>pályázat</a:t>
          </a:r>
          <a:r>
            <a:rPr lang="sk-SK" sz="1400" b="1" kern="1200" dirty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sk-SK" sz="1400" b="1" kern="1200" dirty="0" err="1">
              <a:solidFill>
                <a:schemeClr val="accent2">
                  <a:lumMod val="75000"/>
                </a:schemeClr>
              </a:solidFill>
            </a:rPr>
            <a:t>hiánypótlása</a:t>
          </a:r>
          <a:endParaRPr lang="sk-SK" sz="1400" b="1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10900" y="1704703"/>
        <a:ext cx="5764847" cy="350352"/>
      </dsp:txXfrm>
    </dsp:sp>
    <dsp:sp modelId="{4DA03BE3-8E33-483F-B2A8-86AB3E1697B3}">
      <dsp:nvSpPr>
        <dsp:cNvPr id="0" name=""/>
        <dsp:cNvSpPr/>
      </dsp:nvSpPr>
      <dsp:spPr>
        <a:xfrm rot="5400000">
          <a:off x="88128" y="2052106"/>
          <a:ext cx="293930" cy="3300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k-SK" sz="1500" kern="1200" dirty="0"/>
        </a:p>
      </dsp:txBody>
      <dsp:txXfrm rot="-5400000">
        <a:off x="136093" y="2070142"/>
        <a:ext cx="198000" cy="205751"/>
      </dsp:txXfrm>
    </dsp:sp>
    <dsp:sp modelId="{22B1764D-119A-4375-B677-0394AE52843C}">
      <dsp:nvSpPr>
        <dsp:cNvPr id="0" name=""/>
        <dsp:cNvSpPr/>
      </dsp:nvSpPr>
      <dsp:spPr>
        <a:xfrm>
          <a:off x="0" y="2405105"/>
          <a:ext cx="5786647" cy="362663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  <a:alpha val="49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just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500" b="1" kern="1200" dirty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sk-SK" sz="1200" b="1" kern="1200" dirty="0">
              <a:solidFill>
                <a:schemeClr val="accent2">
                  <a:lumMod val="75000"/>
                </a:schemeClr>
              </a:solidFill>
            </a:rPr>
            <a:t>30 </a:t>
          </a:r>
          <a:r>
            <a:rPr lang="sk-SK" sz="1200" b="1" kern="1200" dirty="0" err="1">
              <a:solidFill>
                <a:schemeClr val="accent2">
                  <a:lumMod val="75000"/>
                </a:schemeClr>
              </a:solidFill>
            </a:rPr>
            <a:t>nap</a:t>
          </a:r>
          <a:r>
            <a:rPr lang="sk-SK" sz="1200" b="1" kern="1200" dirty="0">
              <a:solidFill>
                <a:schemeClr val="accent2">
                  <a:lumMod val="75000"/>
                </a:schemeClr>
              </a:solidFill>
            </a:rPr>
            <a:t>            </a:t>
          </a:r>
          <a:r>
            <a:rPr lang="sk-SK" sz="1400" b="1" kern="1200" dirty="0" err="1">
              <a:solidFill>
                <a:schemeClr val="accent2">
                  <a:lumMod val="75000"/>
                </a:schemeClr>
              </a:solidFill>
            </a:rPr>
            <a:t>Szakmai</a:t>
          </a:r>
          <a:r>
            <a:rPr lang="sk-SK" sz="1200" b="1" kern="1200" dirty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hu-HU" sz="1400" b="1" kern="1200" dirty="0" err="1">
              <a:solidFill>
                <a:schemeClr val="accent2">
                  <a:lumMod val="75000"/>
                </a:schemeClr>
              </a:solidFill>
            </a:rPr>
            <a:t>elb</a:t>
          </a:r>
          <a:r>
            <a:rPr lang="sk-SK" sz="1400" b="1" kern="1200" dirty="0" err="1">
              <a:solidFill>
                <a:schemeClr val="accent2">
                  <a:lumMod val="75000"/>
                </a:schemeClr>
              </a:solidFill>
            </a:rPr>
            <a:t>írálás</a:t>
          </a:r>
          <a:r>
            <a:rPr lang="sk-SK" sz="1400" b="1" kern="1200" dirty="0">
              <a:solidFill>
                <a:schemeClr val="accent2">
                  <a:lumMod val="75000"/>
                </a:schemeClr>
              </a:solidFill>
            </a:rPr>
            <a:t> – EGTC </a:t>
          </a:r>
          <a:r>
            <a:rPr lang="sk-SK" sz="1400" b="1" kern="1200" dirty="0" err="1">
              <a:solidFill>
                <a:schemeClr val="accent2">
                  <a:lumMod val="75000"/>
                </a:schemeClr>
              </a:solidFill>
            </a:rPr>
            <a:t>és</a:t>
          </a:r>
          <a:r>
            <a:rPr lang="sk-SK" sz="1400" b="1" kern="1200" dirty="0">
              <a:solidFill>
                <a:schemeClr val="accent2">
                  <a:lumMod val="75000"/>
                </a:schemeClr>
              </a:solidFill>
            </a:rPr>
            <a:t> k</a:t>
          </a:r>
          <a:r>
            <a:rPr lang="hu-HU" sz="1400" b="1" kern="1200" dirty="0" err="1">
              <a:solidFill>
                <a:schemeClr val="accent2">
                  <a:lumMod val="75000"/>
                </a:schemeClr>
              </a:solidFill>
            </a:rPr>
            <a:t>ülső</a:t>
          </a:r>
          <a:r>
            <a:rPr lang="hu-HU" sz="1400" b="1" kern="1200" dirty="0">
              <a:solidFill>
                <a:schemeClr val="accent2">
                  <a:lumMod val="75000"/>
                </a:schemeClr>
              </a:solidFill>
            </a:rPr>
            <a:t> értékelők</a:t>
          </a:r>
          <a:endParaRPr lang="sk-SK" sz="1400" b="1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10622" y="2415727"/>
        <a:ext cx="5765403" cy="341419"/>
      </dsp:txXfrm>
    </dsp:sp>
    <dsp:sp modelId="{30A6E3F7-4D6D-4FB2-BB09-A2F43E6597C5}">
      <dsp:nvSpPr>
        <dsp:cNvPr id="0" name=""/>
        <dsp:cNvSpPr/>
      </dsp:nvSpPr>
      <dsp:spPr>
        <a:xfrm rot="5400000">
          <a:off x="128364" y="2753893"/>
          <a:ext cx="213466" cy="3300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k-SK" sz="1100" kern="1200" dirty="0"/>
        </a:p>
      </dsp:txBody>
      <dsp:txXfrm rot="-5400000">
        <a:off x="136097" y="2812160"/>
        <a:ext cx="198000" cy="149426"/>
      </dsp:txXfrm>
    </dsp:sp>
    <dsp:sp modelId="{69376E72-36B8-4636-84BA-95CD549BC56E}">
      <dsp:nvSpPr>
        <dsp:cNvPr id="0" name=""/>
        <dsp:cNvSpPr/>
      </dsp:nvSpPr>
      <dsp:spPr>
        <a:xfrm>
          <a:off x="0" y="3052390"/>
          <a:ext cx="5786647" cy="368243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61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>
              <a:solidFill>
                <a:schemeClr val="accent2">
                  <a:lumMod val="75000"/>
                </a:schemeClr>
              </a:solidFill>
            </a:rPr>
            <a:t>40 </a:t>
          </a:r>
          <a:r>
            <a:rPr lang="sk-SK" sz="1200" b="1" kern="1200" dirty="0" err="1">
              <a:solidFill>
                <a:schemeClr val="accent2">
                  <a:lumMod val="75000"/>
                </a:schemeClr>
              </a:solidFill>
            </a:rPr>
            <a:t>nap</a:t>
          </a:r>
          <a:r>
            <a:rPr lang="sk-SK" sz="1200" b="1" kern="1200" dirty="0">
              <a:solidFill>
                <a:schemeClr val="accent2">
                  <a:lumMod val="75000"/>
                </a:schemeClr>
              </a:solidFill>
            </a:rPr>
            <a:t>              </a:t>
          </a:r>
          <a:r>
            <a:rPr lang="sk-SK" sz="1200" b="1" kern="1200" dirty="0" err="1">
              <a:solidFill>
                <a:schemeClr val="accent2">
                  <a:lumMod val="75000"/>
                </a:schemeClr>
              </a:solidFill>
            </a:rPr>
            <a:t>Végső</a:t>
          </a:r>
          <a:r>
            <a:rPr lang="sk-SK" sz="1200" b="1" kern="1200" dirty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sk-SK" sz="1200" b="1" kern="1200" dirty="0" err="1">
              <a:solidFill>
                <a:schemeClr val="accent2">
                  <a:lumMod val="75000"/>
                </a:schemeClr>
              </a:solidFill>
            </a:rPr>
            <a:t>döntés</a:t>
          </a:r>
          <a:r>
            <a:rPr lang="sk-SK" sz="1200" b="1" kern="1200" dirty="0">
              <a:solidFill>
                <a:schemeClr val="accent2">
                  <a:lumMod val="75000"/>
                </a:schemeClr>
              </a:solidFill>
            </a:rPr>
            <a:t> – </a:t>
          </a:r>
          <a:r>
            <a:rPr lang="sk-SK" sz="1200" b="1" kern="1200" dirty="0" err="1">
              <a:solidFill>
                <a:schemeClr val="accent2">
                  <a:lumMod val="75000"/>
                </a:schemeClr>
              </a:solidFill>
            </a:rPr>
            <a:t>Kisprojekt</a:t>
          </a:r>
          <a:r>
            <a:rPr lang="sk-SK" sz="1200" b="1" kern="1200" dirty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sk-SK" sz="1200" b="1" kern="1200" dirty="0" err="1">
              <a:solidFill>
                <a:schemeClr val="accent2">
                  <a:lumMod val="75000"/>
                </a:schemeClr>
              </a:solidFill>
            </a:rPr>
            <a:t>Alap</a:t>
          </a:r>
          <a:r>
            <a:rPr lang="sk-SK" sz="1200" b="1" kern="1200" dirty="0">
              <a:solidFill>
                <a:schemeClr val="accent2">
                  <a:lumMod val="75000"/>
                </a:schemeClr>
              </a:solidFill>
            </a:rPr>
            <a:t> Monitoring </a:t>
          </a:r>
          <a:r>
            <a:rPr lang="sk-SK" sz="1200" b="1" kern="1200" dirty="0" err="1">
              <a:solidFill>
                <a:schemeClr val="accent2">
                  <a:lumMod val="75000"/>
                </a:schemeClr>
              </a:solidFill>
            </a:rPr>
            <a:t>bizottsága</a:t>
          </a:r>
          <a:r>
            <a:rPr lang="sk-SK" sz="1200" b="1" kern="1200" dirty="0">
              <a:solidFill>
                <a:schemeClr val="accent2">
                  <a:lumMod val="75000"/>
                </a:schemeClr>
              </a:solidFill>
            </a:rPr>
            <a:t>    </a:t>
          </a:r>
        </a:p>
      </dsp:txBody>
      <dsp:txXfrm>
        <a:off x="10785" y="3063175"/>
        <a:ext cx="5765077" cy="346673"/>
      </dsp:txXfrm>
    </dsp:sp>
    <dsp:sp modelId="{62E205D6-9D69-44E0-B84B-939F1028648B}">
      <dsp:nvSpPr>
        <dsp:cNvPr id="0" name=""/>
        <dsp:cNvSpPr/>
      </dsp:nvSpPr>
      <dsp:spPr>
        <a:xfrm rot="5400000">
          <a:off x="115875" y="3412618"/>
          <a:ext cx="238436" cy="3300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k-SK" sz="1200" kern="1200"/>
        </a:p>
      </dsp:txBody>
      <dsp:txXfrm rot="-5400000">
        <a:off x="136094" y="3458400"/>
        <a:ext cx="198000" cy="166905"/>
      </dsp:txXfrm>
    </dsp:sp>
    <dsp:sp modelId="{734800FA-C160-4D7A-9736-45F8328739A9}">
      <dsp:nvSpPr>
        <dsp:cNvPr id="0" name=""/>
        <dsp:cNvSpPr/>
      </dsp:nvSpPr>
      <dsp:spPr>
        <a:xfrm>
          <a:off x="0" y="3738549"/>
          <a:ext cx="5786647" cy="340120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  <a:alpha val="42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Times New Roman" panose="02020603050405020304" pitchFamily="18" charset="0"/>
            </a:rPr>
            <a:t>5 </a:t>
          </a:r>
          <a:r>
            <a:rPr lang="sk-SK" sz="1200" b="1" kern="1200" dirty="0" err="1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Times New Roman" panose="02020603050405020304" pitchFamily="18" charset="0"/>
            </a:rPr>
            <a:t>nap</a:t>
          </a:r>
          <a:r>
            <a:rPr lang="sk-SK" sz="1200" b="1" kern="1200" dirty="0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Times New Roman" panose="02020603050405020304" pitchFamily="18" charset="0"/>
            </a:rPr>
            <a:t>             </a:t>
          </a:r>
          <a:r>
            <a:rPr lang="sk-SK" sz="1400" b="1" kern="1200" dirty="0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Times New Roman" panose="02020603050405020304" pitchFamily="18" charset="0"/>
            </a:rPr>
            <a:t>A </a:t>
          </a:r>
          <a:r>
            <a:rPr lang="sk-SK" sz="1400" b="1" kern="1200" dirty="0" err="1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Times New Roman" panose="02020603050405020304" pitchFamily="18" charset="0"/>
            </a:rPr>
            <a:t>pályázók</a:t>
          </a:r>
          <a:r>
            <a:rPr lang="sk-SK" sz="1400" b="1" kern="1200" dirty="0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Times New Roman" panose="02020603050405020304" pitchFamily="18" charset="0"/>
            </a:rPr>
            <a:t> </a:t>
          </a:r>
          <a:r>
            <a:rPr lang="sk-SK" sz="1400" b="1" kern="1200" dirty="0" err="1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Times New Roman" panose="02020603050405020304" pitchFamily="18" charset="0"/>
            </a:rPr>
            <a:t>értesí</a:t>
          </a:r>
          <a:r>
            <a:rPr lang="hu-HU" sz="1400" b="1" kern="1200" dirty="0" err="1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Times New Roman" panose="02020603050405020304" pitchFamily="18" charset="0"/>
            </a:rPr>
            <a:t>tése</a:t>
          </a:r>
          <a:endParaRPr lang="sk-SK" sz="1200" b="1" kern="1200" dirty="0">
            <a:solidFill>
              <a:schemeClr val="accent2">
                <a:lumMod val="75000"/>
              </a:schemeClr>
            </a:solidFill>
            <a:latin typeface="+mn-lt"/>
            <a:ea typeface="+mn-ea"/>
            <a:cs typeface="+mn-cs"/>
          </a:endParaRPr>
        </a:p>
      </dsp:txBody>
      <dsp:txXfrm>
        <a:off x="9962" y="3748511"/>
        <a:ext cx="5766723" cy="320196"/>
      </dsp:txXfrm>
    </dsp:sp>
    <dsp:sp modelId="{D84E5DF6-748F-4441-8715-F94C52A1A45E}">
      <dsp:nvSpPr>
        <dsp:cNvPr id="0" name=""/>
        <dsp:cNvSpPr/>
      </dsp:nvSpPr>
      <dsp:spPr>
        <a:xfrm rot="5400000">
          <a:off x="60326" y="4115804"/>
          <a:ext cx="306884" cy="3300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k-SK" sz="1600" kern="1200"/>
        </a:p>
      </dsp:txBody>
      <dsp:txXfrm rot="-5400000">
        <a:off x="114768" y="4127363"/>
        <a:ext cx="198000" cy="214819"/>
      </dsp:txXfrm>
    </dsp:sp>
    <dsp:sp modelId="{E76C8C27-D1A1-4F10-900F-0FD33D1C9E02}">
      <dsp:nvSpPr>
        <dsp:cNvPr id="0" name=""/>
        <dsp:cNvSpPr/>
      </dsp:nvSpPr>
      <dsp:spPr>
        <a:xfrm>
          <a:off x="0" y="4487848"/>
          <a:ext cx="5786647" cy="349873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  <a:alpha val="21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b="1" kern="1200" dirty="0">
              <a:latin typeface="+mn-lt"/>
              <a:ea typeface="+mn-ea"/>
              <a:cs typeface="+mn-cs"/>
            </a:rPr>
            <a:t> </a:t>
          </a:r>
          <a:r>
            <a:rPr lang="sk-SK" sz="1200" b="1" kern="1200" dirty="0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+mn-cs"/>
            </a:rPr>
            <a:t>45 </a:t>
          </a:r>
          <a:r>
            <a:rPr lang="sk-SK" sz="1200" b="1" kern="1200" dirty="0" err="1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+mn-cs"/>
            </a:rPr>
            <a:t>nap</a:t>
          </a:r>
          <a:r>
            <a:rPr lang="sk-SK" sz="1200" b="1" kern="1200" dirty="0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+mn-cs"/>
            </a:rPr>
            <a:t>            </a:t>
          </a:r>
          <a:r>
            <a:rPr lang="sk-SK" sz="1400" b="1" kern="1200" dirty="0" err="1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+mn-cs"/>
            </a:rPr>
            <a:t>Szerződések</a:t>
          </a:r>
          <a:r>
            <a:rPr lang="sk-SK" sz="1400" b="1" kern="1200" dirty="0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+mn-cs"/>
            </a:rPr>
            <a:t> </a:t>
          </a:r>
          <a:r>
            <a:rPr lang="sk-SK" sz="1400" b="1" kern="1200" dirty="0" err="1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+mn-cs"/>
            </a:rPr>
            <a:t>aláírása</a:t>
          </a:r>
          <a:endParaRPr lang="sk-SK" sz="1200" b="1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10247" y="4498095"/>
        <a:ext cx="5766153" cy="32937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ECFB4D-90D0-41C7-BC19-BE453B043A04}">
      <dsp:nvSpPr>
        <dsp:cNvPr id="0" name=""/>
        <dsp:cNvSpPr/>
      </dsp:nvSpPr>
      <dsp:spPr>
        <a:xfrm>
          <a:off x="1961704" y="310458"/>
          <a:ext cx="5748703" cy="94230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A1AEA5-963D-4577-8E16-3999CB872937}">
      <dsp:nvSpPr>
        <dsp:cNvPr id="0" name=""/>
        <dsp:cNvSpPr/>
      </dsp:nvSpPr>
      <dsp:spPr>
        <a:xfrm>
          <a:off x="461578" y="0"/>
          <a:ext cx="6070436" cy="950324"/>
        </a:xfrm>
        <a:prstGeom prst="roundRect">
          <a:avLst/>
        </a:prstGeom>
        <a:solidFill>
          <a:schemeClr val="accent1">
            <a:lumMod val="75000"/>
            <a:alpha val="23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448" tIns="0" rIns="22944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b="1" kern="1200" dirty="0" err="1">
              <a:solidFill>
                <a:schemeClr val="accent2">
                  <a:lumMod val="50000"/>
                </a:schemeClr>
              </a:solidFill>
            </a:rPr>
            <a:t>Telefonon</a:t>
          </a:r>
          <a:r>
            <a:rPr lang="sk-SK" sz="2000" b="1" kern="1200" dirty="0">
              <a:solidFill>
                <a:schemeClr val="accent2">
                  <a:lumMod val="50000"/>
                </a:schemeClr>
              </a:solidFill>
            </a:rPr>
            <a:t>: 055/ 726 83 93  </a:t>
          </a:r>
        </a:p>
      </dsp:txBody>
      <dsp:txXfrm>
        <a:off x="507969" y="46391"/>
        <a:ext cx="5977654" cy="857542"/>
      </dsp:txXfrm>
    </dsp:sp>
    <dsp:sp modelId="{83776B94-6544-490E-BB72-22A583CEAEC1}">
      <dsp:nvSpPr>
        <dsp:cNvPr id="0" name=""/>
        <dsp:cNvSpPr/>
      </dsp:nvSpPr>
      <dsp:spPr>
        <a:xfrm>
          <a:off x="1995786" y="1608780"/>
          <a:ext cx="5706730" cy="102997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322683-4669-49D7-B1B1-7A2B89F8CFC7}">
      <dsp:nvSpPr>
        <dsp:cNvPr id="0" name=""/>
        <dsp:cNvSpPr/>
      </dsp:nvSpPr>
      <dsp:spPr>
        <a:xfrm>
          <a:off x="461578" y="1325323"/>
          <a:ext cx="6070436" cy="992921"/>
        </a:xfrm>
        <a:prstGeom prst="roundRect">
          <a:avLst/>
        </a:prstGeom>
        <a:solidFill>
          <a:schemeClr val="accent1">
            <a:lumMod val="75000"/>
            <a:alpha val="28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448" tIns="0" rIns="22944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b="1" kern="1200" dirty="0">
              <a:solidFill>
                <a:schemeClr val="accent2">
                  <a:lumMod val="50000"/>
                </a:schemeClr>
              </a:solidFill>
            </a:rPr>
            <a:t>E-</a:t>
          </a:r>
          <a:r>
            <a:rPr lang="sk-SK" sz="2000" b="1" kern="1200" dirty="0" err="1">
              <a:solidFill>
                <a:schemeClr val="accent2">
                  <a:lumMod val="50000"/>
                </a:schemeClr>
              </a:solidFill>
            </a:rPr>
            <a:t>mailen</a:t>
          </a:r>
          <a:r>
            <a:rPr lang="sk-SK" sz="2000" b="1" kern="1200" dirty="0">
              <a:solidFill>
                <a:schemeClr val="accent2">
                  <a:lumMod val="50000"/>
                </a:schemeClr>
              </a:solidFill>
            </a:rPr>
            <a:t> : info@viacarpatia-spf.eu</a:t>
          </a:r>
        </a:p>
      </dsp:txBody>
      <dsp:txXfrm>
        <a:off x="510048" y="1373793"/>
        <a:ext cx="5973496" cy="895981"/>
      </dsp:txXfrm>
    </dsp:sp>
    <dsp:sp modelId="{A3880BB6-7EF7-411A-B350-182F1E0156A9}">
      <dsp:nvSpPr>
        <dsp:cNvPr id="0" name=""/>
        <dsp:cNvSpPr/>
      </dsp:nvSpPr>
      <dsp:spPr>
        <a:xfrm>
          <a:off x="1953292" y="2830579"/>
          <a:ext cx="5746795" cy="110232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A38AD7-A18F-43A4-95CF-2875CD0B2291}">
      <dsp:nvSpPr>
        <dsp:cNvPr id="0" name=""/>
        <dsp:cNvSpPr/>
      </dsp:nvSpPr>
      <dsp:spPr>
        <a:xfrm>
          <a:off x="482556" y="2609840"/>
          <a:ext cx="6070436" cy="1002496"/>
        </a:xfrm>
        <a:prstGeom prst="roundRect">
          <a:avLst/>
        </a:prstGeom>
        <a:solidFill>
          <a:schemeClr val="accent1">
            <a:lumMod val="75000"/>
            <a:alpha val="29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448" tIns="0" rIns="22944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b="1" kern="1200" dirty="0">
              <a:solidFill>
                <a:schemeClr val="accent2">
                  <a:lumMod val="50000"/>
                </a:schemeClr>
              </a:solidFill>
            </a:rPr>
            <a:t>Kedd és Csütörtök</a:t>
          </a:r>
          <a:endParaRPr lang="sk-SK" sz="2000" b="1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531494" y="2658778"/>
        <a:ext cx="5972560" cy="9046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8B56-6314-4060-966B-95F7408E4AC5}" type="datetimeFigureOut">
              <a:rPr lang="sk-SK" smtClean="0"/>
              <a:t>21.6.2018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78EA5-B58D-4F5E-A58C-6E1754A662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20546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8B56-6314-4060-966B-95F7408E4AC5}" type="datetimeFigureOut">
              <a:rPr lang="sk-SK" smtClean="0"/>
              <a:t>21.6.2018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78EA5-B58D-4F5E-A58C-6E1754A662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65521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8B56-6314-4060-966B-95F7408E4AC5}" type="datetimeFigureOut">
              <a:rPr lang="sk-SK" smtClean="0"/>
              <a:t>21.6.2018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78EA5-B58D-4F5E-A58C-6E1754A662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6606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8B56-6314-4060-966B-95F7408E4AC5}" type="datetimeFigureOut">
              <a:rPr lang="sk-SK" smtClean="0"/>
              <a:t>21.6.2018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78EA5-B58D-4F5E-A58C-6E1754A662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46982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8B56-6314-4060-966B-95F7408E4AC5}" type="datetimeFigureOut">
              <a:rPr lang="sk-SK" smtClean="0"/>
              <a:t>21.6.2018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78EA5-B58D-4F5E-A58C-6E1754A662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13259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8B56-6314-4060-966B-95F7408E4AC5}" type="datetimeFigureOut">
              <a:rPr lang="sk-SK" smtClean="0"/>
              <a:t>21.6.2018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78EA5-B58D-4F5E-A58C-6E1754A662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21917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8B56-6314-4060-966B-95F7408E4AC5}" type="datetimeFigureOut">
              <a:rPr lang="sk-SK" smtClean="0"/>
              <a:t>21.6.2018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78EA5-B58D-4F5E-A58C-6E1754A662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6978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8B56-6314-4060-966B-95F7408E4AC5}" type="datetimeFigureOut">
              <a:rPr lang="sk-SK" smtClean="0"/>
              <a:t>21.6.2018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78EA5-B58D-4F5E-A58C-6E1754A662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91359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8B56-6314-4060-966B-95F7408E4AC5}" type="datetimeFigureOut">
              <a:rPr lang="sk-SK" smtClean="0"/>
              <a:t>21.6.2018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78EA5-B58D-4F5E-A58C-6E1754A662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39838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8B56-6314-4060-966B-95F7408E4AC5}" type="datetimeFigureOut">
              <a:rPr lang="sk-SK" smtClean="0"/>
              <a:t>21.6.2018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78EA5-B58D-4F5E-A58C-6E1754A662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97343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8B56-6314-4060-966B-95F7408E4AC5}" type="datetimeFigureOut">
              <a:rPr lang="sk-SK" smtClean="0"/>
              <a:t>21.6.2018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78EA5-B58D-4F5E-A58C-6E1754A6622D}" type="slidenum">
              <a:rPr lang="sk-SK" smtClean="0"/>
              <a:t>‹#›</a:t>
            </a:fld>
            <a:endParaRPr lang="sk-SK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46304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8B56-6314-4060-966B-95F7408E4AC5}" type="datetimeFigureOut">
              <a:rPr lang="sk-SK" smtClean="0"/>
              <a:t>21.6.2018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78EA5-B58D-4F5E-A58C-6E1754A662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601787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8B56-6314-4060-966B-95F7408E4AC5}" type="datetimeFigureOut">
              <a:rPr lang="sk-SK" smtClean="0"/>
              <a:t>21.6.2018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78EA5-B58D-4F5E-A58C-6E1754A6622D}" type="slidenum">
              <a:rPr lang="sk-SK" smtClean="0"/>
              <a:t>‹#›</a:t>
            </a:fld>
            <a:endParaRPr lang="sk-SK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309356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8B56-6314-4060-966B-95F7408E4AC5}" type="datetimeFigureOut">
              <a:rPr lang="sk-SK" smtClean="0"/>
              <a:t>21.6.2018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78EA5-B58D-4F5E-A58C-6E1754A662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688363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8B56-6314-4060-966B-95F7408E4AC5}" type="datetimeFigureOut">
              <a:rPr lang="sk-SK" smtClean="0"/>
              <a:t>21.6.2018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78EA5-B58D-4F5E-A58C-6E1754A662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010154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8B56-6314-4060-966B-95F7408E4AC5}" type="datetimeFigureOut">
              <a:rPr lang="sk-SK" smtClean="0"/>
              <a:t>21.6.2018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78EA5-B58D-4F5E-A58C-6E1754A662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96868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">
              <a:schemeClr val="bg1"/>
            </a:gs>
            <a:gs pos="93000">
              <a:schemeClr val="accent2">
                <a:lumMod val="20000"/>
                <a:lumOff val="8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58B56-6314-4060-966B-95F7408E4AC5}" type="datetimeFigureOut">
              <a:rPr lang="sk-SK" smtClean="0"/>
              <a:t>21.6.2018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7178EA5-B58D-4F5E-A58C-6E1754A662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39156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9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93E898-0D78-4111-8EDB-35E9716EF6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2532" y="1808829"/>
            <a:ext cx="7766936" cy="1501441"/>
          </a:xfrm>
        </p:spPr>
        <p:txBody>
          <a:bodyPr/>
          <a:lstStyle/>
          <a:p>
            <a:pPr algn="ctr"/>
            <a:r>
              <a:rPr lang="sk-SK" sz="4000" b="1" dirty="0" err="1">
                <a:solidFill>
                  <a:schemeClr val="accent2">
                    <a:lumMod val="75000"/>
                  </a:schemeClr>
                </a:solidFill>
              </a:rPr>
              <a:t>Kisprojekt</a:t>
            </a:r>
            <a:r>
              <a:rPr lang="sk-SK" sz="4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4000" b="1" dirty="0" err="1">
                <a:solidFill>
                  <a:schemeClr val="accent2">
                    <a:lumMod val="75000"/>
                  </a:schemeClr>
                </a:solidFill>
              </a:rPr>
              <a:t>Alap</a:t>
            </a:r>
            <a:br>
              <a:rPr lang="sk-SK" sz="4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sk-SK" sz="3200" dirty="0">
                <a:solidFill>
                  <a:schemeClr val="accent2">
                    <a:lumMod val="75000"/>
                  </a:schemeClr>
                </a:solidFill>
              </a:rPr>
              <a:t>a </a:t>
            </a:r>
            <a:r>
              <a:rPr lang="sk-SK" sz="3200" dirty="0" err="1">
                <a:solidFill>
                  <a:schemeClr val="accent2">
                    <a:lumMod val="75000"/>
                  </a:schemeClr>
                </a:solidFill>
              </a:rPr>
              <a:t>keleti</a:t>
            </a:r>
            <a:r>
              <a:rPr lang="sk-SK" sz="32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3200" dirty="0" err="1">
                <a:solidFill>
                  <a:schemeClr val="accent2">
                    <a:lumMod val="75000"/>
                  </a:schemeClr>
                </a:solidFill>
              </a:rPr>
              <a:t>programter</a:t>
            </a:r>
            <a:r>
              <a:rPr lang="hu-HU" sz="3200" dirty="0">
                <a:solidFill>
                  <a:schemeClr val="accent2">
                    <a:lumMod val="75000"/>
                  </a:schemeClr>
                </a:solidFill>
              </a:rPr>
              <a:t>ület számára </a:t>
            </a:r>
            <a:br>
              <a:rPr lang="sk-SK" sz="4000" dirty="0">
                <a:solidFill>
                  <a:schemeClr val="accent2">
                    <a:lumMod val="75000"/>
                  </a:schemeClr>
                </a:solidFill>
              </a:rPr>
            </a:br>
            <a:endParaRPr lang="sk-SK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Obrázok 2">
            <a:extLst>
              <a:ext uri="{FF2B5EF4-FFF2-40B4-BE49-F238E27FC236}">
                <a16:creationId xmlns:a16="http://schemas.microsoft.com/office/drawing/2014/main" id="{FAF72017-C98E-42EC-8B69-21511BA411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218"/>
          <a:stretch>
            <a:fillRect/>
          </a:stretch>
        </p:blipFill>
        <p:spPr bwMode="auto">
          <a:xfrm>
            <a:off x="5015878" y="3096638"/>
            <a:ext cx="2160240" cy="201622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Obrázok 7" descr="C:\Users\Andyika\AppData\Local\Microsoft\Windows\INetCache\Content.Word\Logo_color_SKHU_SK_RGB.JPG">
            <a:extLst>
              <a:ext uri="{FF2B5EF4-FFF2-40B4-BE49-F238E27FC236}">
                <a16:creationId xmlns:a16="http://schemas.microsoft.com/office/drawing/2014/main" id="{6A263FCC-F67C-4F2F-92EE-91B5FD5BA710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3863753" y="199142"/>
            <a:ext cx="4464491" cy="1049304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3544564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B13064A-9E5A-4B1F-8E75-76A3B8746113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accent2">
                  <a:lumMod val="40000"/>
                  <a:lumOff val="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z="3200" dirty="0">
                <a:solidFill>
                  <a:schemeClr val="accent2">
                    <a:lumMod val="75000"/>
                  </a:schemeClr>
                </a:solidFill>
              </a:rPr>
              <a:t>A keleti programterületen meghatározott jogosult területek</a:t>
            </a:r>
            <a:endParaRPr lang="sk-SK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155665E-62A9-47D7-BEF0-4C4ACA4A3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8953227" cy="1268411"/>
          </a:xfrm>
        </p:spPr>
        <p:txBody>
          <a:bodyPr/>
          <a:lstStyle/>
          <a:p>
            <a:r>
              <a:rPr lang="sk-SK" dirty="0" err="1"/>
              <a:t>Szlovák</a:t>
            </a:r>
            <a:r>
              <a:rPr lang="sk-SK" dirty="0"/>
              <a:t> </a:t>
            </a:r>
            <a:r>
              <a:rPr lang="sk-SK" dirty="0" err="1"/>
              <a:t>Köztársaság</a:t>
            </a:r>
            <a:endParaRPr lang="sk-SK" dirty="0"/>
          </a:p>
          <a:p>
            <a:pPr lvl="1"/>
            <a:r>
              <a:rPr lang="sk-SK" dirty="0"/>
              <a:t>SK032 – Banskobystrický kraj</a:t>
            </a:r>
          </a:p>
          <a:p>
            <a:pPr lvl="1"/>
            <a:r>
              <a:rPr lang="sk-SK" dirty="0"/>
              <a:t>SK042 – Košický kraj</a:t>
            </a:r>
          </a:p>
        </p:txBody>
      </p:sp>
      <p:sp>
        <p:nvSpPr>
          <p:cNvPr id="5" name="Zástupný objekt pre obsah 2">
            <a:extLst>
              <a:ext uri="{FF2B5EF4-FFF2-40B4-BE49-F238E27FC236}">
                <a16:creationId xmlns:a16="http://schemas.microsoft.com/office/drawing/2014/main" id="{F9E9E1D4-9DE7-4C96-9F46-9CDD24B48836}"/>
              </a:ext>
            </a:extLst>
          </p:cNvPr>
          <p:cNvSpPr txBox="1">
            <a:spLocks/>
          </p:cNvSpPr>
          <p:nvPr/>
        </p:nvSpPr>
        <p:spPr>
          <a:xfrm>
            <a:off x="677332" y="3435017"/>
            <a:ext cx="8953227" cy="1917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dirty="0" err="1"/>
              <a:t>Magyarország</a:t>
            </a:r>
            <a:endParaRPr lang="sk-SK" dirty="0"/>
          </a:p>
          <a:p>
            <a:pPr lvl="1"/>
            <a:r>
              <a:rPr lang="sk-SK" dirty="0"/>
              <a:t>HU221 – </a:t>
            </a:r>
            <a:r>
              <a:rPr lang="sk-SK" dirty="0" err="1"/>
              <a:t>Borsod</a:t>
            </a:r>
            <a:r>
              <a:rPr lang="sk-SK" dirty="0"/>
              <a:t> – </a:t>
            </a:r>
            <a:r>
              <a:rPr lang="sk-SK" dirty="0" err="1"/>
              <a:t>Abaúj</a:t>
            </a:r>
            <a:r>
              <a:rPr lang="sk-SK" dirty="0"/>
              <a:t> – </a:t>
            </a:r>
            <a:r>
              <a:rPr lang="sk-SK" dirty="0" err="1"/>
              <a:t>Zemplén</a:t>
            </a:r>
            <a:r>
              <a:rPr lang="sk-SK" dirty="0"/>
              <a:t> </a:t>
            </a:r>
            <a:r>
              <a:rPr lang="sk-SK" dirty="0" err="1"/>
              <a:t>megye</a:t>
            </a:r>
            <a:endParaRPr lang="sk-SK" dirty="0"/>
          </a:p>
          <a:p>
            <a:pPr lvl="1"/>
            <a:r>
              <a:rPr lang="sk-SK" dirty="0"/>
              <a:t>HU311 – </a:t>
            </a:r>
            <a:r>
              <a:rPr lang="sk-SK" dirty="0" err="1"/>
              <a:t>Heves</a:t>
            </a:r>
            <a:r>
              <a:rPr lang="sk-SK" dirty="0"/>
              <a:t> </a:t>
            </a:r>
            <a:r>
              <a:rPr lang="sk-SK" dirty="0" err="1"/>
              <a:t>megye</a:t>
            </a:r>
            <a:endParaRPr lang="sk-SK" dirty="0"/>
          </a:p>
          <a:p>
            <a:pPr lvl="1"/>
            <a:r>
              <a:rPr lang="sk-SK" dirty="0"/>
              <a:t>HU312 – </a:t>
            </a:r>
            <a:r>
              <a:rPr lang="sk-SK" dirty="0" err="1"/>
              <a:t>Nógrád</a:t>
            </a:r>
            <a:r>
              <a:rPr lang="sk-SK" dirty="0"/>
              <a:t> </a:t>
            </a:r>
            <a:r>
              <a:rPr lang="sk-SK" dirty="0" err="1"/>
              <a:t>megye</a:t>
            </a:r>
            <a:endParaRPr lang="sk-SK" dirty="0"/>
          </a:p>
          <a:p>
            <a:pPr lvl="1"/>
            <a:r>
              <a:rPr lang="sk-SK" dirty="0"/>
              <a:t>HU323 – </a:t>
            </a:r>
            <a:r>
              <a:rPr lang="sk-SK" dirty="0" err="1"/>
              <a:t>Szabolcs</a:t>
            </a:r>
            <a:r>
              <a:rPr lang="sk-SK" dirty="0"/>
              <a:t> – </a:t>
            </a:r>
            <a:r>
              <a:rPr lang="sk-SK" dirty="0" err="1"/>
              <a:t>Szatmár</a:t>
            </a:r>
            <a:r>
              <a:rPr lang="sk-SK" dirty="0"/>
              <a:t> – </a:t>
            </a:r>
            <a:r>
              <a:rPr lang="sk-SK" dirty="0" err="1"/>
              <a:t>Bereg</a:t>
            </a:r>
            <a:r>
              <a:rPr lang="sk-SK" dirty="0"/>
              <a:t> </a:t>
            </a:r>
            <a:r>
              <a:rPr lang="sk-SK" dirty="0" err="1"/>
              <a:t>megye</a:t>
            </a:r>
            <a:endParaRPr lang="sk-SK" dirty="0"/>
          </a:p>
        </p:txBody>
      </p:sp>
      <p:pic>
        <p:nvPicPr>
          <p:cNvPr id="6" name="Obrázok 6">
            <a:extLst>
              <a:ext uri="{FF2B5EF4-FFF2-40B4-BE49-F238E27FC236}">
                <a16:creationId xmlns:a16="http://schemas.microsoft.com/office/drawing/2014/main" id="{B1579DBC-FE6B-4B4E-BF4D-75EB3F547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73213" y="2352368"/>
            <a:ext cx="4945626" cy="35863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2554603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D81EAB-CDE4-45A2-96AA-3CBF96878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948" y="257825"/>
            <a:ext cx="9953295" cy="834500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accent2">
                  <a:lumMod val="40000"/>
                  <a:lumOff val="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z="3200" dirty="0">
                <a:solidFill>
                  <a:schemeClr val="accent2">
                    <a:lumMod val="75000"/>
                  </a:schemeClr>
                </a:solidFill>
              </a:rPr>
              <a:t>E</a:t>
            </a:r>
            <a:r>
              <a:rPr lang="sk-SK" sz="3200" dirty="0" err="1">
                <a:solidFill>
                  <a:schemeClr val="accent2">
                    <a:lumMod val="75000"/>
                  </a:schemeClr>
                </a:solidFill>
              </a:rPr>
              <a:t>gyüttm</a:t>
            </a:r>
            <a:r>
              <a:rPr lang="hu-HU" sz="3200" dirty="0" err="1">
                <a:solidFill>
                  <a:schemeClr val="accent2">
                    <a:lumMod val="75000"/>
                  </a:schemeClr>
                </a:solidFill>
              </a:rPr>
              <a:t>űködés</a:t>
            </a:r>
            <a:r>
              <a:rPr lang="hu-HU" sz="3200" dirty="0">
                <a:solidFill>
                  <a:schemeClr val="accent2">
                    <a:lumMod val="75000"/>
                  </a:schemeClr>
                </a:solidFill>
              </a:rPr>
              <a:t> a program szintjén</a:t>
            </a:r>
            <a:endParaRPr lang="sk-SK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19" name="Skupina 18">
            <a:extLst>
              <a:ext uri="{FF2B5EF4-FFF2-40B4-BE49-F238E27FC236}">
                <a16:creationId xmlns:a16="http://schemas.microsoft.com/office/drawing/2014/main" id="{523A1A3C-9DDA-4B98-A9C8-111AE2561D04}"/>
              </a:ext>
            </a:extLst>
          </p:cNvPr>
          <p:cNvGrpSpPr/>
          <p:nvPr/>
        </p:nvGrpSpPr>
        <p:grpSpPr>
          <a:xfrm>
            <a:off x="100359" y="942042"/>
            <a:ext cx="9306674" cy="5380700"/>
            <a:chOff x="89483" y="865085"/>
            <a:chExt cx="7922004" cy="5631014"/>
          </a:xfrm>
          <a:scene3d>
            <a:camera prst="perspectiveHeroicExtremeRightFacing" zoom="82000">
              <a:rot lat="21300000" lon="20400000" rev="180000"/>
            </a:camera>
            <a:lightRig rig="morning" dir="t">
              <a:rot lat="0" lon="0" rev="20400000"/>
            </a:lightRig>
          </a:scene3d>
        </p:grpSpPr>
        <p:sp>
          <p:nvSpPr>
            <p:cNvPr id="20" name="Obdĺžnik 19">
              <a:extLst>
                <a:ext uri="{FF2B5EF4-FFF2-40B4-BE49-F238E27FC236}">
                  <a16:creationId xmlns:a16="http://schemas.microsoft.com/office/drawing/2014/main" id="{0B066A56-7581-4A32-985A-149EB2592C2B}"/>
                </a:ext>
              </a:extLst>
            </p:cNvPr>
            <p:cNvSpPr/>
            <p:nvPr/>
          </p:nvSpPr>
          <p:spPr>
            <a:xfrm>
              <a:off x="89483" y="865085"/>
              <a:ext cx="7922004" cy="5631014"/>
            </a:xfrm>
            <a:prstGeom prst="rect">
              <a:avLst/>
            </a:prstGeom>
            <a:noFill/>
          </p:spPr>
        </p:sp>
        <p:sp>
          <p:nvSpPr>
            <p:cNvPr id="21" name="Voľný tvar: obrazec 20">
              <a:extLst>
                <a:ext uri="{FF2B5EF4-FFF2-40B4-BE49-F238E27FC236}">
                  <a16:creationId xmlns:a16="http://schemas.microsoft.com/office/drawing/2014/main" id="{1C7A6CFC-2828-404E-BB42-84B09E94A92B}"/>
                </a:ext>
              </a:extLst>
            </p:cNvPr>
            <p:cNvSpPr/>
            <p:nvPr/>
          </p:nvSpPr>
          <p:spPr>
            <a:xfrm>
              <a:off x="3690745" y="3680592"/>
              <a:ext cx="719478" cy="154687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359739" y="0"/>
                  </a:lnTo>
                  <a:lnTo>
                    <a:pt x="359739" y="1546879"/>
                  </a:lnTo>
                  <a:lnTo>
                    <a:pt x="719478" y="1546879"/>
                  </a:lnTo>
                </a:path>
              </a:pathLst>
            </a:custGeom>
            <a:noFill/>
            <a:sp3d z="-40000" prstMaterial="matte"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Voľný tvar: obrazec 21">
              <a:extLst>
                <a:ext uri="{FF2B5EF4-FFF2-40B4-BE49-F238E27FC236}">
                  <a16:creationId xmlns:a16="http://schemas.microsoft.com/office/drawing/2014/main" id="{2AFA2E3B-102F-4188-B6CB-B64B4CA01254}"/>
                </a:ext>
              </a:extLst>
            </p:cNvPr>
            <p:cNvSpPr/>
            <p:nvPr/>
          </p:nvSpPr>
          <p:spPr>
            <a:xfrm>
              <a:off x="3690745" y="3634872"/>
              <a:ext cx="719478" cy="9144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45720"/>
                  </a:moveTo>
                  <a:lnTo>
                    <a:pt x="719478" y="45720"/>
                  </a:lnTo>
                </a:path>
              </a:pathLst>
            </a:custGeom>
            <a:noFill/>
            <a:sp3d z="-40000" prstMaterial="matte"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Voľný tvar: obrazec 22">
              <a:extLst>
                <a:ext uri="{FF2B5EF4-FFF2-40B4-BE49-F238E27FC236}">
                  <a16:creationId xmlns:a16="http://schemas.microsoft.com/office/drawing/2014/main" id="{76418EF2-3331-4D94-A104-D69AAB3F8E9D}"/>
                </a:ext>
              </a:extLst>
            </p:cNvPr>
            <p:cNvSpPr/>
            <p:nvPr/>
          </p:nvSpPr>
          <p:spPr>
            <a:xfrm>
              <a:off x="3690745" y="2133712"/>
              <a:ext cx="719478" cy="154687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546879"/>
                  </a:moveTo>
                  <a:lnTo>
                    <a:pt x="359739" y="1546879"/>
                  </a:lnTo>
                  <a:lnTo>
                    <a:pt x="359739" y="0"/>
                  </a:lnTo>
                  <a:lnTo>
                    <a:pt x="719478" y="0"/>
                  </a:lnTo>
                </a:path>
              </a:pathLst>
            </a:custGeom>
            <a:noFill/>
            <a:sp3d z="-40000" prstMaterial="matte"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Voľný tvar: obrazec 23">
              <a:extLst>
                <a:ext uri="{FF2B5EF4-FFF2-40B4-BE49-F238E27FC236}">
                  <a16:creationId xmlns:a16="http://schemas.microsoft.com/office/drawing/2014/main" id="{7928D7EE-F7DD-49C9-A242-830687A1889C}"/>
                </a:ext>
              </a:extLst>
            </p:cNvPr>
            <p:cNvSpPr/>
            <p:nvPr/>
          </p:nvSpPr>
          <p:spPr>
            <a:xfrm>
              <a:off x="93351" y="3131989"/>
              <a:ext cx="3597394" cy="1097205"/>
            </a:xfrm>
            <a:custGeom>
              <a:avLst/>
              <a:gdLst>
                <a:gd name="connsiteX0" fmla="*/ 0 w 3597394"/>
                <a:gd name="connsiteY0" fmla="*/ 0 h 1097205"/>
                <a:gd name="connsiteX1" fmla="*/ 3597394 w 3597394"/>
                <a:gd name="connsiteY1" fmla="*/ 0 h 1097205"/>
                <a:gd name="connsiteX2" fmla="*/ 3597394 w 3597394"/>
                <a:gd name="connsiteY2" fmla="*/ 1097205 h 1097205"/>
                <a:gd name="connsiteX3" fmla="*/ 0 w 3597394"/>
                <a:gd name="connsiteY3" fmla="*/ 1097205 h 1097205"/>
                <a:gd name="connsiteX4" fmla="*/ 0 w 3597394"/>
                <a:gd name="connsiteY4" fmla="*/ 0 h 1097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7394" h="1097205">
                  <a:moveTo>
                    <a:pt x="0" y="0"/>
                  </a:moveTo>
                  <a:lnTo>
                    <a:pt x="3597394" y="0"/>
                  </a:lnTo>
                  <a:lnTo>
                    <a:pt x="3597394" y="1097205"/>
                  </a:lnTo>
                  <a:lnTo>
                    <a:pt x="0" y="10972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4000"/>
              </a:schemeClr>
            </a:solidFill>
            <a:sp3d extrusionH="190500" prstMaterial="matt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k-SK" sz="2000" b="1" kern="1200" dirty="0">
                  <a:solidFill>
                    <a:schemeClr val="accent2">
                      <a:lumMod val="50000"/>
                    </a:schemeClr>
                  </a:solidFill>
                </a:rPr>
                <a:t>Via Carpatia EGTC </a:t>
              </a:r>
            </a:p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k-SK" sz="2000" b="1" kern="1200" dirty="0">
                  <a:solidFill>
                    <a:schemeClr val="accent2">
                      <a:lumMod val="50000"/>
                    </a:schemeClr>
                  </a:solidFill>
                </a:rPr>
                <a:t>EP </a:t>
              </a:r>
              <a:r>
                <a:rPr lang="hu-HU" sz="2000" b="1" kern="1200" dirty="0">
                  <a:solidFill>
                    <a:schemeClr val="accent2">
                      <a:lumMod val="50000"/>
                    </a:schemeClr>
                  </a:solidFill>
                </a:rPr>
                <a:t>vezető partnere</a:t>
              </a:r>
              <a:endParaRPr lang="sk-SK" sz="2000" b="1" kern="1200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25" name="Voľný tvar: obrazec 24">
              <a:extLst>
                <a:ext uri="{FF2B5EF4-FFF2-40B4-BE49-F238E27FC236}">
                  <a16:creationId xmlns:a16="http://schemas.microsoft.com/office/drawing/2014/main" id="{7005E173-2044-45F8-9CFC-AFC98DD985DA}"/>
                </a:ext>
              </a:extLst>
            </p:cNvPr>
            <p:cNvSpPr/>
            <p:nvPr/>
          </p:nvSpPr>
          <p:spPr>
            <a:xfrm>
              <a:off x="4410224" y="1585109"/>
              <a:ext cx="3597394" cy="1097205"/>
            </a:xfrm>
            <a:custGeom>
              <a:avLst/>
              <a:gdLst>
                <a:gd name="connsiteX0" fmla="*/ 0 w 3597394"/>
                <a:gd name="connsiteY0" fmla="*/ 0 h 1097205"/>
                <a:gd name="connsiteX1" fmla="*/ 3597394 w 3597394"/>
                <a:gd name="connsiteY1" fmla="*/ 0 h 1097205"/>
                <a:gd name="connsiteX2" fmla="*/ 3597394 w 3597394"/>
                <a:gd name="connsiteY2" fmla="*/ 1097205 h 1097205"/>
                <a:gd name="connsiteX3" fmla="*/ 0 w 3597394"/>
                <a:gd name="connsiteY3" fmla="*/ 1097205 h 1097205"/>
                <a:gd name="connsiteX4" fmla="*/ 0 w 3597394"/>
                <a:gd name="connsiteY4" fmla="*/ 0 h 1097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7394" h="1097205">
                  <a:moveTo>
                    <a:pt x="0" y="0"/>
                  </a:moveTo>
                  <a:lnTo>
                    <a:pt x="3597394" y="0"/>
                  </a:lnTo>
                  <a:lnTo>
                    <a:pt x="3597394" y="1097205"/>
                  </a:lnTo>
                  <a:lnTo>
                    <a:pt x="0" y="10972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sp3d extrusionH="190500" prstMaterial="matt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sk-SK" sz="2600" b="1" kern="12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pPr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k-SK" sz="2600" b="1" kern="1200" dirty="0" err="1">
                  <a:solidFill>
                    <a:schemeClr val="accent2">
                      <a:lumMod val="50000"/>
                    </a:schemeClr>
                  </a:solidFill>
                </a:rPr>
                <a:t>Irányí</a:t>
              </a:r>
              <a:r>
                <a:rPr lang="hu-HU" sz="2600" b="1" kern="1200" dirty="0">
                  <a:solidFill>
                    <a:schemeClr val="accent2">
                      <a:lumMod val="50000"/>
                    </a:schemeClr>
                  </a:solidFill>
                </a:rPr>
                <a:t>tó Hatóság</a:t>
              </a:r>
              <a:endParaRPr lang="sk-SK" sz="2000" b="1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u-HU" sz="2000" b="1" kern="1200" dirty="0">
                  <a:solidFill>
                    <a:schemeClr val="accent2">
                      <a:lumMod val="50000"/>
                    </a:schemeClr>
                  </a:solidFill>
                </a:rPr>
                <a:t> </a:t>
              </a:r>
              <a:r>
                <a:rPr lang="hu-HU" sz="2000" b="1" dirty="0">
                  <a:solidFill>
                    <a:schemeClr val="accent2">
                      <a:lumMod val="50000"/>
                    </a:schemeClr>
                  </a:solidFill>
                </a:rPr>
                <a:t>(</a:t>
              </a:r>
              <a:r>
                <a:rPr lang="sk-SK" sz="2000" dirty="0" err="1">
                  <a:solidFill>
                    <a:schemeClr val="accent2">
                      <a:lumMod val="50000"/>
                    </a:schemeClr>
                  </a:solidFill>
                </a:rPr>
                <a:t>Miniszterelnökség</a:t>
              </a:r>
              <a:r>
                <a:rPr lang="sk-SK" sz="2000" dirty="0">
                  <a:solidFill>
                    <a:schemeClr val="accent2">
                      <a:lumMod val="50000"/>
                    </a:schemeClr>
                  </a:solidFill>
                </a:rPr>
                <a:t>)</a:t>
              </a:r>
              <a:endParaRPr lang="hu-HU" sz="2000" b="1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pPr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sk-SK" sz="2000" dirty="0"/>
            </a:p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sk-SK" sz="2800" kern="1200" dirty="0"/>
            </a:p>
          </p:txBody>
        </p:sp>
        <p:sp>
          <p:nvSpPr>
            <p:cNvPr id="26" name="Voľný tvar: obrazec 25">
              <a:extLst>
                <a:ext uri="{FF2B5EF4-FFF2-40B4-BE49-F238E27FC236}">
                  <a16:creationId xmlns:a16="http://schemas.microsoft.com/office/drawing/2014/main" id="{39ED8C6A-0A9C-478D-AB28-8DEC51FFD567}"/>
                </a:ext>
              </a:extLst>
            </p:cNvPr>
            <p:cNvSpPr/>
            <p:nvPr/>
          </p:nvSpPr>
          <p:spPr>
            <a:xfrm>
              <a:off x="4410224" y="3131989"/>
              <a:ext cx="3597394" cy="1097205"/>
            </a:xfrm>
            <a:custGeom>
              <a:avLst/>
              <a:gdLst>
                <a:gd name="connsiteX0" fmla="*/ 0 w 3597394"/>
                <a:gd name="connsiteY0" fmla="*/ 0 h 1097205"/>
                <a:gd name="connsiteX1" fmla="*/ 3597394 w 3597394"/>
                <a:gd name="connsiteY1" fmla="*/ 0 h 1097205"/>
                <a:gd name="connsiteX2" fmla="*/ 3597394 w 3597394"/>
                <a:gd name="connsiteY2" fmla="*/ 1097205 h 1097205"/>
                <a:gd name="connsiteX3" fmla="*/ 0 w 3597394"/>
                <a:gd name="connsiteY3" fmla="*/ 1097205 h 1097205"/>
                <a:gd name="connsiteX4" fmla="*/ 0 w 3597394"/>
                <a:gd name="connsiteY4" fmla="*/ 0 h 1097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7394" h="1097205">
                  <a:moveTo>
                    <a:pt x="0" y="0"/>
                  </a:moveTo>
                  <a:lnTo>
                    <a:pt x="3597394" y="0"/>
                  </a:lnTo>
                  <a:lnTo>
                    <a:pt x="3597394" y="1097205"/>
                  </a:lnTo>
                  <a:lnTo>
                    <a:pt x="0" y="10972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38000"/>
              </a:schemeClr>
            </a:solidFill>
            <a:sp3d extrusionH="190500" prstMaterial="matt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marL="0" lvl="0" indent="0" algn="ctr" defTabSz="1155700">
                <a:spcBef>
                  <a:spcPct val="0"/>
                </a:spcBef>
                <a:buNone/>
              </a:pPr>
              <a:r>
                <a:rPr lang="sk-SK" sz="2600" b="1" kern="1200" dirty="0" err="1">
                  <a:solidFill>
                    <a:schemeClr val="accent2">
                      <a:lumMod val="50000"/>
                    </a:schemeClr>
                  </a:solidFill>
                </a:rPr>
                <a:t>Nemzeti</a:t>
              </a:r>
              <a:r>
                <a:rPr lang="sk-SK" sz="2600" b="1" kern="1200" dirty="0">
                  <a:solidFill>
                    <a:schemeClr val="accent2">
                      <a:lumMod val="50000"/>
                    </a:schemeClr>
                  </a:solidFill>
                </a:rPr>
                <a:t> </a:t>
              </a:r>
              <a:r>
                <a:rPr lang="sk-SK" sz="2600" b="1" kern="1200" dirty="0" err="1">
                  <a:solidFill>
                    <a:schemeClr val="accent2">
                      <a:lumMod val="50000"/>
                    </a:schemeClr>
                  </a:solidFill>
                </a:rPr>
                <a:t>Hatóság</a:t>
              </a:r>
              <a:r>
                <a:rPr lang="sk-SK" sz="2600" b="1" kern="1200" dirty="0">
                  <a:solidFill>
                    <a:schemeClr val="accent2">
                      <a:lumMod val="50000"/>
                    </a:schemeClr>
                  </a:solidFill>
                </a:rPr>
                <a:t> </a:t>
              </a:r>
            </a:p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buNone/>
              </a:pPr>
              <a:r>
                <a:rPr lang="sk-SK" sz="2000" b="1" kern="1200" dirty="0">
                  <a:solidFill>
                    <a:schemeClr val="accent2">
                      <a:lumMod val="50000"/>
                    </a:schemeClr>
                  </a:solidFill>
                </a:rPr>
                <a:t>(</a:t>
              </a:r>
              <a:r>
                <a:rPr lang="sk-SK" sz="1400" b="1" kern="1200" dirty="0" err="1">
                  <a:solidFill>
                    <a:schemeClr val="accent2">
                      <a:lumMod val="50000"/>
                    </a:schemeClr>
                  </a:solidFill>
                </a:rPr>
                <a:t>Szlovák</a:t>
              </a:r>
              <a:r>
                <a:rPr lang="sk-SK" sz="1400" b="1" kern="1200" dirty="0">
                  <a:solidFill>
                    <a:schemeClr val="accent2">
                      <a:lumMod val="50000"/>
                    </a:schemeClr>
                  </a:solidFill>
                </a:rPr>
                <a:t> </a:t>
              </a:r>
              <a:r>
                <a:rPr lang="sk-SK" sz="1400" b="1" kern="1200" dirty="0" err="1">
                  <a:solidFill>
                    <a:schemeClr val="accent2">
                      <a:lumMod val="50000"/>
                    </a:schemeClr>
                  </a:solidFill>
                </a:rPr>
                <a:t>Mez</a:t>
              </a:r>
              <a:r>
                <a:rPr lang="hu-HU" sz="1400" b="1" kern="1200" dirty="0" err="1">
                  <a:solidFill>
                    <a:schemeClr val="accent2">
                      <a:lumMod val="50000"/>
                    </a:schemeClr>
                  </a:solidFill>
                </a:rPr>
                <a:t>őgazdasági</a:t>
              </a:r>
              <a:r>
                <a:rPr lang="hu-HU" sz="1400" b="1" kern="1200" dirty="0">
                  <a:solidFill>
                    <a:schemeClr val="accent2">
                      <a:lumMod val="50000"/>
                    </a:schemeClr>
                  </a:solidFill>
                </a:rPr>
                <a:t> és Vidékfejlesztési Minisztérium</a:t>
              </a:r>
              <a:r>
                <a:rPr lang="sk-SK" sz="1400" b="1" kern="1200" dirty="0">
                  <a:solidFill>
                    <a:schemeClr val="accent2">
                      <a:lumMod val="50000"/>
                    </a:schemeClr>
                  </a:solidFill>
                </a:rPr>
                <a:t>)</a:t>
              </a:r>
            </a:p>
          </p:txBody>
        </p:sp>
        <p:sp>
          <p:nvSpPr>
            <p:cNvPr id="27" name="Voľný tvar: obrazec 26">
              <a:extLst>
                <a:ext uri="{FF2B5EF4-FFF2-40B4-BE49-F238E27FC236}">
                  <a16:creationId xmlns:a16="http://schemas.microsoft.com/office/drawing/2014/main" id="{AC8640C2-98F5-43B2-98C6-570780498F65}"/>
                </a:ext>
              </a:extLst>
            </p:cNvPr>
            <p:cNvSpPr/>
            <p:nvPr/>
          </p:nvSpPr>
          <p:spPr>
            <a:xfrm>
              <a:off x="4410224" y="4678868"/>
              <a:ext cx="3597394" cy="1097205"/>
            </a:xfrm>
            <a:custGeom>
              <a:avLst/>
              <a:gdLst>
                <a:gd name="connsiteX0" fmla="*/ 0 w 3597394"/>
                <a:gd name="connsiteY0" fmla="*/ 0 h 1097205"/>
                <a:gd name="connsiteX1" fmla="*/ 3597394 w 3597394"/>
                <a:gd name="connsiteY1" fmla="*/ 0 h 1097205"/>
                <a:gd name="connsiteX2" fmla="*/ 3597394 w 3597394"/>
                <a:gd name="connsiteY2" fmla="*/ 1097205 h 1097205"/>
                <a:gd name="connsiteX3" fmla="*/ 0 w 3597394"/>
                <a:gd name="connsiteY3" fmla="*/ 1097205 h 1097205"/>
                <a:gd name="connsiteX4" fmla="*/ 0 w 3597394"/>
                <a:gd name="connsiteY4" fmla="*/ 0 h 1097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7394" h="1097205">
                  <a:moveTo>
                    <a:pt x="0" y="0"/>
                  </a:moveTo>
                  <a:lnTo>
                    <a:pt x="3597394" y="0"/>
                  </a:lnTo>
                  <a:lnTo>
                    <a:pt x="3597394" y="1097205"/>
                  </a:lnTo>
                  <a:lnTo>
                    <a:pt x="0" y="10972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sp3d extrusionH="190500" prstMaterial="matt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algn="ctr" defTabSz="1155700">
                <a:lnSpc>
                  <a:spcPct val="90000"/>
                </a:lnSpc>
                <a:spcBef>
                  <a:spcPct val="0"/>
                </a:spcBef>
              </a:pPr>
              <a:r>
                <a:rPr lang="sk-SK" sz="2600" b="1" dirty="0" err="1">
                  <a:solidFill>
                    <a:schemeClr val="accent2">
                      <a:lumMod val="50000"/>
                    </a:schemeClr>
                  </a:solidFill>
                </a:rPr>
                <a:t>Közös</a:t>
              </a:r>
              <a:r>
                <a:rPr lang="sk-SK" sz="2600" b="1" dirty="0">
                  <a:solidFill>
                    <a:schemeClr val="accent2">
                      <a:lumMod val="50000"/>
                    </a:schemeClr>
                  </a:solidFill>
                </a:rPr>
                <a:t> </a:t>
              </a:r>
              <a:r>
                <a:rPr lang="sk-SK" sz="2600" b="1" dirty="0" err="1">
                  <a:solidFill>
                    <a:schemeClr val="accent2">
                      <a:lumMod val="50000"/>
                    </a:schemeClr>
                  </a:solidFill>
                </a:rPr>
                <a:t>Titkárság</a:t>
              </a:r>
              <a:r>
                <a:rPr lang="sk-SK" sz="2600" b="1" dirty="0">
                  <a:solidFill>
                    <a:schemeClr val="accent2">
                      <a:lumMod val="50000"/>
                    </a:schemeClr>
                  </a:solidFill>
                </a:rPr>
                <a:t> </a:t>
              </a:r>
            </a:p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buNone/>
              </a:pPr>
              <a:r>
                <a:rPr lang="sk-SK" sz="2000" b="1" dirty="0">
                  <a:solidFill>
                    <a:schemeClr val="accent2">
                      <a:lumMod val="50000"/>
                    </a:schemeClr>
                  </a:solidFill>
                </a:rPr>
                <a:t>(</a:t>
              </a:r>
              <a:r>
                <a:rPr lang="sk-SK" sz="2000" b="1" kern="1200" dirty="0" err="1">
                  <a:solidFill>
                    <a:schemeClr val="accent2">
                      <a:lumMod val="50000"/>
                    </a:schemeClr>
                  </a:solidFill>
                </a:rPr>
                <a:t>Széchenyi</a:t>
              </a:r>
              <a:r>
                <a:rPr lang="sk-SK" sz="2000" b="1" kern="1200" dirty="0">
                  <a:solidFill>
                    <a:schemeClr val="accent2">
                      <a:lumMod val="50000"/>
                    </a:schemeClr>
                  </a:solidFill>
                </a:rPr>
                <a:t> </a:t>
              </a:r>
              <a:r>
                <a:rPr lang="sk-SK" sz="2000" b="1" kern="1200" dirty="0" err="1">
                  <a:solidFill>
                    <a:schemeClr val="accent2">
                      <a:lumMod val="50000"/>
                    </a:schemeClr>
                  </a:solidFill>
                </a:rPr>
                <a:t>Programiroda</a:t>
              </a:r>
              <a:r>
                <a:rPr lang="sk-SK" sz="2000" b="1" kern="1200" dirty="0">
                  <a:solidFill>
                    <a:schemeClr val="accent2">
                      <a:lumMod val="50000"/>
                    </a:schemeClr>
                  </a:solidFill>
                </a:rPr>
                <a:t>) </a:t>
              </a:r>
            </a:p>
          </p:txBody>
        </p:sp>
      </p:grpSp>
      <p:sp>
        <p:nvSpPr>
          <p:cNvPr id="28" name="Voľný tvar: obrazec 27">
            <a:extLst>
              <a:ext uri="{FF2B5EF4-FFF2-40B4-BE49-F238E27FC236}">
                <a16:creationId xmlns:a16="http://schemas.microsoft.com/office/drawing/2014/main" id="{D73CBBC0-B5EB-4488-AE99-B7AEC22641FC}"/>
              </a:ext>
            </a:extLst>
          </p:cNvPr>
          <p:cNvSpPr/>
          <p:nvPr/>
        </p:nvSpPr>
        <p:spPr>
          <a:xfrm>
            <a:off x="8112172" y="2957416"/>
            <a:ext cx="2646496" cy="1078210"/>
          </a:xfrm>
          <a:custGeom>
            <a:avLst/>
            <a:gdLst>
              <a:gd name="connsiteX0" fmla="*/ 0 w 3597394"/>
              <a:gd name="connsiteY0" fmla="*/ 0 h 1097205"/>
              <a:gd name="connsiteX1" fmla="*/ 3597394 w 3597394"/>
              <a:gd name="connsiteY1" fmla="*/ 0 h 1097205"/>
              <a:gd name="connsiteX2" fmla="*/ 3597394 w 3597394"/>
              <a:gd name="connsiteY2" fmla="*/ 1097205 h 1097205"/>
              <a:gd name="connsiteX3" fmla="*/ 0 w 3597394"/>
              <a:gd name="connsiteY3" fmla="*/ 1097205 h 1097205"/>
              <a:gd name="connsiteX4" fmla="*/ 0 w 3597394"/>
              <a:gd name="connsiteY4" fmla="*/ 0 h 1097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97394" h="1097205">
                <a:moveTo>
                  <a:pt x="0" y="0"/>
                </a:moveTo>
                <a:lnTo>
                  <a:pt x="3597394" y="0"/>
                </a:lnTo>
                <a:lnTo>
                  <a:pt x="3597394" y="1097205"/>
                </a:lnTo>
                <a:lnTo>
                  <a:pt x="0" y="109720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39000"/>
            </a:schemeClr>
          </a:solidFill>
          <a:scene3d>
            <a:camera prst="perspectiveHeroicExtremeRightFacing" zoom="82000">
              <a:rot lat="21300000" lon="20400000" rev="180000"/>
            </a:camera>
            <a:lightRig rig="morning" dir="t">
              <a:rot lat="0" lon="0" rev="20400000"/>
            </a:lightRig>
          </a:scene3d>
          <a:sp3d extrusionH="190500" prstMaterial="matte">
            <a:bevelT w="120650" h="38100" prst="relaxedInset"/>
            <a:bevelB w="120650" h="571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10" tIns="16510" rIns="16510" bIns="16510" numCol="1" spcCol="1270" anchor="ctr" anchorCtr="0">
            <a:noAutofit/>
          </a:bodyPr>
          <a:lstStyle/>
          <a:p>
            <a:pPr lvl="0"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hu-HU" sz="2600" b="1" kern="1200" dirty="0">
                <a:solidFill>
                  <a:schemeClr val="accent2">
                    <a:lumMod val="50000"/>
                  </a:schemeClr>
                </a:solidFill>
              </a:rPr>
              <a:t>Monitoring Bizottság</a:t>
            </a:r>
            <a:endParaRPr lang="sk-SK" sz="2600" b="1" kern="1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9" name="Pravá zložená zátvorka 28">
            <a:extLst>
              <a:ext uri="{FF2B5EF4-FFF2-40B4-BE49-F238E27FC236}">
                <a16:creationId xmlns:a16="http://schemas.microsoft.com/office/drawing/2014/main" id="{87E1F0DA-5A41-422A-A2C9-56424FA84BC8}"/>
              </a:ext>
            </a:extLst>
          </p:cNvPr>
          <p:cNvSpPr/>
          <p:nvPr/>
        </p:nvSpPr>
        <p:spPr>
          <a:xfrm rot="21238035">
            <a:off x="7787384" y="2611254"/>
            <a:ext cx="271980" cy="1666383"/>
          </a:xfrm>
          <a:prstGeom prst="rightBrac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59577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E171BF-AB6A-4893-A2F8-4B5888CEE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2328" y="289855"/>
            <a:ext cx="7768730" cy="876445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accent2">
                  <a:lumMod val="40000"/>
                  <a:lumOff val="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z="3200" dirty="0">
                <a:solidFill>
                  <a:schemeClr val="accent2">
                    <a:lumMod val="75000"/>
                  </a:schemeClr>
                </a:solidFill>
              </a:rPr>
              <a:t>Együttműködés az Ernyőprojekt szintjén</a:t>
            </a:r>
            <a:endParaRPr lang="sk-SK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A396B01F-595E-4D9E-B8D8-610F9C2B48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9304935"/>
              </p:ext>
            </p:extLst>
          </p:nvPr>
        </p:nvGraphicFramePr>
        <p:xfrm>
          <a:off x="589935" y="1166300"/>
          <a:ext cx="8503837" cy="49928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7E367695-7D20-46FB-B5D3-1DB6F06538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2840540"/>
              </p:ext>
            </p:extLst>
          </p:nvPr>
        </p:nvGraphicFramePr>
        <p:xfrm>
          <a:off x="8178776" y="2426878"/>
          <a:ext cx="2860932" cy="16767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" name="Pravá zložená zátvorka 4">
            <a:extLst>
              <a:ext uri="{FF2B5EF4-FFF2-40B4-BE49-F238E27FC236}">
                <a16:creationId xmlns:a16="http://schemas.microsoft.com/office/drawing/2014/main" id="{83818F47-AEE1-4676-A221-2ECF819D063C}"/>
              </a:ext>
            </a:extLst>
          </p:cNvPr>
          <p:cNvSpPr/>
          <p:nvPr/>
        </p:nvSpPr>
        <p:spPr>
          <a:xfrm rot="21238035">
            <a:off x="7698175" y="2595808"/>
            <a:ext cx="271980" cy="1666383"/>
          </a:xfrm>
          <a:prstGeom prst="rightBrac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00083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D56CB0A-751B-4D9E-88C7-E911EF730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25152"/>
            <a:ext cx="8596668" cy="782972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z="2800" dirty="0">
                <a:solidFill>
                  <a:schemeClr val="accent2">
                    <a:lumMod val="75000"/>
                  </a:schemeClr>
                </a:solidFill>
              </a:rPr>
              <a:t>A</a:t>
            </a:r>
            <a:r>
              <a:rPr lang="sk-SK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2800" dirty="0" err="1">
                <a:solidFill>
                  <a:schemeClr val="accent2">
                    <a:lumMod val="75000"/>
                  </a:schemeClr>
                </a:solidFill>
              </a:rPr>
              <a:t>Kisprojekt</a:t>
            </a:r>
            <a:r>
              <a:rPr lang="sk-SK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2800" dirty="0" err="1">
                <a:solidFill>
                  <a:schemeClr val="accent2">
                    <a:lumMod val="75000"/>
                  </a:schemeClr>
                </a:solidFill>
              </a:rPr>
              <a:t>Alap</a:t>
            </a:r>
            <a:r>
              <a:rPr lang="sk-SK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2800" dirty="0" err="1">
                <a:solidFill>
                  <a:schemeClr val="accent2">
                    <a:lumMod val="75000"/>
                  </a:schemeClr>
                </a:solidFill>
              </a:rPr>
              <a:t>céljai</a:t>
            </a:r>
            <a:r>
              <a:rPr lang="sk-SK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2800" dirty="0" err="1">
                <a:solidFill>
                  <a:schemeClr val="accent2">
                    <a:lumMod val="75000"/>
                  </a:schemeClr>
                </a:solidFill>
              </a:rPr>
              <a:t>és</a:t>
            </a:r>
            <a:r>
              <a:rPr lang="sk-SK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2800" dirty="0" err="1">
                <a:solidFill>
                  <a:schemeClr val="accent2">
                    <a:lumMod val="75000"/>
                  </a:schemeClr>
                </a:solidFill>
              </a:rPr>
              <a:t>prioritási</a:t>
            </a:r>
            <a:r>
              <a:rPr lang="sk-SK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2800" dirty="0" err="1">
                <a:solidFill>
                  <a:schemeClr val="accent2">
                    <a:lumMod val="75000"/>
                  </a:schemeClr>
                </a:solidFill>
              </a:rPr>
              <a:t>tengelyei</a:t>
            </a:r>
            <a:endParaRPr lang="sk-SK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7DD2F35-8F84-439D-B777-CF2A64EFE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17073"/>
            <a:ext cx="8745446" cy="52175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b="1" i="1" dirty="0" err="1"/>
              <a:t>Cél</a:t>
            </a:r>
            <a:r>
              <a:rPr lang="sk-SK" b="1" i="1" dirty="0"/>
              <a:t>:  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hu-HU" sz="2000" b="1" i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határon átnyúló társadalmi kohézió erősítése 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hu-HU" sz="2000" b="1" i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hosszútávú együttműködések kialakítása és fejlesztése</a:t>
            </a:r>
            <a:endParaRPr lang="sk-SK" sz="2000" b="1" i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buNone/>
            </a:pPr>
            <a:endParaRPr lang="sk-SK" sz="2000" dirty="0"/>
          </a:p>
          <a:p>
            <a:pPr marL="0" lvl="0" indent="0">
              <a:buNone/>
            </a:pPr>
            <a:endParaRPr lang="sk-SK" sz="2000" b="1" dirty="0">
              <a:solidFill>
                <a:srgbClr val="002060"/>
              </a:solidFill>
            </a:endParaRPr>
          </a:p>
          <a:p>
            <a:r>
              <a:rPr lang="sk-SK" b="1" dirty="0" err="1">
                <a:solidFill>
                  <a:schemeClr val="accent2">
                    <a:lumMod val="75000"/>
                  </a:schemeClr>
                </a:solidFill>
              </a:rPr>
              <a:t>Specifikus</a:t>
            </a:r>
            <a:r>
              <a:rPr lang="sk-SK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accent2">
                    <a:lumMod val="75000"/>
                  </a:schemeClr>
                </a:solidFill>
              </a:rPr>
              <a:t>cél</a:t>
            </a:r>
            <a:r>
              <a:rPr lang="sk-SK" b="1" dirty="0">
                <a:solidFill>
                  <a:schemeClr val="accent2">
                    <a:lumMod val="75000"/>
                  </a:schemeClr>
                </a:solidFill>
              </a:rPr>
              <a:t> 1. 1 </a:t>
            </a:r>
            <a:r>
              <a:rPr lang="sk-SK" dirty="0"/>
              <a:t>- </a:t>
            </a:r>
            <a:r>
              <a:rPr lang="sk-SK" sz="2000" i="1" dirty="0">
                <a:solidFill>
                  <a:schemeClr val="accent2">
                    <a:lumMod val="50000"/>
                  </a:schemeClr>
                </a:solidFill>
                <a:cs typeface="Calibri" panose="020F0502020204030204" pitchFamily="34" charset="0"/>
              </a:rPr>
              <a:t>A </a:t>
            </a:r>
            <a:r>
              <a:rPr lang="sk-SK" sz="2000" i="1" dirty="0" err="1">
                <a:solidFill>
                  <a:schemeClr val="accent2">
                    <a:lumMod val="50000"/>
                  </a:schemeClr>
                </a:solidFill>
                <a:cs typeface="Calibri" panose="020F0502020204030204" pitchFamily="34" charset="0"/>
              </a:rPr>
              <a:t>határterület</a:t>
            </a:r>
            <a:r>
              <a:rPr lang="sk-SK" sz="2000" i="1" dirty="0">
                <a:solidFill>
                  <a:schemeClr val="accent2">
                    <a:lumMod val="50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sk-SK" sz="2000" i="1" dirty="0" err="1">
                <a:solidFill>
                  <a:schemeClr val="accent2">
                    <a:lumMod val="50000"/>
                  </a:schemeClr>
                </a:solidFill>
                <a:cs typeface="Calibri" panose="020F0502020204030204" pitchFamily="34" charset="0"/>
              </a:rPr>
              <a:t>vonzerejének</a:t>
            </a:r>
            <a:r>
              <a:rPr lang="sk-SK" sz="2000" i="1" dirty="0">
                <a:solidFill>
                  <a:schemeClr val="accent2">
                    <a:lumMod val="50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sk-SK" sz="2000" i="1" dirty="0" err="1">
                <a:solidFill>
                  <a:schemeClr val="accent2">
                    <a:lumMod val="50000"/>
                  </a:schemeClr>
                </a:solidFill>
                <a:cs typeface="Calibri" panose="020F0502020204030204" pitchFamily="34" charset="0"/>
              </a:rPr>
              <a:t>fokozása</a:t>
            </a:r>
            <a:endParaRPr lang="sk-SK" dirty="0"/>
          </a:p>
          <a:p>
            <a:pPr marL="0" lvl="0" indent="0">
              <a:buNone/>
            </a:pPr>
            <a:endParaRPr lang="sk-SK" sz="2000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sk-SK" sz="2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sk-SK" b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sk-SK" b="1" dirty="0" err="1">
                <a:solidFill>
                  <a:schemeClr val="accent2">
                    <a:lumMod val="75000"/>
                  </a:schemeClr>
                </a:solidFill>
              </a:rPr>
              <a:t>Specifikus</a:t>
            </a:r>
            <a:r>
              <a:rPr lang="sk-SK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accent2">
                    <a:lumMod val="75000"/>
                  </a:schemeClr>
                </a:solidFill>
              </a:rPr>
              <a:t>cél</a:t>
            </a:r>
            <a:r>
              <a:rPr lang="sk-SK" b="1" dirty="0">
                <a:solidFill>
                  <a:schemeClr val="accent2">
                    <a:lumMod val="75000"/>
                  </a:schemeClr>
                </a:solidFill>
              </a:rPr>
              <a:t> 4. 1  </a:t>
            </a:r>
            <a:r>
              <a:rPr lang="sk-SK" dirty="0"/>
              <a:t>- </a:t>
            </a:r>
            <a:r>
              <a:rPr lang="hu-HU" i="1" dirty="0">
                <a:solidFill>
                  <a:schemeClr val="accent2">
                    <a:lumMod val="50000"/>
                  </a:schemeClr>
                </a:solidFill>
                <a:cs typeface="Calibri" panose="020F0502020204030204" pitchFamily="34" charset="0"/>
              </a:rPr>
              <a:t>A határon átnyúló intézményközi együttműködés szintjének javítása és az állampolgárok közötti határon átnyúló együttműködés kiszélesítése</a:t>
            </a:r>
            <a:endParaRPr lang="sk-SK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sk-SK" dirty="0">
              <a:solidFill>
                <a:schemeClr val="accent2">
                  <a:lumMod val="50000"/>
                </a:schemeClr>
              </a:solidFill>
            </a:endParaRPr>
          </a:p>
          <a:p>
            <a:pPr marL="0" lvl="0" indent="0">
              <a:buNone/>
            </a:pPr>
            <a:endParaRPr lang="sk-SK" sz="2000" dirty="0">
              <a:solidFill>
                <a:srgbClr val="002060"/>
              </a:solidFill>
            </a:endParaRPr>
          </a:p>
        </p:txBody>
      </p:sp>
      <p:sp>
        <p:nvSpPr>
          <p:cNvPr id="4" name="Obdĺžnik: zaoblené protiľahlé rohy 3">
            <a:extLst>
              <a:ext uri="{FF2B5EF4-FFF2-40B4-BE49-F238E27FC236}">
                <a16:creationId xmlns:a16="http://schemas.microsoft.com/office/drawing/2014/main" id="{55212FD4-39B7-4DA8-8736-C157609D30CE}"/>
              </a:ext>
            </a:extLst>
          </p:cNvPr>
          <p:cNvSpPr/>
          <p:nvPr/>
        </p:nvSpPr>
        <p:spPr>
          <a:xfrm>
            <a:off x="920958" y="2635450"/>
            <a:ext cx="8596668" cy="793550"/>
          </a:xfrm>
          <a:prstGeom prst="round2Diag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sk-SK" sz="2800" dirty="0">
                <a:solidFill>
                  <a:schemeClr val="accent2">
                    <a:lumMod val="50000"/>
                  </a:schemeClr>
                </a:solidFill>
              </a:rPr>
              <a:t> 1. </a:t>
            </a:r>
            <a:r>
              <a:rPr lang="sk-SK" sz="2800" dirty="0" err="1">
                <a:solidFill>
                  <a:schemeClr val="accent2">
                    <a:lumMod val="50000"/>
                  </a:schemeClr>
                </a:solidFill>
              </a:rPr>
              <a:t>Prioritási</a:t>
            </a:r>
            <a:r>
              <a:rPr lang="sk-SK" sz="28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sk-SK" sz="2800" dirty="0" err="1">
                <a:solidFill>
                  <a:schemeClr val="accent2">
                    <a:lumMod val="50000"/>
                  </a:schemeClr>
                </a:solidFill>
              </a:rPr>
              <a:t>tengely</a:t>
            </a:r>
            <a:r>
              <a:rPr lang="sk-SK" sz="2800" dirty="0">
                <a:solidFill>
                  <a:schemeClr val="accent2">
                    <a:lumMod val="50000"/>
                  </a:schemeClr>
                </a:solidFill>
              </a:rPr>
              <a:t> – </a:t>
            </a:r>
            <a:r>
              <a:rPr lang="sk-SK" sz="2800" dirty="0" err="1">
                <a:solidFill>
                  <a:schemeClr val="accent2">
                    <a:lumMod val="50000"/>
                  </a:schemeClr>
                </a:solidFill>
              </a:rPr>
              <a:t>Természet</a:t>
            </a:r>
            <a:r>
              <a:rPr lang="sk-SK" sz="28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sk-SK" sz="2800" dirty="0" err="1">
                <a:solidFill>
                  <a:schemeClr val="accent2">
                    <a:lumMod val="50000"/>
                  </a:schemeClr>
                </a:solidFill>
              </a:rPr>
              <a:t>és</a:t>
            </a:r>
            <a:r>
              <a:rPr lang="sk-SK" sz="2800" dirty="0">
                <a:solidFill>
                  <a:schemeClr val="accent2">
                    <a:lumMod val="50000"/>
                  </a:schemeClr>
                </a:solidFill>
              </a:rPr>
              <a:t> Kultúra</a:t>
            </a:r>
          </a:p>
        </p:txBody>
      </p:sp>
      <p:sp>
        <p:nvSpPr>
          <p:cNvPr id="5" name="Obdĺžnik: zaoblené protiľahlé rohy 4">
            <a:extLst>
              <a:ext uri="{FF2B5EF4-FFF2-40B4-BE49-F238E27FC236}">
                <a16:creationId xmlns:a16="http://schemas.microsoft.com/office/drawing/2014/main" id="{6C9C27B1-57A3-4F09-BF1E-CB5F641B92E0}"/>
              </a:ext>
            </a:extLst>
          </p:cNvPr>
          <p:cNvSpPr/>
          <p:nvPr/>
        </p:nvSpPr>
        <p:spPr>
          <a:xfrm>
            <a:off x="920958" y="4099092"/>
            <a:ext cx="8596668" cy="998289"/>
          </a:xfrm>
          <a:prstGeom prst="round2Diag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2400" dirty="0">
                <a:solidFill>
                  <a:schemeClr val="accent2">
                    <a:lumMod val="50000"/>
                  </a:schemeClr>
                </a:solidFill>
              </a:rPr>
              <a:t>4. Prioritási tengely - Közintézmények és a határtérségben élő emberek határon átnyúló együttműködésének javítása</a:t>
            </a:r>
          </a:p>
        </p:txBody>
      </p:sp>
      <p:sp>
        <p:nvSpPr>
          <p:cNvPr id="6" name="Šesťuholník 5">
            <a:extLst>
              <a:ext uri="{FF2B5EF4-FFF2-40B4-BE49-F238E27FC236}">
                <a16:creationId xmlns:a16="http://schemas.microsoft.com/office/drawing/2014/main" id="{81DDAE49-117B-41B3-83CE-2B1D83FA0A4A}"/>
              </a:ext>
            </a:extLst>
          </p:cNvPr>
          <p:cNvSpPr/>
          <p:nvPr/>
        </p:nvSpPr>
        <p:spPr>
          <a:xfrm>
            <a:off x="8300608" y="0"/>
            <a:ext cx="1946788" cy="1750142"/>
          </a:xfrm>
          <a:prstGeom prst="hexagon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Šesťuholník 6">
            <a:extLst>
              <a:ext uri="{FF2B5EF4-FFF2-40B4-BE49-F238E27FC236}">
                <a16:creationId xmlns:a16="http://schemas.microsoft.com/office/drawing/2014/main" id="{9D43D6F1-588F-47CF-B910-FEE1ECE759B7}"/>
              </a:ext>
            </a:extLst>
          </p:cNvPr>
          <p:cNvSpPr/>
          <p:nvPr/>
        </p:nvSpPr>
        <p:spPr>
          <a:xfrm>
            <a:off x="9854241" y="875071"/>
            <a:ext cx="1946788" cy="1750142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Šesťuholník 9">
            <a:extLst>
              <a:ext uri="{FF2B5EF4-FFF2-40B4-BE49-F238E27FC236}">
                <a16:creationId xmlns:a16="http://schemas.microsoft.com/office/drawing/2014/main" id="{B6241D8B-7E22-4F07-97AF-DABE17EA4EBD}"/>
              </a:ext>
            </a:extLst>
          </p:cNvPr>
          <p:cNvSpPr/>
          <p:nvPr/>
        </p:nvSpPr>
        <p:spPr>
          <a:xfrm>
            <a:off x="10827635" y="4288663"/>
            <a:ext cx="1374061" cy="1292942"/>
          </a:xfrm>
          <a:prstGeom prst="hexagon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Šesťuholník 10">
            <a:extLst>
              <a:ext uri="{FF2B5EF4-FFF2-40B4-BE49-F238E27FC236}">
                <a16:creationId xmlns:a16="http://schemas.microsoft.com/office/drawing/2014/main" id="{9EBCC118-99D2-4863-8F6A-36F7A828F2FE}"/>
              </a:ext>
            </a:extLst>
          </p:cNvPr>
          <p:cNvSpPr/>
          <p:nvPr/>
        </p:nvSpPr>
        <p:spPr>
          <a:xfrm>
            <a:off x="9761250" y="4926861"/>
            <a:ext cx="1374061" cy="1292942"/>
          </a:xfrm>
          <a:prstGeom prst="hexagon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Šesťuholník 11">
            <a:extLst>
              <a:ext uri="{FF2B5EF4-FFF2-40B4-BE49-F238E27FC236}">
                <a16:creationId xmlns:a16="http://schemas.microsoft.com/office/drawing/2014/main" id="{AC140D6B-557D-409E-8AEE-FD6B1EB25AFA}"/>
              </a:ext>
            </a:extLst>
          </p:cNvPr>
          <p:cNvSpPr/>
          <p:nvPr/>
        </p:nvSpPr>
        <p:spPr>
          <a:xfrm>
            <a:off x="10827635" y="5565058"/>
            <a:ext cx="1374061" cy="1292942"/>
          </a:xfrm>
          <a:prstGeom prst="hexagon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63355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B3DA1AF-9FD3-40CF-BD51-3F9342D2E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540774"/>
            <a:ext cx="8869789" cy="700547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accent2">
                  <a:lumMod val="40000"/>
                  <a:lumOff val="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z="3200" dirty="0">
                <a:solidFill>
                  <a:schemeClr val="accent2">
                    <a:lumMod val="75000"/>
                  </a:schemeClr>
                </a:solidFill>
              </a:rPr>
              <a:t>A Kisprojekt Alap 1. pályázati felhívása</a:t>
            </a:r>
            <a:endParaRPr lang="sk-SK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6EAFDA4-78B6-44E4-9851-3EFFE0C83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445342"/>
            <a:ext cx="10083593" cy="4596020"/>
          </a:xfrm>
        </p:spPr>
        <p:txBody>
          <a:bodyPr>
            <a:normAutofit/>
          </a:bodyPr>
          <a:lstStyle/>
          <a:p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A </a:t>
            </a:r>
            <a:r>
              <a:rPr lang="sk-SK" sz="2400" b="1" dirty="0" err="1">
                <a:solidFill>
                  <a:schemeClr val="accent2">
                    <a:lumMod val="75000"/>
                  </a:schemeClr>
                </a:solidFill>
              </a:rPr>
              <a:t>felhívás</a:t>
            </a:r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2400" b="1" dirty="0" err="1">
                <a:solidFill>
                  <a:schemeClr val="accent2">
                    <a:lumMod val="75000"/>
                  </a:schemeClr>
                </a:solidFill>
              </a:rPr>
              <a:t>jellege</a:t>
            </a:r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:</a:t>
            </a:r>
            <a:r>
              <a:rPr lang="sk-SK" sz="2400" b="1" dirty="0"/>
              <a:t> </a:t>
            </a:r>
            <a:r>
              <a:rPr lang="sk-SK" sz="2400" dirty="0"/>
              <a:t>pilot </a:t>
            </a:r>
            <a:r>
              <a:rPr lang="sk-SK" sz="2400" dirty="0" err="1"/>
              <a:t>jelleg</a:t>
            </a:r>
            <a:r>
              <a:rPr lang="hu-HU" sz="2400" dirty="0"/>
              <a:t>ű felhívás meghatározott határidővel</a:t>
            </a:r>
            <a:endParaRPr lang="sk-SK" sz="2400" dirty="0"/>
          </a:p>
          <a:p>
            <a:r>
              <a:rPr lang="sk-SK" sz="2400" b="1" dirty="0" err="1">
                <a:solidFill>
                  <a:schemeClr val="accent2">
                    <a:lumMod val="75000"/>
                  </a:schemeClr>
                </a:solidFill>
              </a:rPr>
              <a:t>Közzététel</a:t>
            </a:r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2400" b="1" dirty="0" err="1">
                <a:solidFill>
                  <a:schemeClr val="accent2">
                    <a:lumMod val="75000"/>
                  </a:schemeClr>
                </a:solidFill>
              </a:rPr>
              <a:t>napja</a:t>
            </a:r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: </a:t>
            </a:r>
            <a:r>
              <a:rPr lang="sk-SK" sz="2400" dirty="0"/>
              <a:t>2018.06.01.</a:t>
            </a:r>
          </a:p>
          <a:p>
            <a:r>
              <a:rPr lang="sk-SK" sz="2400" b="1" dirty="0" err="1">
                <a:solidFill>
                  <a:schemeClr val="accent2">
                    <a:lumMod val="75000"/>
                  </a:schemeClr>
                </a:solidFill>
              </a:rPr>
              <a:t>Lezárás</a:t>
            </a:r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2400" b="1" dirty="0" err="1">
                <a:solidFill>
                  <a:schemeClr val="accent2">
                    <a:lumMod val="75000"/>
                  </a:schemeClr>
                </a:solidFill>
              </a:rPr>
              <a:t>napja</a:t>
            </a:r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: </a:t>
            </a:r>
            <a:r>
              <a:rPr lang="sk-SK" sz="2400" dirty="0"/>
              <a:t>2018.07.31.</a:t>
            </a:r>
          </a:p>
          <a:p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A projekt </a:t>
            </a:r>
            <a:r>
              <a:rPr lang="sk-SK" sz="2400" b="1" dirty="0" err="1">
                <a:solidFill>
                  <a:schemeClr val="accent2">
                    <a:lumMod val="75000"/>
                  </a:schemeClr>
                </a:solidFill>
              </a:rPr>
              <a:t>időtartama</a:t>
            </a:r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: </a:t>
            </a:r>
            <a:r>
              <a:rPr lang="sk-SK" sz="2400" dirty="0"/>
              <a:t>12 </a:t>
            </a:r>
            <a:r>
              <a:rPr lang="sk-SK" sz="2400" dirty="0" err="1"/>
              <a:t>hónap</a:t>
            </a:r>
            <a:endParaRPr lang="sk-SK" sz="2400" dirty="0"/>
          </a:p>
          <a:p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A </a:t>
            </a:r>
            <a:r>
              <a:rPr lang="sk-SK" sz="2400" b="1" dirty="0" err="1">
                <a:solidFill>
                  <a:schemeClr val="accent2">
                    <a:lumMod val="75000"/>
                  </a:schemeClr>
                </a:solidFill>
              </a:rPr>
              <a:t>támogatás</a:t>
            </a:r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 min. </a:t>
            </a:r>
            <a:r>
              <a:rPr lang="sk-SK" sz="2400" b="1" dirty="0" err="1">
                <a:solidFill>
                  <a:schemeClr val="accent2">
                    <a:lumMod val="75000"/>
                  </a:schemeClr>
                </a:solidFill>
              </a:rPr>
              <a:t>mértéke</a:t>
            </a:r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 (ERFA): </a:t>
            </a:r>
            <a:r>
              <a:rPr lang="sk-SK" sz="2400" dirty="0"/>
              <a:t>20 000 EUR </a:t>
            </a:r>
          </a:p>
          <a:p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A </a:t>
            </a:r>
            <a:r>
              <a:rPr lang="sk-SK" sz="2400" b="1" dirty="0" err="1">
                <a:solidFill>
                  <a:schemeClr val="accent2">
                    <a:lumMod val="75000"/>
                  </a:schemeClr>
                </a:solidFill>
              </a:rPr>
              <a:t>támogat</a:t>
            </a:r>
            <a:r>
              <a:rPr lang="hu-HU" sz="2400" b="1" dirty="0">
                <a:solidFill>
                  <a:schemeClr val="accent2">
                    <a:lumMod val="75000"/>
                  </a:schemeClr>
                </a:solidFill>
              </a:rPr>
              <a:t>ás </a:t>
            </a:r>
            <a:r>
              <a:rPr lang="hu-HU" sz="2400" b="1" dirty="0" err="1">
                <a:solidFill>
                  <a:schemeClr val="accent2">
                    <a:lumMod val="75000"/>
                  </a:schemeClr>
                </a:solidFill>
              </a:rPr>
              <a:t>max</a:t>
            </a:r>
            <a:r>
              <a:rPr lang="hu-HU" sz="2400" b="1" dirty="0">
                <a:solidFill>
                  <a:schemeClr val="accent2">
                    <a:lumMod val="75000"/>
                  </a:schemeClr>
                </a:solidFill>
              </a:rPr>
              <a:t>. mértéke (ERFA)</a:t>
            </a:r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: </a:t>
            </a:r>
            <a:r>
              <a:rPr lang="sk-SK" sz="2400" dirty="0"/>
              <a:t>50 000 EUR</a:t>
            </a:r>
          </a:p>
          <a:p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A </a:t>
            </a:r>
            <a:r>
              <a:rPr lang="sk-SK" sz="2400" b="1" dirty="0" err="1">
                <a:solidFill>
                  <a:schemeClr val="accent2">
                    <a:lumMod val="75000"/>
                  </a:schemeClr>
                </a:solidFill>
              </a:rPr>
              <a:t>projektek</a:t>
            </a:r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2400" b="1" dirty="0" err="1">
                <a:solidFill>
                  <a:schemeClr val="accent2">
                    <a:lumMod val="75000"/>
                  </a:schemeClr>
                </a:solidFill>
              </a:rPr>
              <a:t>finanszírozása</a:t>
            </a:r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: </a:t>
            </a:r>
            <a:r>
              <a:rPr lang="sk-SK" sz="2400" dirty="0"/>
              <a:t>ERFA </a:t>
            </a:r>
            <a:r>
              <a:rPr lang="sk-SK" sz="2400" dirty="0" err="1"/>
              <a:t>támogatás</a:t>
            </a:r>
            <a:r>
              <a:rPr lang="sk-SK" sz="2400" dirty="0"/>
              <a:t> </a:t>
            </a:r>
            <a:r>
              <a:rPr lang="sk-SK" sz="2400" dirty="0" err="1"/>
              <a:t>mértéke</a:t>
            </a:r>
            <a:r>
              <a:rPr lang="sk-SK" sz="2400" dirty="0"/>
              <a:t>: 85%</a:t>
            </a:r>
          </a:p>
          <a:p>
            <a:pPr marL="0" indent="0">
              <a:buNone/>
            </a:pPr>
            <a:r>
              <a:rPr lang="sk-SK" sz="2400" dirty="0"/>
              <a:t>                                          	  </a:t>
            </a:r>
            <a:r>
              <a:rPr lang="sk-SK" sz="2400" dirty="0" err="1"/>
              <a:t>Saját</a:t>
            </a:r>
            <a:r>
              <a:rPr lang="sk-SK" sz="2400" dirty="0"/>
              <a:t> </a:t>
            </a:r>
            <a:r>
              <a:rPr lang="sk-SK" sz="2400" dirty="0" err="1"/>
              <a:t>forrás</a:t>
            </a:r>
            <a:r>
              <a:rPr lang="sk-SK" sz="2400" dirty="0"/>
              <a:t> </a:t>
            </a:r>
            <a:r>
              <a:rPr lang="sk-SK" sz="2400" dirty="0" err="1"/>
              <a:t>mértéke</a:t>
            </a:r>
            <a:r>
              <a:rPr lang="sk-SK" sz="2400" dirty="0"/>
              <a:t>: 15%</a:t>
            </a:r>
          </a:p>
          <a:p>
            <a:r>
              <a:rPr lang="sk-SK" sz="2400" b="1" dirty="0" err="1">
                <a:solidFill>
                  <a:schemeClr val="accent2">
                    <a:lumMod val="75000"/>
                  </a:schemeClr>
                </a:solidFill>
              </a:rPr>
              <a:t>Partnerség</a:t>
            </a:r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:</a:t>
            </a:r>
            <a:r>
              <a:rPr lang="sk-SK" sz="2400" dirty="0">
                <a:solidFill>
                  <a:srgbClr val="002060"/>
                </a:solidFill>
              </a:rPr>
              <a:t> </a:t>
            </a:r>
            <a:r>
              <a:rPr lang="sk-SK" sz="2400" dirty="0"/>
              <a:t>minimum 1 </a:t>
            </a:r>
            <a:r>
              <a:rPr lang="sk-SK" sz="2400" dirty="0" err="1"/>
              <a:t>szlovákiai</a:t>
            </a:r>
            <a:r>
              <a:rPr lang="sk-SK" sz="2400" dirty="0"/>
              <a:t> </a:t>
            </a:r>
            <a:r>
              <a:rPr lang="sk-SK" sz="2400" dirty="0" err="1"/>
              <a:t>és</a:t>
            </a:r>
            <a:r>
              <a:rPr lang="sk-SK" sz="2400" dirty="0"/>
              <a:t> 1 </a:t>
            </a:r>
            <a:r>
              <a:rPr lang="sk-SK" sz="2400" dirty="0" err="1"/>
              <a:t>magyarországi</a:t>
            </a:r>
            <a:r>
              <a:rPr lang="sk-SK" sz="2400" dirty="0"/>
              <a:t> partner </a:t>
            </a:r>
          </a:p>
          <a:p>
            <a:pPr marL="0" indent="0">
              <a:buNone/>
            </a:pPr>
            <a:endParaRPr lang="sk-SK" sz="2400" dirty="0"/>
          </a:p>
          <a:p>
            <a:pPr marL="0" indent="0">
              <a:buNone/>
            </a:pPr>
            <a:endParaRPr lang="sk-SK" sz="2400" dirty="0"/>
          </a:p>
          <a:p>
            <a:endParaRPr lang="sk-SK" dirty="0"/>
          </a:p>
          <a:p>
            <a:endParaRPr lang="sk-SK" dirty="0"/>
          </a:p>
        </p:txBody>
      </p:sp>
      <p:sp>
        <p:nvSpPr>
          <p:cNvPr id="5" name="Šesťuholník 4">
            <a:extLst>
              <a:ext uri="{FF2B5EF4-FFF2-40B4-BE49-F238E27FC236}">
                <a16:creationId xmlns:a16="http://schemas.microsoft.com/office/drawing/2014/main" id="{3D17BF8F-14D9-4F41-8B84-DE9D8660300F}"/>
              </a:ext>
            </a:extLst>
          </p:cNvPr>
          <p:cNvSpPr/>
          <p:nvPr/>
        </p:nvSpPr>
        <p:spPr>
          <a:xfrm>
            <a:off x="9668107" y="2163336"/>
            <a:ext cx="2495008" cy="3249321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76517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DA9A9FA-D258-4EC3-80A6-FFD865AB0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9704451" cy="1042219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9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hu-HU" sz="3200" dirty="0">
                <a:solidFill>
                  <a:schemeClr val="accent2">
                    <a:lumMod val="75000"/>
                  </a:schemeClr>
                </a:solidFill>
              </a:rPr>
              <a:t>Az 1. felhívásra fenntartott indikatív pénzösszeg mértéke</a:t>
            </a:r>
            <a:endParaRPr lang="sk-SK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CE7CF34-4911-4B44-9E40-C766E6E15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091763"/>
            <a:ext cx="8596668" cy="3880773"/>
          </a:xfrm>
        </p:spPr>
        <p:txBody>
          <a:bodyPr/>
          <a:lstStyle/>
          <a:p>
            <a:r>
              <a:rPr lang="hu-HU" sz="2400" dirty="0"/>
              <a:t>P</a:t>
            </a:r>
            <a:r>
              <a:rPr lang="sk-SK" sz="2400" dirty="0"/>
              <a:t>T1 – </a:t>
            </a:r>
            <a:r>
              <a:rPr lang="sk-SK" sz="2400" dirty="0" err="1"/>
              <a:t>Természet</a:t>
            </a:r>
            <a:r>
              <a:rPr lang="sk-SK" sz="2400" dirty="0"/>
              <a:t> </a:t>
            </a:r>
            <a:r>
              <a:rPr lang="sk-SK" sz="2400" dirty="0" err="1"/>
              <a:t>és</a:t>
            </a:r>
            <a:r>
              <a:rPr lang="sk-SK" sz="2400" dirty="0"/>
              <a:t> kultúra</a:t>
            </a:r>
          </a:p>
          <a:p>
            <a:endParaRPr lang="sk-SK" dirty="0"/>
          </a:p>
          <a:p>
            <a:endParaRPr lang="hu-HU" dirty="0"/>
          </a:p>
          <a:p>
            <a:endParaRPr lang="hu-HU" dirty="0"/>
          </a:p>
          <a:p>
            <a:r>
              <a:rPr lang="hu-HU" sz="2400" dirty="0"/>
              <a:t>P</a:t>
            </a:r>
            <a:r>
              <a:rPr lang="sk-SK" sz="2400" dirty="0"/>
              <a:t>T 4 - </a:t>
            </a:r>
            <a:r>
              <a:rPr lang="hu-HU" sz="2400" dirty="0"/>
              <a:t>Közintézmények és a határtérségben élő emberek határon átnyúló együttműködésének javítása</a:t>
            </a:r>
            <a:endParaRPr lang="sk-SK" sz="2400" dirty="0"/>
          </a:p>
        </p:txBody>
      </p:sp>
      <p:sp>
        <p:nvSpPr>
          <p:cNvPr id="4" name="Obdĺžnik: zaoblené protiľahlé rohy 3">
            <a:extLst>
              <a:ext uri="{FF2B5EF4-FFF2-40B4-BE49-F238E27FC236}">
                <a16:creationId xmlns:a16="http://schemas.microsoft.com/office/drawing/2014/main" id="{53C53907-D4B6-44E0-BD62-EF11D7766338}"/>
              </a:ext>
            </a:extLst>
          </p:cNvPr>
          <p:cNvSpPr/>
          <p:nvPr/>
        </p:nvSpPr>
        <p:spPr>
          <a:xfrm>
            <a:off x="1887793" y="2674374"/>
            <a:ext cx="5230761" cy="855407"/>
          </a:xfrm>
          <a:prstGeom prst="round2Diag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3600" dirty="0"/>
              <a:t>264 875,30 EUR</a:t>
            </a:r>
          </a:p>
        </p:txBody>
      </p:sp>
      <p:sp>
        <p:nvSpPr>
          <p:cNvPr id="5" name="Obdĺžnik: zaoblené protiľahlé rohy 4">
            <a:extLst>
              <a:ext uri="{FF2B5EF4-FFF2-40B4-BE49-F238E27FC236}">
                <a16:creationId xmlns:a16="http://schemas.microsoft.com/office/drawing/2014/main" id="{65D11ACE-AE3E-43B3-A7D6-1E56C358D46F}"/>
              </a:ext>
            </a:extLst>
          </p:cNvPr>
          <p:cNvSpPr/>
          <p:nvPr/>
        </p:nvSpPr>
        <p:spPr>
          <a:xfrm>
            <a:off x="1887792" y="4732794"/>
            <a:ext cx="5230761" cy="855407"/>
          </a:xfrm>
          <a:prstGeom prst="round2Diag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3600" dirty="0"/>
              <a:t>794 625,80 EUR</a:t>
            </a:r>
          </a:p>
        </p:txBody>
      </p:sp>
      <p:sp>
        <p:nvSpPr>
          <p:cNvPr id="8" name="Šesťuholník 7">
            <a:extLst>
              <a:ext uri="{FF2B5EF4-FFF2-40B4-BE49-F238E27FC236}">
                <a16:creationId xmlns:a16="http://schemas.microsoft.com/office/drawing/2014/main" id="{86B64C83-0B7C-487A-B96B-7245FB758977}"/>
              </a:ext>
            </a:extLst>
          </p:cNvPr>
          <p:cNvSpPr/>
          <p:nvPr/>
        </p:nvSpPr>
        <p:spPr>
          <a:xfrm>
            <a:off x="8537673" y="2322877"/>
            <a:ext cx="1946788" cy="1750142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Šesťuholník 8">
            <a:extLst>
              <a:ext uri="{FF2B5EF4-FFF2-40B4-BE49-F238E27FC236}">
                <a16:creationId xmlns:a16="http://schemas.microsoft.com/office/drawing/2014/main" id="{6E0490A8-72BF-4CF0-80E2-7310CA10F881}"/>
              </a:ext>
            </a:extLst>
          </p:cNvPr>
          <p:cNvSpPr/>
          <p:nvPr/>
        </p:nvSpPr>
        <p:spPr>
          <a:xfrm>
            <a:off x="10063043" y="3197948"/>
            <a:ext cx="1946788" cy="1750142"/>
          </a:xfrm>
          <a:prstGeom prst="hexagon">
            <a:avLst/>
          </a:prstGeom>
          <a:gradFill>
            <a:gsLst>
              <a:gs pos="0">
                <a:schemeClr val="accent2"/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Šesťuholník 9">
            <a:extLst>
              <a:ext uri="{FF2B5EF4-FFF2-40B4-BE49-F238E27FC236}">
                <a16:creationId xmlns:a16="http://schemas.microsoft.com/office/drawing/2014/main" id="{37E8C02C-A006-4EAE-9DCA-178BBFED7F04}"/>
              </a:ext>
            </a:extLst>
          </p:cNvPr>
          <p:cNvSpPr/>
          <p:nvPr/>
        </p:nvSpPr>
        <p:spPr>
          <a:xfrm>
            <a:off x="8537673" y="4073019"/>
            <a:ext cx="1946788" cy="1750142"/>
          </a:xfrm>
          <a:prstGeom prst="hexagon">
            <a:avLst/>
          </a:prstGeom>
          <a:gradFill>
            <a:gsLst>
              <a:gs pos="0">
                <a:schemeClr val="accent2"/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Šesťuholník 10">
            <a:extLst>
              <a:ext uri="{FF2B5EF4-FFF2-40B4-BE49-F238E27FC236}">
                <a16:creationId xmlns:a16="http://schemas.microsoft.com/office/drawing/2014/main" id="{C56E37D3-9886-4D33-A130-92B7DCDCAD4B}"/>
              </a:ext>
            </a:extLst>
          </p:cNvPr>
          <p:cNvSpPr/>
          <p:nvPr/>
        </p:nvSpPr>
        <p:spPr>
          <a:xfrm>
            <a:off x="7062556" y="4948090"/>
            <a:ext cx="1946788" cy="1750142"/>
          </a:xfrm>
          <a:prstGeom prst="hexagon">
            <a:avLst/>
          </a:prstGeom>
          <a:gradFill>
            <a:gsLst>
              <a:gs pos="0">
                <a:schemeClr val="accent2"/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Šesťuholník 11">
            <a:extLst>
              <a:ext uri="{FF2B5EF4-FFF2-40B4-BE49-F238E27FC236}">
                <a16:creationId xmlns:a16="http://schemas.microsoft.com/office/drawing/2014/main" id="{55902062-A5BD-4058-9A74-70B3EA95D63C}"/>
              </a:ext>
            </a:extLst>
          </p:cNvPr>
          <p:cNvSpPr/>
          <p:nvPr/>
        </p:nvSpPr>
        <p:spPr>
          <a:xfrm>
            <a:off x="10063043" y="1425683"/>
            <a:ext cx="1946788" cy="1750142"/>
          </a:xfrm>
          <a:prstGeom prst="hexagon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77592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058D38-0BA7-4979-92E1-8C810BEF7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98090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 sz="3200" dirty="0">
                <a:solidFill>
                  <a:schemeClr val="accent2">
                    <a:lumMod val="75000"/>
                  </a:schemeClr>
                </a:solidFill>
              </a:rPr>
              <a:t>PT 1 – </a:t>
            </a:r>
            <a:r>
              <a:rPr lang="sk-SK" sz="3200" dirty="0" err="1">
                <a:solidFill>
                  <a:schemeClr val="accent2">
                    <a:lumMod val="75000"/>
                  </a:schemeClr>
                </a:solidFill>
              </a:rPr>
              <a:t>Természet</a:t>
            </a:r>
            <a:r>
              <a:rPr lang="sk-SK" sz="32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3200" dirty="0" err="1">
                <a:solidFill>
                  <a:schemeClr val="accent2">
                    <a:lumMod val="75000"/>
                  </a:schemeClr>
                </a:solidFill>
              </a:rPr>
              <a:t>és</a:t>
            </a:r>
            <a:r>
              <a:rPr lang="sk-SK" sz="3200" dirty="0">
                <a:solidFill>
                  <a:schemeClr val="accent2">
                    <a:lumMod val="75000"/>
                  </a:schemeClr>
                </a:solidFill>
              </a:rPr>
              <a:t> Kultúra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367A3B3-ECEF-4874-9023-8C373920D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35511"/>
            <a:ext cx="8596668" cy="4605852"/>
          </a:xfrm>
        </p:spPr>
        <p:txBody>
          <a:bodyPr>
            <a:normAutofit/>
          </a:bodyPr>
          <a:lstStyle/>
          <a:p>
            <a:r>
              <a:rPr lang="sk-SK" dirty="0"/>
              <a:t>A </a:t>
            </a:r>
            <a:r>
              <a:rPr lang="sk-SK" dirty="0" err="1"/>
              <a:t>prioritási</a:t>
            </a:r>
            <a:r>
              <a:rPr lang="sk-SK" dirty="0"/>
              <a:t> </a:t>
            </a:r>
            <a:r>
              <a:rPr lang="sk-SK" dirty="0" err="1"/>
              <a:t>tengely</a:t>
            </a:r>
            <a:r>
              <a:rPr lang="sk-SK" dirty="0"/>
              <a:t> a </a:t>
            </a:r>
            <a:r>
              <a:rPr lang="hu-HU" i="1" u="sng" dirty="0">
                <a:solidFill>
                  <a:schemeClr val="accent2">
                    <a:lumMod val="75000"/>
                  </a:schemeClr>
                </a:solidFill>
              </a:rPr>
              <a:t>Természeti és kulturális örökség megőrzése, védelme és fejlesztése c. prioritási célhoz járul hozzá</a:t>
            </a:r>
            <a:endParaRPr lang="sk-SK" i="1" u="sng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sk-SK" dirty="0" err="1">
                <a:solidFill>
                  <a:schemeClr val="accent2">
                    <a:lumMod val="75000"/>
                  </a:schemeClr>
                </a:solidFill>
              </a:rPr>
              <a:t>Specifikus</a:t>
            </a:r>
            <a:r>
              <a:rPr lang="sk-SK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2">
                    <a:lumMod val="75000"/>
                  </a:schemeClr>
                </a:solidFill>
              </a:rPr>
              <a:t>cél</a:t>
            </a:r>
            <a:r>
              <a:rPr lang="sk-SK" dirty="0">
                <a:solidFill>
                  <a:schemeClr val="accent2">
                    <a:lumMod val="75000"/>
                  </a:schemeClr>
                </a:solidFill>
              </a:rPr>
              <a:t>: </a:t>
            </a:r>
            <a:r>
              <a:rPr lang="hu-HU" i="1" dirty="0">
                <a:solidFill>
                  <a:schemeClr val="accent2">
                    <a:lumMod val="75000"/>
                  </a:schemeClr>
                </a:solidFill>
              </a:rPr>
              <a:t>A határterület </a:t>
            </a:r>
            <a:r>
              <a:rPr lang="hu-HU" i="1" dirty="0" err="1">
                <a:solidFill>
                  <a:schemeClr val="accent2">
                    <a:lumMod val="75000"/>
                  </a:schemeClr>
                </a:solidFill>
              </a:rPr>
              <a:t>vonzerejének</a:t>
            </a:r>
            <a:r>
              <a:rPr lang="hu-HU" i="1" dirty="0">
                <a:solidFill>
                  <a:schemeClr val="accent2">
                    <a:lumMod val="75000"/>
                  </a:schemeClr>
                </a:solidFill>
              </a:rPr>
              <a:t> fokozása</a:t>
            </a:r>
            <a:endParaRPr lang="sk-SK" dirty="0">
              <a:solidFill>
                <a:schemeClr val="accent2">
                  <a:lumMod val="75000"/>
                </a:schemeClr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hu-HU" sz="2000" dirty="0"/>
              <a:t>A régió endogén természeti és kulturális lehetőségeinek hatékonyabb kihasználása a helyi gazdaság hosszú távon fenntartható támogatása érdekében;</a:t>
            </a:r>
            <a:endParaRPr lang="sk-SK" sz="2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hu-HU" sz="2000" dirty="0"/>
              <a:t>A társadalmi, gazdasági és területi kohézió növelése kulturális tevékenységek és a természet megőrzésével és védelmével kapcsolatos tevékenységek megvalósítása által;</a:t>
            </a:r>
            <a:endParaRPr lang="sk-SK" sz="2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hu-HU" sz="2000" dirty="0"/>
              <a:t> A társadalmi, gazdasági és területi kohézió növelése a természeti és kulturális értékek megőrzésére irányuló közös tevékenységek megvalósítása által;</a:t>
            </a:r>
            <a:endParaRPr lang="sk-SK" sz="2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hu-HU" sz="2000" dirty="0"/>
              <a:t>A látogatók számának növelése a programterületen </a:t>
            </a:r>
            <a:endParaRPr lang="sk-SK" sz="2000" dirty="0"/>
          </a:p>
          <a:p>
            <a:pPr marL="0" indent="0">
              <a:buNone/>
            </a:pPr>
            <a:endParaRPr lang="sk-SK" dirty="0"/>
          </a:p>
        </p:txBody>
      </p:sp>
      <p:sp>
        <p:nvSpPr>
          <p:cNvPr id="7" name="Šesťuholník 6">
            <a:extLst>
              <a:ext uri="{FF2B5EF4-FFF2-40B4-BE49-F238E27FC236}">
                <a16:creationId xmlns:a16="http://schemas.microsoft.com/office/drawing/2014/main" id="{C913241E-5601-4C92-8183-AD520FA8DDF0}"/>
              </a:ext>
            </a:extLst>
          </p:cNvPr>
          <p:cNvSpPr/>
          <p:nvPr/>
        </p:nvSpPr>
        <p:spPr>
          <a:xfrm>
            <a:off x="8594484" y="4950544"/>
            <a:ext cx="1946788" cy="1750142"/>
          </a:xfrm>
          <a:prstGeom prst="hexagon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Šesťuholník 7">
            <a:extLst>
              <a:ext uri="{FF2B5EF4-FFF2-40B4-BE49-F238E27FC236}">
                <a16:creationId xmlns:a16="http://schemas.microsoft.com/office/drawing/2014/main" id="{C7605F15-1E30-48B5-9751-9E4B0B0381AF}"/>
              </a:ext>
            </a:extLst>
          </p:cNvPr>
          <p:cNvSpPr/>
          <p:nvPr/>
        </p:nvSpPr>
        <p:spPr>
          <a:xfrm>
            <a:off x="10090080" y="4075473"/>
            <a:ext cx="1946788" cy="1750142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Šesťuholník 8">
            <a:extLst>
              <a:ext uri="{FF2B5EF4-FFF2-40B4-BE49-F238E27FC236}">
                <a16:creationId xmlns:a16="http://schemas.microsoft.com/office/drawing/2014/main" id="{C11659D3-5B75-4872-BE7E-264BBEB655C5}"/>
              </a:ext>
            </a:extLst>
          </p:cNvPr>
          <p:cNvSpPr/>
          <p:nvPr/>
        </p:nvSpPr>
        <p:spPr>
          <a:xfrm>
            <a:off x="10090080" y="2317957"/>
            <a:ext cx="1946788" cy="1750142"/>
          </a:xfrm>
          <a:prstGeom prst="hexagon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Šesťuholník 9">
            <a:extLst>
              <a:ext uri="{FF2B5EF4-FFF2-40B4-BE49-F238E27FC236}">
                <a16:creationId xmlns:a16="http://schemas.microsoft.com/office/drawing/2014/main" id="{3ECE2A21-3C0E-402E-B1CB-EE1586D44B89}"/>
              </a:ext>
            </a:extLst>
          </p:cNvPr>
          <p:cNvSpPr/>
          <p:nvPr/>
        </p:nvSpPr>
        <p:spPr>
          <a:xfrm>
            <a:off x="8594484" y="3193028"/>
            <a:ext cx="1946788" cy="1750142"/>
          </a:xfrm>
          <a:prstGeom prst="hexagon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91833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BFD3381-FE1C-4C08-9475-517BF57EC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39097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sk-SK" sz="2400" b="1" dirty="0" err="1">
                <a:solidFill>
                  <a:schemeClr val="accent2">
                    <a:lumMod val="75000"/>
                  </a:schemeClr>
                </a:solidFill>
              </a:rPr>
              <a:t>Támogatható</a:t>
            </a:r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2400" b="1" dirty="0" err="1">
                <a:solidFill>
                  <a:schemeClr val="accent2">
                    <a:lumMod val="75000"/>
                  </a:schemeClr>
                </a:solidFill>
              </a:rPr>
              <a:t>tevékenységek</a:t>
            </a:r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2400" b="1" dirty="0" err="1">
                <a:solidFill>
                  <a:schemeClr val="accent2">
                    <a:lumMod val="75000"/>
                  </a:schemeClr>
                </a:solidFill>
              </a:rPr>
              <a:t>listája</a:t>
            </a:r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 a PT 1 </a:t>
            </a:r>
            <a:r>
              <a:rPr lang="sk-SK" sz="2400" b="1" dirty="0" err="1">
                <a:solidFill>
                  <a:schemeClr val="accent2">
                    <a:lumMod val="75000"/>
                  </a:schemeClr>
                </a:solidFill>
              </a:rPr>
              <a:t>keretén</a:t>
            </a:r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2400" b="1" dirty="0" err="1">
                <a:solidFill>
                  <a:schemeClr val="accent2">
                    <a:lumMod val="75000"/>
                  </a:schemeClr>
                </a:solidFill>
              </a:rPr>
              <a:t>bel</a:t>
            </a:r>
            <a:r>
              <a:rPr lang="hu-HU" sz="2400" b="1" dirty="0">
                <a:solidFill>
                  <a:schemeClr val="accent2">
                    <a:lumMod val="75000"/>
                  </a:schemeClr>
                </a:solidFill>
              </a:rPr>
              <a:t>ül</a:t>
            </a:r>
            <a:endParaRPr lang="sk-SK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4347F3E-6B04-4E6F-9E5D-2A157FD39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48697"/>
            <a:ext cx="8596668" cy="536397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k-SK" sz="2400" b="1" i="1" dirty="0" err="1">
                <a:solidFill>
                  <a:schemeClr val="accent2">
                    <a:lumMod val="75000"/>
                  </a:schemeClr>
                </a:solidFill>
              </a:rPr>
              <a:t>Természet</a:t>
            </a:r>
            <a:r>
              <a:rPr lang="sk-SK" sz="2400" b="1" i="1" dirty="0">
                <a:solidFill>
                  <a:schemeClr val="accent2">
                    <a:lumMod val="75000"/>
                  </a:schemeClr>
                </a:solidFill>
              </a:rPr>
              <a:t>: </a:t>
            </a:r>
          </a:p>
          <a:p>
            <a:pPr lvl="0"/>
            <a:r>
              <a:rPr lang="hu-HU" sz="2200" dirty="0"/>
              <a:t>a kulturális örökség megőrzése és népszerűsítése a programterületen,</a:t>
            </a:r>
            <a:endParaRPr lang="sk-SK" sz="2200" dirty="0"/>
          </a:p>
          <a:p>
            <a:pPr lvl="0"/>
            <a:r>
              <a:rPr lang="hu-HU" sz="2200" dirty="0"/>
              <a:t>a kiegészítő infrastruktúra felújítása vagy építése (helyszínek, látogatóközpontok jelölése...),</a:t>
            </a:r>
            <a:endParaRPr lang="sk-SK" sz="2200" dirty="0"/>
          </a:p>
          <a:p>
            <a:pPr lvl="0"/>
            <a:r>
              <a:rPr lang="hu-HU" sz="2200" dirty="0"/>
              <a:t>a természetvédelemmel kapcsolatos tapasztalatok megosztása a folyómenti területeken,</a:t>
            </a:r>
            <a:endParaRPr lang="sk-SK" sz="2200" dirty="0"/>
          </a:p>
          <a:p>
            <a:pPr lvl="0"/>
            <a:r>
              <a:rPr lang="hu-HU" sz="2200" dirty="0"/>
              <a:t>közös környezetvédelmi kampányok és oktatási programok kialakítása és megvalósítása,   </a:t>
            </a:r>
            <a:endParaRPr lang="sk-SK" sz="2200" dirty="0"/>
          </a:p>
          <a:p>
            <a:pPr lvl="0"/>
            <a:r>
              <a:rPr lang="hu-HU" sz="2200" dirty="0"/>
              <a:t>erdészettel kapcsolatos programok kialakítása és megvalósítása gyermekek számára,</a:t>
            </a:r>
            <a:endParaRPr lang="sk-SK" sz="2200" dirty="0"/>
          </a:p>
          <a:p>
            <a:pPr lvl="0"/>
            <a:r>
              <a:rPr lang="hu-HU" sz="2200" dirty="0"/>
              <a:t>közösségi kertek létrehozása,</a:t>
            </a:r>
            <a:endParaRPr lang="sk-SK" sz="2200" dirty="0"/>
          </a:p>
          <a:p>
            <a:pPr lvl="0"/>
            <a:r>
              <a:rPr lang="hu-HU" sz="2200" dirty="0"/>
              <a:t>a természetes élőhelyek tisztítására és javítására irányuló programok kialakítása és megvalósítása,</a:t>
            </a:r>
            <a:endParaRPr lang="sk-SK" sz="2200" dirty="0"/>
          </a:p>
          <a:p>
            <a:pPr lvl="0"/>
            <a:r>
              <a:rPr lang="hu-HU" sz="2200" dirty="0"/>
              <a:t>stratégiák, tanulmányok, kutatások vagy tervek kidolgozása a természeti örökség megújítása érdekében (a jogosultság csak az átfogó beruházási tervek kiindulási dokumentumaként érvényes) </a:t>
            </a:r>
            <a:endParaRPr lang="sk-SK" sz="2200" dirty="0"/>
          </a:p>
          <a:p>
            <a:pPr marL="0" indent="0">
              <a:buNone/>
            </a:pPr>
            <a:endParaRPr lang="sk-SK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3B843D1A-F678-4D40-B867-79EC2B4FCD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4525042"/>
              </p:ext>
            </p:extLst>
          </p:nvPr>
        </p:nvGraphicFramePr>
        <p:xfrm>
          <a:off x="2031999" y="719666"/>
          <a:ext cx="9806039" cy="5770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Šesťuholník 6">
            <a:extLst>
              <a:ext uri="{FF2B5EF4-FFF2-40B4-BE49-F238E27FC236}">
                <a16:creationId xmlns:a16="http://schemas.microsoft.com/office/drawing/2014/main" id="{5074A100-8BAD-40A5-A723-9D9A563FA4ED}"/>
              </a:ext>
            </a:extLst>
          </p:cNvPr>
          <p:cNvSpPr/>
          <p:nvPr/>
        </p:nvSpPr>
        <p:spPr>
          <a:xfrm>
            <a:off x="9155151" y="245327"/>
            <a:ext cx="1720658" cy="1613926"/>
          </a:xfrm>
          <a:prstGeom prst="hexagon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Šesťuholník 7">
            <a:extLst>
              <a:ext uri="{FF2B5EF4-FFF2-40B4-BE49-F238E27FC236}">
                <a16:creationId xmlns:a16="http://schemas.microsoft.com/office/drawing/2014/main" id="{A3837A47-B314-4550-A337-2E333ABDB4FF}"/>
              </a:ext>
            </a:extLst>
          </p:cNvPr>
          <p:cNvSpPr/>
          <p:nvPr/>
        </p:nvSpPr>
        <p:spPr>
          <a:xfrm>
            <a:off x="10450251" y="1248697"/>
            <a:ext cx="1537124" cy="1349423"/>
          </a:xfrm>
          <a:prstGeom prst="hexagon">
            <a:avLst/>
          </a:prstGeom>
          <a:gradFill>
            <a:gsLst>
              <a:gs pos="0">
                <a:schemeClr val="accent2"/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Šesťuholník 8">
            <a:extLst>
              <a:ext uri="{FF2B5EF4-FFF2-40B4-BE49-F238E27FC236}">
                <a16:creationId xmlns:a16="http://schemas.microsoft.com/office/drawing/2014/main" id="{294DBC16-30FB-4CEB-AF1D-FAF7BB1C27A8}"/>
              </a:ext>
            </a:extLst>
          </p:cNvPr>
          <p:cNvSpPr/>
          <p:nvPr/>
        </p:nvSpPr>
        <p:spPr>
          <a:xfrm>
            <a:off x="10370871" y="2630849"/>
            <a:ext cx="1720659" cy="1750142"/>
          </a:xfrm>
          <a:prstGeom prst="hexagon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25074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04D977-E15D-4CFE-817F-E63B70AE7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72065"/>
            <a:ext cx="8596668" cy="668594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 sz="2400" b="1" dirty="0" err="1">
                <a:solidFill>
                  <a:schemeClr val="accent2">
                    <a:lumMod val="75000"/>
                  </a:schemeClr>
                </a:solidFill>
              </a:rPr>
              <a:t>Támogatható</a:t>
            </a:r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2400" b="1" dirty="0" err="1">
                <a:solidFill>
                  <a:schemeClr val="accent2">
                    <a:lumMod val="75000"/>
                  </a:schemeClr>
                </a:solidFill>
              </a:rPr>
              <a:t>tevékenységek</a:t>
            </a:r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2400" b="1" dirty="0" err="1">
                <a:solidFill>
                  <a:schemeClr val="accent2">
                    <a:lumMod val="75000"/>
                  </a:schemeClr>
                </a:solidFill>
              </a:rPr>
              <a:t>listája</a:t>
            </a:r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 a PT 1 </a:t>
            </a:r>
            <a:r>
              <a:rPr lang="sk-SK" sz="2400" b="1" dirty="0" err="1">
                <a:solidFill>
                  <a:schemeClr val="accent2">
                    <a:lumMod val="75000"/>
                  </a:schemeClr>
                </a:solidFill>
              </a:rPr>
              <a:t>keretén</a:t>
            </a:r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2400" b="1" dirty="0" err="1">
                <a:solidFill>
                  <a:schemeClr val="accent2">
                    <a:lumMod val="75000"/>
                  </a:schemeClr>
                </a:solidFill>
              </a:rPr>
              <a:t>bel</a:t>
            </a:r>
            <a:r>
              <a:rPr lang="hu-HU" sz="2400" b="1" dirty="0">
                <a:solidFill>
                  <a:schemeClr val="accent2">
                    <a:lumMod val="75000"/>
                  </a:schemeClr>
                </a:solidFill>
              </a:rPr>
              <a:t>ül</a:t>
            </a:r>
            <a:endParaRPr lang="sk-SK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DC03979-E9C2-4803-ABE1-127B16F46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869876"/>
            <a:ext cx="8596668" cy="581605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k-SK" sz="2800" b="1" i="1" dirty="0">
                <a:solidFill>
                  <a:schemeClr val="accent2">
                    <a:lumMod val="75000"/>
                  </a:schemeClr>
                </a:solidFill>
              </a:rPr>
              <a:t>Turizmus:</a:t>
            </a:r>
            <a:r>
              <a:rPr lang="sk-SK" sz="3400" b="1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sk-SK" sz="3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hu-HU" sz="1900" dirty="0"/>
              <a:t>kerékpárútvonalak (nem közutak) és a turisztikai infrastruktúra megújítása és megjelölése,</a:t>
            </a:r>
            <a:endParaRPr lang="sk-SK" sz="1900" dirty="0"/>
          </a:p>
          <a:p>
            <a:pPr lvl="0"/>
            <a:r>
              <a:rPr lang="hu-HU" sz="1900" dirty="0"/>
              <a:t>közös kerékpártúrák szervezése,</a:t>
            </a:r>
            <a:endParaRPr lang="sk-SK" sz="1900" dirty="0"/>
          </a:p>
          <a:p>
            <a:pPr lvl="0"/>
            <a:r>
              <a:rPr lang="hu-HU" sz="1900" dirty="0"/>
              <a:t>zöld útvonalak </a:t>
            </a:r>
            <a:r>
              <a:rPr lang="sk-SK" sz="1900" dirty="0"/>
              <a:t>/ </a:t>
            </a:r>
            <a:r>
              <a:rPr lang="hu-HU" sz="1900" dirty="0" err="1"/>
              <a:t>ökoutak</a:t>
            </a:r>
            <a:r>
              <a:rPr lang="hu-HU" sz="1900" dirty="0"/>
              <a:t> építése,</a:t>
            </a:r>
            <a:endParaRPr lang="sk-SK" sz="1900" dirty="0"/>
          </a:p>
          <a:p>
            <a:pPr lvl="0"/>
            <a:r>
              <a:rPr lang="hu-HU" sz="1900" dirty="0"/>
              <a:t>kis vízi /folyami infrastruktúrák építése (pontonok, stb.),</a:t>
            </a:r>
            <a:endParaRPr lang="sk-SK" sz="1900" dirty="0"/>
          </a:p>
          <a:p>
            <a:pPr lvl="0"/>
            <a:r>
              <a:rPr lang="hu-HU" sz="1900" dirty="0"/>
              <a:t>kempingek / táborok létrehozása és kialakítása</a:t>
            </a:r>
            <a:endParaRPr lang="sk-SK" sz="1900" dirty="0"/>
          </a:p>
          <a:p>
            <a:pPr lvl="0"/>
            <a:r>
              <a:rPr lang="hu-HU" sz="1900" dirty="0"/>
              <a:t>kerékpár, hajó stb. bérbeadó közösségek alapítása,</a:t>
            </a:r>
            <a:endParaRPr lang="sk-SK" sz="1900" dirty="0"/>
          </a:p>
          <a:p>
            <a:pPr lvl="0"/>
            <a:r>
              <a:rPr lang="hu-HU" sz="1900" dirty="0"/>
              <a:t>a kis terjedelmű turizmus koncepciójának kialakítása, amely a termék- vagy szolgáltatás innováció útján a helyi környezetvédelmi vagy kulturális szempontokhoz kapcsolódik,</a:t>
            </a:r>
            <a:endParaRPr lang="sk-SK" sz="1900" dirty="0"/>
          </a:p>
          <a:p>
            <a:pPr lvl="0"/>
            <a:r>
              <a:rPr lang="hu-HU" sz="1900" dirty="0"/>
              <a:t>tematikus utazások szervezése (várak, kastélyok, történetek, mondák, stb.),</a:t>
            </a:r>
            <a:endParaRPr lang="sk-SK" sz="1900" dirty="0"/>
          </a:p>
          <a:p>
            <a:pPr lvl="0"/>
            <a:r>
              <a:rPr lang="hu-HU" sz="1900" dirty="0"/>
              <a:t>sport-és kulturális programok kialakítása a turisták számára,</a:t>
            </a:r>
            <a:endParaRPr lang="sk-SK" sz="1900" dirty="0"/>
          </a:p>
          <a:p>
            <a:pPr lvl="0"/>
            <a:r>
              <a:rPr lang="hu-HU" sz="1900" dirty="0"/>
              <a:t>innovatív IKT-megoldások alkalmazása (információs és kommunikációs technológiák)</a:t>
            </a:r>
            <a:endParaRPr lang="sk-SK" sz="1900" dirty="0"/>
          </a:p>
          <a:p>
            <a:pPr lvl="0"/>
            <a:r>
              <a:rPr lang="hu-HU" sz="1900" dirty="0"/>
              <a:t>a magas hozzáadott értékkel rendelkező turizmus kihasználása specifikus szegmensekben: kulturális és környezetvédelmi turizmus, </a:t>
            </a:r>
            <a:r>
              <a:rPr lang="hu-HU" sz="1900" dirty="0" err="1"/>
              <a:t>gasztroturizmus</a:t>
            </a:r>
            <a:r>
              <a:rPr lang="hu-HU" sz="1900" dirty="0"/>
              <a:t>, sportturizmus, vallási turizmus</a:t>
            </a:r>
            <a:endParaRPr lang="sk-SK" sz="1900" dirty="0"/>
          </a:p>
          <a:p>
            <a:endParaRPr lang="sk-SK" dirty="0"/>
          </a:p>
        </p:txBody>
      </p:sp>
      <p:sp>
        <p:nvSpPr>
          <p:cNvPr id="6" name="Šesťuholník 5">
            <a:extLst>
              <a:ext uri="{FF2B5EF4-FFF2-40B4-BE49-F238E27FC236}">
                <a16:creationId xmlns:a16="http://schemas.microsoft.com/office/drawing/2014/main" id="{E30CCEDA-B660-4B51-A51D-A1122172E571}"/>
              </a:ext>
            </a:extLst>
          </p:cNvPr>
          <p:cNvSpPr/>
          <p:nvPr/>
        </p:nvSpPr>
        <p:spPr>
          <a:xfrm>
            <a:off x="9657460" y="2784708"/>
            <a:ext cx="1946788" cy="1750142"/>
          </a:xfrm>
          <a:prstGeom prst="hexagon">
            <a:avLst/>
          </a:prstGeom>
          <a:gradFill>
            <a:gsLst>
              <a:gs pos="0">
                <a:schemeClr val="accent2"/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Šesťuholník 6">
            <a:extLst>
              <a:ext uri="{FF2B5EF4-FFF2-40B4-BE49-F238E27FC236}">
                <a16:creationId xmlns:a16="http://schemas.microsoft.com/office/drawing/2014/main" id="{62B0A2E1-DD2F-4B0D-B74E-8FB0AEDB23A5}"/>
              </a:ext>
            </a:extLst>
          </p:cNvPr>
          <p:cNvSpPr/>
          <p:nvPr/>
        </p:nvSpPr>
        <p:spPr>
          <a:xfrm>
            <a:off x="8143292" y="1887794"/>
            <a:ext cx="1946788" cy="1750142"/>
          </a:xfrm>
          <a:prstGeom prst="hexagon">
            <a:avLst/>
          </a:prstGeom>
          <a:gradFill>
            <a:gsLst>
              <a:gs pos="0">
                <a:schemeClr val="accent2"/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Šesťuholník 7">
            <a:extLst>
              <a:ext uri="{FF2B5EF4-FFF2-40B4-BE49-F238E27FC236}">
                <a16:creationId xmlns:a16="http://schemas.microsoft.com/office/drawing/2014/main" id="{36EB32C7-1E10-499B-B91C-BD4038F2DF2A}"/>
              </a:ext>
            </a:extLst>
          </p:cNvPr>
          <p:cNvSpPr/>
          <p:nvPr/>
        </p:nvSpPr>
        <p:spPr>
          <a:xfrm>
            <a:off x="9657460" y="1012723"/>
            <a:ext cx="1946788" cy="1750142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Šesťuholník 8">
            <a:extLst>
              <a:ext uri="{FF2B5EF4-FFF2-40B4-BE49-F238E27FC236}">
                <a16:creationId xmlns:a16="http://schemas.microsoft.com/office/drawing/2014/main" id="{54F07FC4-1283-46A7-BF6D-BF2BEDFE226F}"/>
              </a:ext>
            </a:extLst>
          </p:cNvPr>
          <p:cNvSpPr/>
          <p:nvPr/>
        </p:nvSpPr>
        <p:spPr>
          <a:xfrm>
            <a:off x="9657460" y="4513007"/>
            <a:ext cx="1946788" cy="1750142"/>
          </a:xfrm>
          <a:prstGeom prst="hexagon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7995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3000">
              <a:schemeClr val="bg1"/>
            </a:gs>
            <a:gs pos="93000">
              <a:schemeClr val="accent2">
                <a:lumMod val="20000"/>
                <a:lumOff val="8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0F015B-C21C-4120-82EA-32BB9E9A4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013" y="116427"/>
            <a:ext cx="8596668" cy="580103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 sz="2400" b="1" dirty="0" err="1">
                <a:solidFill>
                  <a:schemeClr val="accent2">
                    <a:lumMod val="75000"/>
                  </a:schemeClr>
                </a:solidFill>
              </a:rPr>
              <a:t>Támogatható</a:t>
            </a:r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2400" b="1" dirty="0" err="1">
                <a:solidFill>
                  <a:schemeClr val="accent2">
                    <a:lumMod val="75000"/>
                  </a:schemeClr>
                </a:solidFill>
              </a:rPr>
              <a:t>tevékenységek</a:t>
            </a:r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2400" b="1" dirty="0" err="1">
                <a:solidFill>
                  <a:schemeClr val="accent2">
                    <a:lumMod val="75000"/>
                  </a:schemeClr>
                </a:solidFill>
              </a:rPr>
              <a:t>listája</a:t>
            </a:r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 a PT 1 </a:t>
            </a:r>
            <a:r>
              <a:rPr lang="sk-SK" sz="2400" b="1" dirty="0" err="1">
                <a:solidFill>
                  <a:schemeClr val="accent2">
                    <a:lumMod val="75000"/>
                  </a:schemeClr>
                </a:solidFill>
              </a:rPr>
              <a:t>keretén</a:t>
            </a:r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2400" b="1" dirty="0" err="1">
                <a:solidFill>
                  <a:schemeClr val="accent2">
                    <a:lumMod val="75000"/>
                  </a:schemeClr>
                </a:solidFill>
              </a:rPr>
              <a:t>bel</a:t>
            </a:r>
            <a:r>
              <a:rPr lang="hu-HU" sz="2400" b="1" dirty="0">
                <a:solidFill>
                  <a:schemeClr val="accent2">
                    <a:lumMod val="75000"/>
                  </a:schemeClr>
                </a:solidFill>
              </a:rPr>
              <a:t>ül</a:t>
            </a:r>
            <a:endParaRPr lang="sk-SK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B70D97F-A064-4F89-B53A-294025AA83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013" y="727586"/>
            <a:ext cx="8596668" cy="6130413"/>
          </a:xfrm>
          <a:gradFill>
            <a:gsLst>
              <a:gs pos="0">
                <a:schemeClr val="bg1">
                  <a:tint val="90000"/>
                  <a:lumMod val="104000"/>
                </a:schemeClr>
              </a:gs>
              <a:gs pos="94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sk-SK" sz="2600" b="1" i="1" dirty="0">
                <a:solidFill>
                  <a:schemeClr val="accent2">
                    <a:lumMod val="75000"/>
                  </a:schemeClr>
                </a:solidFill>
              </a:rPr>
              <a:t>Kultúra: </a:t>
            </a:r>
            <a:endParaRPr lang="sk-SK" dirty="0"/>
          </a:p>
          <a:p>
            <a:pPr lvl="0"/>
            <a:r>
              <a:rPr lang="hu-HU" sz="2100" dirty="0"/>
              <a:t>a kulturális örökség népszerűsítése,</a:t>
            </a:r>
            <a:endParaRPr lang="sk-SK" sz="2100" dirty="0"/>
          </a:p>
          <a:p>
            <a:pPr lvl="0"/>
            <a:r>
              <a:rPr lang="hu-HU" sz="2100" dirty="0"/>
              <a:t>közös kiállítások és kísérő rendezvények szervezése,</a:t>
            </a:r>
            <a:endParaRPr lang="sk-SK" sz="2100" dirty="0"/>
          </a:p>
          <a:p>
            <a:pPr lvl="0"/>
            <a:r>
              <a:rPr lang="hu-HU" sz="2100" dirty="0"/>
              <a:t>közös vásárok szervezése a helyi termékek népszerűsítése érdekében,</a:t>
            </a:r>
            <a:endParaRPr lang="sk-SK" sz="2100" dirty="0"/>
          </a:p>
          <a:p>
            <a:pPr lvl="0"/>
            <a:r>
              <a:rPr lang="hu-HU" sz="2100" dirty="0"/>
              <a:t>oktatási programok szervezése kézművesek számára,</a:t>
            </a:r>
            <a:endParaRPr lang="sk-SK" sz="2100" dirty="0"/>
          </a:p>
          <a:p>
            <a:pPr lvl="0"/>
            <a:r>
              <a:rPr lang="hu-HU" sz="2100" dirty="0"/>
              <a:t>vallási helyek megőrzése és megújítása,</a:t>
            </a:r>
            <a:endParaRPr lang="sk-SK" sz="2100" dirty="0"/>
          </a:p>
          <a:p>
            <a:pPr lvl="0"/>
            <a:r>
              <a:rPr lang="hu-HU" sz="2100" dirty="0"/>
              <a:t>zarándokutak kialakítása/megjelölése,</a:t>
            </a:r>
            <a:endParaRPr lang="sk-SK" sz="2100" dirty="0"/>
          </a:p>
          <a:p>
            <a:pPr lvl="0"/>
            <a:r>
              <a:rPr lang="hu-HU" sz="2100" dirty="0"/>
              <a:t>közös zarándokutak szervezése,</a:t>
            </a:r>
            <a:endParaRPr lang="sk-SK" sz="2100" dirty="0"/>
          </a:p>
          <a:p>
            <a:pPr lvl="0"/>
            <a:r>
              <a:rPr lang="hu-HU" sz="2100" dirty="0"/>
              <a:t>közös fesztiválok szervezése, </a:t>
            </a:r>
            <a:endParaRPr lang="sk-SK" sz="2100" dirty="0"/>
          </a:p>
          <a:p>
            <a:pPr lvl="0"/>
            <a:r>
              <a:rPr lang="hu-HU" sz="2100" dirty="0"/>
              <a:t>amfiteátrumok és azok környezetének építése, felújítása,</a:t>
            </a:r>
            <a:endParaRPr lang="sk-SK" sz="2100" dirty="0"/>
          </a:p>
          <a:p>
            <a:pPr lvl="0"/>
            <a:r>
              <a:rPr lang="hu-HU" sz="2100" dirty="0"/>
              <a:t>közös színházi alkotások előkészítése és bemutatása, </a:t>
            </a:r>
            <a:endParaRPr lang="sk-SK" sz="2100" dirty="0"/>
          </a:p>
          <a:p>
            <a:pPr lvl="0"/>
            <a:r>
              <a:rPr lang="hu-HU" sz="2100" dirty="0"/>
              <a:t>határon átnyúló kulturális együttesek létrehozása (színházi társulat, </a:t>
            </a:r>
          </a:p>
          <a:p>
            <a:pPr marL="0" lvl="0" indent="0">
              <a:buNone/>
            </a:pPr>
            <a:r>
              <a:rPr lang="hu-HU" sz="2100"/>
              <a:t>      zenei </a:t>
            </a:r>
            <a:r>
              <a:rPr lang="hu-HU" sz="2100" dirty="0"/>
              <a:t>együttes, táncegyüttes stb.),</a:t>
            </a:r>
            <a:endParaRPr lang="sk-SK" sz="2100" dirty="0"/>
          </a:p>
          <a:p>
            <a:pPr lvl="0"/>
            <a:r>
              <a:rPr lang="hu-HU" sz="2100" dirty="0"/>
              <a:t>a programterületen meglévő oktatási intézmények együttműködése a zene/színház területén,</a:t>
            </a:r>
            <a:endParaRPr lang="sk-SK" sz="2100" dirty="0"/>
          </a:p>
          <a:p>
            <a:pPr lvl="0"/>
            <a:r>
              <a:rPr lang="hu-HU" sz="2100" dirty="0"/>
              <a:t>tehetségkutató és támogató programok kialakítása és megvalósítása a művészet különféle ágazataiban,</a:t>
            </a:r>
            <a:endParaRPr lang="sk-SK" sz="2100" dirty="0"/>
          </a:p>
          <a:p>
            <a:pPr lvl="0"/>
            <a:r>
              <a:rPr lang="hu-HU" sz="2100" dirty="0"/>
              <a:t>kulturális rendezvények szervezése testvérvárosok között,</a:t>
            </a:r>
            <a:endParaRPr lang="sk-SK" sz="2100" dirty="0"/>
          </a:p>
          <a:p>
            <a:r>
              <a:rPr lang="hu-HU" sz="2100" dirty="0"/>
              <a:t>dokumentumok digitalizálása könyvtárak számára</a:t>
            </a:r>
            <a:endParaRPr lang="sk-SK" sz="2100" dirty="0"/>
          </a:p>
          <a:p>
            <a:endParaRPr lang="sk-SK" dirty="0"/>
          </a:p>
        </p:txBody>
      </p:sp>
      <p:sp>
        <p:nvSpPr>
          <p:cNvPr id="5" name="Šesťuholník 4">
            <a:extLst>
              <a:ext uri="{FF2B5EF4-FFF2-40B4-BE49-F238E27FC236}">
                <a16:creationId xmlns:a16="http://schemas.microsoft.com/office/drawing/2014/main" id="{00CD80F7-5717-4DC6-BFA4-1451BAC7CF7A}"/>
              </a:ext>
            </a:extLst>
          </p:cNvPr>
          <p:cNvSpPr/>
          <p:nvPr/>
        </p:nvSpPr>
        <p:spPr>
          <a:xfrm>
            <a:off x="10069324" y="609600"/>
            <a:ext cx="1857205" cy="1750142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Šesťuholník 5">
            <a:extLst>
              <a:ext uri="{FF2B5EF4-FFF2-40B4-BE49-F238E27FC236}">
                <a16:creationId xmlns:a16="http://schemas.microsoft.com/office/drawing/2014/main" id="{77446A85-5389-497D-83EC-A3047E35D84E}"/>
              </a:ext>
            </a:extLst>
          </p:cNvPr>
          <p:cNvSpPr/>
          <p:nvPr/>
        </p:nvSpPr>
        <p:spPr>
          <a:xfrm>
            <a:off x="8536037" y="1484671"/>
            <a:ext cx="1946788" cy="1750142"/>
          </a:xfrm>
          <a:prstGeom prst="hexagon">
            <a:avLst/>
          </a:prstGeom>
          <a:gradFill>
            <a:gsLst>
              <a:gs pos="0">
                <a:schemeClr val="accent2"/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Šesťuholník 6">
            <a:extLst>
              <a:ext uri="{FF2B5EF4-FFF2-40B4-BE49-F238E27FC236}">
                <a16:creationId xmlns:a16="http://schemas.microsoft.com/office/drawing/2014/main" id="{9173FC1E-8375-45D2-BA8E-97645D94F308}"/>
              </a:ext>
            </a:extLst>
          </p:cNvPr>
          <p:cNvSpPr/>
          <p:nvPr/>
        </p:nvSpPr>
        <p:spPr>
          <a:xfrm>
            <a:off x="10069324" y="2359742"/>
            <a:ext cx="1946788" cy="1750142"/>
          </a:xfrm>
          <a:prstGeom prst="hexagon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Šesťuholník 7">
            <a:extLst>
              <a:ext uri="{FF2B5EF4-FFF2-40B4-BE49-F238E27FC236}">
                <a16:creationId xmlns:a16="http://schemas.microsoft.com/office/drawing/2014/main" id="{F41B7D3B-8D21-4495-B4FB-AC2C3E7C2042}"/>
              </a:ext>
            </a:extLst>
          </p:cNvPr>
          <p:cNvSpPr/>
          <p:nvPr/>
        </p:nvSpPr>
        <p:spPr>
          <a:xfrm>
            <a:off x="8536037" y="3234813"/>
            <a:ext cx="1946788" cy="1750142"/>
          </a:xfrm>
          <a:prstGeom prst="hexagon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Šesťuholník 8">
            <a:extLst>
              <a:ext uri="{FF2B5EF4-FFF2-40B4-BE49-F238E27FC236}">
                <a16:creationId xmlns:a16="http://schemas.microsoft.com/office/drawing/2014/main" id="{CB6F4706-9FCE-4B7E-BF3B-4E5585B90491}"/>
              </a:ext>
            </a:extLst>
          </p:cNvPr>
          <p:cNvSpPr/>
          <p:nvPr/>
        </p:nvSpPr>
        <p:spPr>
          <a:xfrm>
            <a:off x="10069324" y="4109884"/>
            <a:ext cx="1946788" cy="1750142"/>
          </a:xfrm>
          <a:prstGeom prst="hexagon">
            <a:avLst/>
          </a:prstGeom>
          <a:gradFill>
            <a:gsLst>
              <a:gs pos="12000">
                <a:schemeClr val="accent2"/>
              </a:gs>
              <a:gs pos="70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10991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9C6FD6-D923-4250-BF0A-4E1F3D716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61" y="600330"/>
            <a:ext cx="10046381" cy="619432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sk-SK" sz="3200" b="1" dirty="0" err="1">
                <a:solidFill>
                  <a:schemeClr val="accent2">
                    <a:lumMod val="75000"/>
                  </a:schemeClr>
                </a:solidFill>
              </a:rPr>
              <a:t>Támogatható</a:t>
            </a:r>
            <a:r>
              <a:rPr lang="sk-SK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3200" b="1" dirty="0" err="1">
                <a:solidFill>
                  <a:schemeClr val="accent2">
                    <a:lumMod val="75000"/>
                  </a:schemeClr>
                </a:solidFill>
              </a:rPr>
              <a:t>tevékenységek</a:t>
            </a:r>
            <a:r>
              <a:rPr lang="sk-SK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3200" b="1" dirty="0" err="1">
                <a:solidFill>
                  <a:schemeClr val="accent2">
                    <a:lumMod val="75000"/>
                  </a:schemeClr>
                </a:solidFill>
              </a:rPr>
              <a:t>listája</a:t>
            </a:r>
            <a:r>
              <a:rPr lang="sk-SK" sz="3200" b="1" dirty="0">
                <a:solidFill>
                  <a:schemeClr val="accent2">
                    <a:lumMod val="75000"/>
                  </a:schemeClr>
                </a:solidFill>
              </a:rPr>
              <a:t> a PT 1 </a:t>
            </a:r>
            <a:r>
              <a:rPr lang="sk-SK" sz="3200" b="1" dirty="0" err="1">
                <a:solidFill>
                  <a:schemeClr val="accent2">
                    <a:lumMod val="75000"/>
                  </a:schemeClr>
                </a:solidFill>
              </a:rPr>
              <a:t>keretén</a:t>
            </a:r>
            <a:r>
              <a:rPr lang="sk-SK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3200" b="1" dirty="0" err="1">
                <a:solidFill>
                  <a:schemeClr val="accent2">
                    <a:lumMod val="75000"/>
                  </a:schemeClr>
                </a:solidFill>
              </a:rPr>
              <a:t>bel</a:t>
            </a:r>
            <a:r>
              <a:rPr lang="hu-HU" sz="3200" b="1" dirty="0">
                <a:solidFill>
                  <a:schemeClr val="accent2">
                    <a:lumMod val="75000"/>
                  </a:schemeClr>
                </a:solidFill>
              </a:rPr>
              <a:t>ül</a:t>
            </a:r>
            <a:endParaRPr lang="sk-SK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D41439D-DDDC-4627-BC31-8BC565A2B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61" y="1286867"/>
            <a:ext cx="8596668" cy="4792103"/>
          </a:xfrm>
        </p:spPr>
        <p:txBody>
          <a:bodyPr/>
          <a:lstStyle/>
          <a:p>
            <a:pPr marL="0" indent="0">
              <a:buNone/>
            </a:pPr>
            <a:r>
              <a:rPr lang="sk-SK" sz="2400" b="1" i="1" dirty="0" err="1">
                <a:solidFill>
                  <a:schemeClr val="accent2">
                    <a:lumMod val="75000"/>
                  </a:schemeClr>
                </a:solidFill>
              </a:rPr>
              <a:t>Sport</a:t>
            </a:r>
            <a:r>
              <a:rPr lang="sk-SK" sz="2400" b="1" i="1" dirty="0">
                <a:solidFill>
                  <a:schemeClr val="accent2">
                    <a:lumMod val="75000"/>
                  </a:schemeClr>
                </a:solidFill>
              </a:rPr>
              <a:t>: </a:t>
            </a:r>
          </a:p>
          <a:p>
            <a:pPr marL="0" indent="0">
              <a:buNone/>
            </a:pPr>
            <a:endParaRPr lang="sk-SK" sz="2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sk-SK" i="1" dirty="0"/>
              <a:t> </a:t>
            </a:r>
            <a:r>
              <a:rPr lang="hu-HU" dirty="0"/>
              <a:t>többfunkciós játszóterek építése,</a:t>
            </a:r>
            <a:endParaRPr lang="sk-SK" dirty="0"/>
          </a:p>
          <a:p>
            <a:pPr lvl="0"/>
            <a:r>
              <a:rPr lang="hu-HU" dirty="0"/>
              <a:t>közös sportrendezvények szervezése,</a:t>
            </a:r>
            <a:endParaRPr lang="sk-SK" dirty="0"/>
          </a:p>
          <a:p>
            <a:pPr lvl="0"/>
            <a:r>
              <a:rPr lang="hu-HU" dirty="0"/>
              <a:t>közös sportligák szervezése, </a:t>
            </a:r>
            <a:endParaRPr lang="sk-SK" dirty="0"/>
          </a:p>
          <a:p>
            <a:pPr lvl="0"/>
            <a:r>
              <a:rPr lang="hu-HU" dirty="0"/>
              <a:t>versenyek szervezése különféle sporttevékenységek keretén belül,</a:t>
            </a:r>
            <a:endParaRPr lang="sk-SK" dirty="0"/>
          </a:p>
          <a:p>
            <a:pPr lvl="0"/>
            <a:r>
              <a:rPr lang="hu-HU" dirty="0"/>
              <a:t>sporttevékenységek szervezése a hátrányos helyzetű lakosság / </a:t>
            </a:r>
            <a:r>
              <a:rPr lang="hu-HU" dirty="0" err="1"/>
              <a:t>marginalizált</a:t>
            </a:r>
            <a:r>
              <a:rPr lang="hu-HU" dirty="0"/>
              <a:t> csoportok számára,</a:t>
            </a:r>
            <a:endParaRPr lang="sk-SK" dirty="0"/>
          </a:p>
          <a:p>
            <a:r>
              <a:rPr lang="hu-HU" dirty="0"/>
              <a:t>új, rendhagyó sportágak bemutatása</a:t>
            </a:r>
            <a:endParaRPr lang="sk-SK" dirty="0"/>
          </a:p>
        </p:txBody>
      </p:sp>
      <p:sp>
        <p:nvSpPr>
          <p:cNvPr id="4" name="Šesťuholník 3">
            <a:extLst>
              <a:ext uri="{FF2B5EF4-FFF2-40B4-BE49-F238E27FC236}">
                <a16:creationId xmlns:a16="http://schemas.microsoft.com/office/drawing/2014/main" id="{67D26B15-3D20-48F4-AE0D-083AAA2E7123}"/>
              </a:ext>
            </a:extLst>
          </p:cNvPr>
          <p:cNvSpPr/>
          <p:nvPr/>
        </p:nvSpPr>
        <p:spPr>
          <a:xfrm>
            <a:off x="10254227" y="2925097"/>
            <a:ext cx="1946788" cy="1750142"/>
          </a:xfrm>
          <a:prstGeom prst="hexagon">
            <a:avLst/>
          </a:prstGeom>
          <a:gradFill>
            <a:gsLst>
              <a:gs pos="0">
                <a:schemeClr val="accent2"/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" name="Šesťuholník 4">
            <a:extLst>
              <a:ext uri="{FF2B5EF4-FFF2-40B4-BE49-F238E27FC236}">
                <a16:creationId xmlns:a16="http://schemas.microsoft.com/office/drawing/2014/main" id="{8590B0DD-333E-4EB2-A2B4-25869B6353D9}"/>
              </a:ext>
            </a:extLst>
          </p:cNvPr>
          <p:cNvSpPr/>
          <p:nvPr/>
        </p:nvSpPr>
        <p:spPr>
          <a:xfrm>
            <a:off x="8776927" y="3756482"/>
            <a:ext cx="1946788" cy="1750142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Šesťuholník 5">
            <a:extLst>
              <a:ext uri="{FF2B5EF4-FFF2-40B4-BE49-F238E27FC236}">
                <a16:creationId xmlns:a16="http://schemas.microsoft.com/office/drawing/2014/main" id="{5F33928D-D754-450D-BEA7-7B9CADBDA15C}"/>
              </a:ext>
            </a:extLst>
          </p:cNvPr>
          <p:cNvSpPr/>
          <p:nvPr/>
        </p:nvSpPr>
        <p:spPr>
          <a:xfrm>
            <a:off x="7299627" y="4651780"/>
            <a:ext cx="1946788" cy="1750142"/>
          </a:xfrm>
          <a:prstGeom prst="hexagon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Šesťuholník 6">
            <a:extLst>
              <a:ext uri="{FF2B5EF4-FFF2-40B4-BE49-F238E27FC236}">
                <a16:creationId xmlns:a16="http://schemas.microsoft.com/office/drawing/2014/main" id="{37C46BCE-330D-46FB-A95B-DD715CFC65B8}"/>
              </a:ext>
            </a:extLst>
          </p:cNvPr>
          <p:cNvSpPr/>
          <p:nvPr/>
        </p:nvSpPr>
        <p:spPr>
          <a:xfrm>
            <a:off x="10245212" y="1190264"/>
            <a:ext cx="1946788" cy="1750142"/>
          </a:xfrm>
          <a:prstGeom prst="hexagon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Šesťuholník 7">
            <a:extLst>
              <a:ext uri="{FF2B5EF4-FFF2-40B4-BE49-F238E27FC236}">
                <a16:creationId xmlns:a16="http://schemas.microsoft.com/office/drawing/2014/main" id="{31BC3113-F3EC-42D2-9C14-AE72683366AF}"/>
              </a:ext>
            </a:extLst>
          </p:cNvPr>
          <p:cNvSpPr/>
          <p:nvPr/>
        </p:nvSpPr>
        <p:spPr>
          <a:xfrm>
            <a:off x="8776927" y="2065335"/>
            <a:ext cx="1946788" cy="1750142"/>
          </a:xfrm>
          <a:prstGeom prst="hexagon">
            <a:avLst/>
          </a:prstGeom>
          <a:gradFill>
            <a:gsLst>
              <a:gs pos="0">
                <a:schemeClr val="accent2"/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23833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F64EBE4-2DBD-43F7-958A-FB71EA31F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13675"/>
            <a:ext cx="8596668" cy="985024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hu-HU" sz="2200" b="1" dirty="0">
                <a:solidFill>
                  <a:schemeClr val="accent2">
                    <a:lumMod val="75000"/>
                  </a:schemeClr>
                </a:solidFill>
              </a:rPr>
              <a:t>P</a:t>
            </a:r>
            <a:r>
              <a:rPr lang="sk-SK" sz="2200" b="1" dirty="0">
                <a:solidFill>
                  <a:schemeClr val="accent2">
                    <a:lumMod val="75000"/>
                  </a:schemeClr>
                </a:solidFill>
              </a:rPr>
              <a:t>T4 - </a:t>
            </a:r>
            <a:r>
              <a:rPr lang="en-GB" sz="2200" b="1" dirty="0" err="1">
                <a:solidFill>
                  <a:schemeClr val="accent2">
                    <a:lumMod val="75000"/>
                  </a:schemeClr>
                </a:solidFill>
              </a:rPr>
              <a:t>Közintézmények</a:t>
            </a:r>
            <a:r>
              <a:rPr lang="en-GB" sz="2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sz="2200" b="1" dirty="0" err="1">
                <a:solidFill>
                  <a:schemeClr val="accent2">
                    <a:lumMod val="75000"/>
                  </a:schemeClr>
                </a:solidFill>
              </a:rPr>
              <a:t>és</a:t>
            </a:r>
            <a:r>
              <a:rPr lang="en-GB" sz="2200" b="1" dirty="0">
                <a:solidFill>
                  <a:schemeClr val="accent2">
                    <a:lumMod val="75000"/>
                  </a:schemeClr>
                </a:solidFill>
              </a:rPr>
              <a:t> a </a:t>
            </a:r>
            <a:r>
              <a:rPr lang="en-GB" sz="2200" b="1" dirty="0" err="1">
                <a:solidFill>
                  <a:schemeClr val="accent2">
                    <a:lumMod val="75000"/>
                  </a:schemeClr>
                </a:solidFill>
              </a:rPr>
              <a:t>határtérségben</a:t>
            </a:r>
            <a:r>
              <a:rPr lang="en-GB" sz="2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sz="2200" b="1" dirty="0" err="1">
                <a:solidFill>
                  <a:schemeClr val="accent2">
                    <a:lumMod val="75000"/>
                  </a:schemeClr>
                </a:solidFill>
              </a:rPr>
              <a:t>élő</a:t>
            </a:r>
            <a:r>
              <a:rPr lang="en-GB" sz="2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sz="2200" b="1" dirty="0" err="1">
                <a:solidFill>
                  <a:schemeClr val="accent2">
                    <a:lumMod val="75000"/>
                  </a:schemeClr>
                </a:solidFill>
              </a:rPr>
              <a:t>emberek</a:t>
            </a:r>
            <a:r>
              <a:rPr lang="en-GB" sz="2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sz="2200" b="1" dirty="0" err="1">
                <a:solidFill>
                  <a:schemeClr val="accent2">
                    <a:lumMod val="75000"/>
                  </a:schemeClr>
                </a:solidFill>
              </a:rPr>
              <a:t>határon</a:t>
            </a:r>
            <a:r>
              <a:rPr lang="en-GB" sz="2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sz="2200" b="1" dirty="0" err="1">
                <a:solidFill>
                  <a:schemeClr val="accent2">
                    <a:lumMod val="75000"/>
                  </a:schemeClr>
                </a:solidFill>
              </a:rPr>
              <a:t>átnyúló</a:t>
            </a:r>
            <a:r>
              <a:rPr lang="en-GB" sz="2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sz="2200" b="1" dirty="0" err="1">
                <a:solidFill>
                  <a:schemeClr val="accent2">
                    <a:lumMod val="75000"/>
                  </a:schemeClr>
                </a:solidFill>
              </a:rPr>
              <a:t>együttműködésének</a:t>
            </a:r>
            <a:r>
              <a:rPr lang="en-GB" sz="2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sz="2200" b="1" dirty="0" err="1">
                <a:solidFill>
                  <a:schemeClr val="accent2">
                    <a:lumMod val="75000"/>
                  </a:schemeClr>
                </a:solidFill>
              </a:rPr>
              <a:t>javítása</a:t>
            </a:r>
            <a:br>
              <a:rPr lang="sk-SK" sz="2200" b="1" dirty="0">
                <a:solidFill>
                  <a:schemeClr val="accent2">
                    <a:lumMod val="75000"/>
                  </a:schemeClr>
                </a:solidFill>
              </a:rPr>
            </a:br>
            <a:endParaRPr lang="sk-SK" sz="2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3E83330-1EE1-4062-9344-8DFBA74244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136" y="1329179"/>
            <a:ext cx="8491577" cy="5674936"/>
          </a:xfrm>
        </p:spPr>
        <p:txBody>
          <a:bodyPr>
            <a:normAutofit fontScale="77500" lnSpcReduction="20000"/>
          </a:bodyPr>
          <a:lstStyle/>
          <a:p>
            <a:r>
              <a:rPr lang="hu-HU" sz="2300" dirty="0"/>
              <a:t>A prioritási tengely a</a:t>
            </a:r>
            <a:r>
              <a:rPr lang="hu-HU" sz="2300" i="1" u="sng" dirty="0"/>
              <a:t> </a:t>
            </a:r>
            <a:r>
              <a:rPr lang="hu-HU" sz="2300" i="1" u="sng" dirty="0">
                <a:solidFill>
                  <a:schemeClr val="accent2">
                    <a:lumMod val="75000"/>
                  </a:schemeClr>
                </a:solidFill>
              </a:rPr>
              <a:t>Jogi és közigazgatási együttműködés támogatása a lakosság és az intézmények között </a:t>
            </a:r>
            <a:r>
              <a:rPr lang="hu-HU" sz="2300" dirty="0"/>
              <a:t>c. prioritáshoz járul hozzá</a:t>
            </a:r>
          </a:p>
          <a:p>
            <a:r>
              <a:rPr lang="hu-HU" sz="2300" b="1" dirty="0">
                <a:solidFill>
                  <a:schemeClr val="accent2">
                    <a:lumMod val="75000"/>
                  </a:schemeClr>
                </a:solidFill>
              </a:rPr>
              <a:t>Specifikus cél: </a:t>
            </a:r>
            <a:r>
              <a:rPr lang="hu-HU" sz="2300" i="1" dirty="0"/>
              <a:t>A határon átnyúló intézményközi együttműködés szintjének javítása és az állampolgárok közötti határon átnyúló együttműködés kiszélesítése:</a:t>
            </a:r>
          </a:p>
          <a:p>
            <a:endParaRPr lang="hu-HU" sz="2300" i="1" dirty="0"/>
          </a:p>
          <a:p>
            <a:pPr>
              <a:buFont typeface="Arial" panose="020B0604020202020204" pitchFamily="34" charset="0"/>
              <a:buChar char="•"/>
            </a:pPr>
            <a:r>
              <a:rPr lang="hu-HU" sz="2300" dirty="0"/>
              <a:t>a lakosok közötti határon átnyúló együttműködés erősítése, aktív, határokon átnyúló tapasztalatcsere,</a:t>
            </a:r>
            <a:endParaRPr lang="sk-SK" sz="2300" dirty="0"/>
          </a:p>
          <a:p>
            <a:pPr>
              <a:buFont typeface="Arial" panose="020B0604020202020204" pitchFamily="34" charset="0"/>
              <a:buChar char="•"/>
            </a:pPr>
            <a:r>
              <a:rPr lang="hu-HU" sz="2300" dirty="0"/>
              <a:t>a résztvevő intézmények kapacitásának javítása és a határon átnyúló tevékenységek iránti érdeklődés erősítése,</a:t>
            </a:r>
            <a:endParaRPr lang="sk-SK" sz="2300" dirty="0"/>
          </a:p>
          <a:p>
            <a:pPr>
              <a:buFont typeface="Arial" panose="020B0604020202020204" pitchFamily="34" charset="0"/>
              <a:buChar char="•"/>
            </a:pPr>
            <a:r>
              <a:rPr lang="hu-HU" sz="2300" dirty="0"/>
              <a:t>a kölcsönös megértés javulása és a régióban élő nemzetiségi csoportok egymáshoz való közeledése,</a:t>
            </a:r>
            <a:endParaRPr lang="sk-SK" sz="2300" dirty="0"/>
          </a:p>
          <a:p>
            <a:pPr>
              <a:buFont typeface="Arial" panose="020B0604020202020204" pitchFamily="34" charset="0"/>
              <a:buChar char="•"/>
            </a:pPr>
            <a:r>
              <a:rPr lang="hu-HU" sz="2300" dirty="0"/>
              <a:t>a tartós (intézményesített) partnerségek számának növelése,</a:t>
            </a:r>
            <a:endParaRPr lang="sk-SK" sz="2300" dirty="0"/>
          </a:p>
          <a:p>
            <a:pPr>
              <a:buFont typeface="Arial" panose="020B0604020202020204" pitchFamily="34" charset="0"/>
              <a:buChar char="•"/>
            </a:pPr>
            <a:r>
              <a:rPr lang="hu-HU" sz="2300" dirty="0"/>
              <a:t>a határon átnyúló tevékenységekben való magas szociális részvétel,</a:t>
            </a:r>
            <a:endParaRPr lang="sk-SK" sz="2300" dirty="0"/>
          </a:p>
          <a:p>
            <a:pPr>
              <a:buFont typeface="Arial" panose="020B0604020202020204" pitchFamily="34" charset="0"/>
              <a:buChar char="•"/>
            </a:pPr>
            <a:r>
              <a:rPr lang="hu-HU" sz="2300" dirty="0"/>
              <a:t>magas számú közös, fenntartható, a programterület jelentős részét lefedő események és rendezvények szervezése,</a:t>
            </a:r>
            <a:endParaRPr lang="sk-SK" sz="2300" dirty="0"/>
          </a:p>
          <a:p>
            <a:pPr>
              <a:buFont typeface="Arial" panose="020B0604020202020204" pitchFamily="34" charset="0"/>
              <a:buChar char="•"/>
            </a:pPr>
            <a:r>
              <a:rPr lang="hu-HU" sz="2300" dirty="0"/>
              <a:t>a kétnyelvűség színvonalának javulása a programterületen.</a:t>
            </a:r>
            <a:endParaRPr lang="sk-SK" sz="2300" dirty="0"/>
          </a:p>
          <a:p>
            <a:pPr>
              <a:buFont typeface="Arial" panose="020B0604020202020204" pitchFamily="34" charset="0"/>
              <a:buChar char="•"/>
            </a:pPr>
            <a:endParaRPr lang="sk-SK" sz="2300" i="1" u="sng" dirty="0"/>
          </a:p>
          <a:p>
            <a:pPr marL="0" indent="0">
              <a:buNone/>
            </a:pPr>
            <a:r>
              <a:rPr lang="hu-HU" sz="2300" dirty="0"/>
              <a:t>    </a:t>
            </a:r>
            <a:r>
              <a:rPr lang="hu-HU" sz="2300" i="1" dirty="0"/>
              <a:t> </a:t>
            </a:r>
            <a:endParaRPr lang="sk-SK" sz="2300" dirty="0"/>
          </a:p>
          <a:p>
            <a:pPr marL="0" indent="0">
              <a:buNone/>
            </a:pPr>
            <a:endParaRPr lang="sk-SK" i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Šesťuholník 3">
            <a:extLst>
              <a:ext uri="{FF2B5EF4-FFF2-40B4-BE49-F238E27FC236}">
                <a16:creationId xmlns:a16="http://schemas.microsoft.com/office/drawing/2014/main" id="{732039A8-3F39-4EEB-8465-27D64754ACAB}"/>
              </a:ext>
            </a:extLst>
          </p:cNvPr>
          <p:cNvSpPr/>
          <p:nvPr/>
        </p:nvSpPr>
        <p:spPr>
          <a:xfrm>
            <a:off x="8663309" y="8579"/>
            <a:ext cx="1946788" cy="1750142"/>
          </a:xfrm>
          <a:prstGeom prst="hexagon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" name="Šesťuholník 4">
            <a:extLst>
              <a:ext uri="{FF2B5EF4-FFF2-40B4-BE49-F238E27FC236}">
                <a16:creationId xmlns:a16="http://schemas.microsoft.com/office/drawing/2014/main" id="{26277ACF-DD3D-4EEA-81DB-1ADBF48E563D}"/>
              </a:ext>
            </a:extLst>
          </p:cNvPr>
          <p:cNvSpPr/>
          <p:nvPr/>
        </p:nvSpPr>
        <p:spPr>
          <a:xfrm>
            <a:off x="10147981" y="883650"/>
            <a:ext cx="1946788" cy="1750142"/>
          </a:xfrm>
          <a:prstGeom prst="hexagon">
            <a:avLst/>
          </a:prstGeom>
          <a:gradFill>
            <a:gsLst>
              <a:gs pos="0">
                <a:schemeClr val="accent2"/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Šesťuholník 5">
            <a:extLst>
              <a:ext uri="{FF2B5EF4-FFF2-40B4-BE49-F238E27FC236}">
                <a16:creationId xmlns:a16="http://schemas.microsoft.com/office/drawing/2014/main" id="{C363C670-1221-4D5D-9F1E-F72570EBDC2A}"/>
              </a:ext>
            </a:extLst>
          </p:cNvPr>
          <p:cNvSpPr/>
          <p:nvPr/>
        </p:nvSpPr>
        <p:spPr>
          <a:xfrm>
            <a:off x="10245212" y="4984242"/>
            <a:ext cx="1946788" cy="1750142"/>
          </a:xfrm>
          <a:prstGeom prst="hexagon">
            <a:avLst/>
          </a:prstGeom>
          <a:gradFill>
            <a:gsLst>
              <a:gs pos="0">
                <a:schemeClr val="accent2"/>
              </a:gs>
              <a:gs pos="82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Šesťuholník 6">
            <a:extLst>
              <a:ext uri="{FF2B5EF4-FFF2-40B4-BE49-F238E27FC236}">
                <a16:creationId xmlns:a16="http://schemas.microsoft.com/office/drawing/2014/main" id="{1930F47A-A46E-4A04-A0E2-2F5FE803A881}"/>
              </a:ext>
            </a:extLst>
          </p:cNvPr>
          <p:cNvSpPr/>
          <p:nvPr/>
        </p:nvSpPr>
        <p:spPr>
          <a:xfrm>
            <a:off x="9636703" y="3234100"/>
            <a:ext cx="1946788" cy="1750142"/>
          </a:xfrm>
          <a:prstGeom prst="hexagon">
            <a:avLst/>
          </a:prstGeom>
          <a:gradFill>
            <a:gsLst>
              <a:gs pos="0">
                <a:schemeClr val="accent2"/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40957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83B768C-B627-4ECA-8EFD-DD0CE8B99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02440"/>
            <a:ext cx="8596668" cy="609600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 sz="2400" b="1" dirty="0" err="1">
                <a:solidFill>
                  <a:schemeClr val="accent2">
                    <a:lumMod val="75000"/>
                  </a:schemeClr>
                </a:solidFill>
              </a:rPr>
              <a:t>Támogatható</a:t>
            </a:r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2400" b="1" dirty="0" err="1">
                <a:solidFill>
                  <a:schemeClr val="accent2">
                    <a:lumMod val="75000"/>
                  </a:schemeClr>
                </a:solidFill>
              </a:rPr>
              <a:t>tevékenységek</a:t>
            </a:r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2400" b="1" dirty="0" err="1">
                <a:solidFill>
                  <a:schemeClr val="accent2">
                    <a:lumMod val="75000"/>
                  </a:schemeClr>
                </a:solidFill>
              </a:rPr>
              <a:t>listája</a:t>
            </a:r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 a PT 4 </a:t>
            </a:r>
            <a:r>
              <a:rPr lang="sk-SK" sz="2400" b="1" dirty="0" err="1">
                <a:solidFill>
                  <a:schemeClr val="accent2">
                    <a:lumMod val="75000"/>
                  </a:schemeClr>
                </a:solidFill>
              </a:rPr>
              <a:t>keretén</a:t>
            </a:r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2400" b="1" dirty="0" err="1">
                <a:solidFill>
                  <a:schemeClr val="accent2">
                    <a:lumMod val="75000"/>
                  </a:schemeClr>
                </a:solidFill>
              </a:rPr>
              <a:t>bel</a:t>
            </a:r>
            <a:r>
              <a:rPr lang="hu-HU" sz="2400" b="1" dirty="0">
                <a:solidFill>
                  <a:schemeClr val="accent2">
                    <a:lumMod val="75000"/>
                  </a:schemeClr>
                </a:solidFill>
              </a:rPr>
              <a:t>ül</a:t>
            </a:r>
            <a:endParaRPr lang="sk-SK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FE96774-7562-4F4E-A104-E593EFC9AF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53796"/>
            <a:ext cx="8596668" cy="5704204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hu-HU" dirty="0"/>
              <a:t>jelentős, határon átnyúló hatással rendelkező stratégiák, tanulmányok, kutatások vagy tervek kidolgozása, </a:t>
            </a:r>
            <a:endParaRPr lang="sk-SK" dirty="0"/>
          </a:p>
          <a:p>
            <a:pPr lvl="0"/>
            <a:r>
              <a:rPr lang="hu-HU" dirty="0"/>
              <a:t>közös szakmai programok kialakítása (csereprogramok indítása a kultúra, oktatás, kutatás,   stb. területén),</a:t>
            </a:r>
            <a:endParaRPr lang="sk-SK" dirty="0"/>
          </a:p>
          <a:p>
            <a:pPr lvl="0"/>
            <a:r>
              <a:rPr lang="hu-HU" dirty="0"/>
              <a:t>rendezvények szervezése az önkormányzatok között, a fiatalok, illetve fogyatékkal élő fiatalok közötti együttműködés kialakítása érdekében,</a:t>
            </a:r>
            <a:endParaRPr lang="sk-SK" dirty="0"/>
          </a:p>
          <a:p>
            <a:pPr lvl="0"/>
            <a:r>
              <a:rPr lang="hu-HU" dirty="0"/>
              <a:t>általános és középiskolák közös rendezvényeinek szervezése,</a:t>
            </a:r>
            <a:endParaRPr lang="sk-SK" dirty="0"/>
          </a:p>
          <a:p>
            <a:pPr lvl="0"/>
            <a:r>
              <a:rPr lang="hu-HU" dirty="0"/>
              <a:t>átfogó, kétnyelvű szakmai műhely kialakítása az IKT eszközök biztonságos használatáról és a résztvevő régiók kulturális érték-térképéről (pl. kétnyelvű eszközök, IKT eszközök - kulturális szolgáltatások, archívumok, kutatás, stb.),</a:t>
            </a:r>
            <a:endParaRPr lang="sk-SK" dirty="0"/>
          </a:p>
          <a:p>
            <a:pPr lvl="0"/>
            <a:r>
              <a:rPr lang="hu-HU" dirty="0"/>
              <a:t>iskoláztatások, tapasztalatcserék (pl. tréningek, nyári iskolák, egyetemek, versenyek szervezése),</a:t>
            </a:r>
            <a:endParaRPr lang="sk-SK" dirty="0"/>
          </a:p>
          <a:p>
            <a:pPr lvl="0"/>
            <a:r>
              <a:rPr lang="hu-HU" dirty="0"/>
              <a:t>brossúrák, könyvek, DVD-k kiadása, kisfilmek stb.,</a:t>
            </a:r>
            <a:endParaRPr lang="sk-SK" dirty="0"/>
          </a:p>
          <a:p>
            <a:pPr lvl="0"/>
            <a:r>
              <a:rPr lang="hu-HU" dirty="0"/>
              <a:t>a közintézmények által nyújtott határon átnyúló szolgáltatások közös tervezése és kialakítása,</a:t>
            </a:r>
            <a:endParaRPr lang="sk-SK" dirty="0"/>
          </a:p>
          <a:p>
            <a:pPr lvl="0"/>
            <a:r>
              <a:rPr lang="hu-HU" dirty="0"/>
              <a:t>olyan jogi eszközök és IKT megoldások kialakítása, amelyek javítják a határon átnyúló szolgáltatások nyújtását (az információ-áramlás megerősítése, e-</a:t>
            </a:r>
            <a:r>
              <a:rPr lang="hu-HU" dirty="0" err="1"/>
              <a:t>governance</a:t>
            </a:r>
            <a:r>
              <a:rPr lang="hu-HU" dirty="0"/>
              <a:t>, m-</a:t>
            </a:r>
            <a:r>
              <a:rPr lang="hu-HU" dirty="0" err="1"/>
              <a:t>governance</a:t>
            </a:r>
            <a:r>
              <a:rPr lang="hu-HU" dirty="0"/>
              <a:t> és egyéb),</a:t>
            </a:r>
            <a:endParaRPr lang="sk-SK" dirty="0"/>
          </a:p>
          <a:p>
            <a:pPr lvl="0"/>
            <a:r>
              <a:rPr lang="hu-HU" dirty="0"/>
              <a:t>határon átnyúló szolgáltatások kialakítása az egészségügyi ellátás, oktatás, szociális szolgáltatások, biztonság, adminisztráció területén (pl. adatszolgáltatás, stb.) </a:t>
            </a:r>
            <a:endParaRPr lang="sk-SK" dirty="0"/>
          </a:p>
          <a:p>
            <a:pPr lvl="0"/>
            <a:r>
              <a:rPr lang="hu-HU" dirty="0"/>
              <a:t>a helyi érdekű médiák együttműködése (információcsere, közös tréningprogramok, stb.),</a:t>
            </a:r>
            <a:endParaRPr lang="sk-SK" dirty="0"/>
          </a:p>
          <a:p>
            <a:pPr lvl="0"/>
            <a:r>
              <a:rPr lang="hu-HU" dirty="0"/>
              <a:t>határon átnyúló médiák létrehozása,</a:t>
            </a:r>
            <a:endParaRPr lang="sk-SK" dirty="0"/>
          </a:p>
          <a:p>
            <a:pPr lvl="0"/>
            <a:r>
              <a:rPr lang="hu-HU" dirty="0"/>
              <a:t>a társadalom perifériájára szorult közösségekre irányuló programok kidolgozása és megvalósítása.</a:t>
            </a:r>
            <a:endParaRPr lang="sk-SK" dirty="0"/>
          </a:p>
          <a:p>
            <a:endParaRPr lang="sk-SK" dirty="0"/>
          </a:p>
        </p:txBody>
      </p:sp>
      <p:sp>
        <p:nvSpPr>
          <p:cNvPr id="8" name="Šesťuholník 7">
            <a:extLst>
              <a:ext uri="{FF2B5EF4-FFF2-40B4-BE49-F238E27FC236}">
                <a16:creationId xmlns:a16="http://schemas.microsoft.com/office/drawing/2014/main" id="{712917D8-7028-4E68-B33D-CBCF087DAF20}"/>
              </a:ext>
            </a:extLst>
          </p:cNvPr>
          <p:cNvSpPr/>
          <p:nvPr/>
        </p:nvSpPr>
        <p:spPr>
          <a:xfrm>
            <a:off x="9465186" y="370078"/>
            <a:ext cx="1926032" cy="1698243"/>
          </a:xfrm>
          <a:prstGeom prst="hexagon">
            <a:avLst/>
          </a:prstGeom>
          <a:gradFill>
            <a:gsLst>
              <a:gs pos="0">
                <a:schemeClr val="accent2"/>
              </a:gs>
              <a:gs pos="82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Šesťuholník 5">
            <a:extLst>
              <a:ext uri="{FF2B5EF4-FFF2-40B4-BE49-F238E27FC236}">
                <a16:creationId xmlns:a16="http://schemas.microsoft.com/office/drawing/2014/main" id="{FCFB8C14-95F9-48B1-B35D-6F06E22D112A}"/>
              </a:ext>
            </a:extLst>
          </p:cNvPr>
          <p:cNvSpPr/>
          <p:nvPr/>
        </p:nvSpPr>
        <p:spPr>
          <a:xfrm>
            <a:off x="10265968" y="3429000"/>
            <a:ext cx="1926032" cy="1698243"/>
          </a:xfrm>
          <a:prstGeom prst="hexagon">
            <a:avLst/>
          </a:prstGeom>
          <a:gradFill>
            <a:gsLst>
              <a:gs pos="0">
                <a:schemeClr val="accent2"/>
              </a:gs>
              <a:gs pos="82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Šesťuholník 6">
            <a:extLst>
              <a:ext uri="{FF2B5EF4-FFF2-40B4-BE49-F238E27FC236}">
                <a16:creationId xmlns:a16="http://schemas.microsoft.com/office/drawing/2014/main" id="{8624C2FB-8A6D-4B0F-BB57-B28933CB25F0}"/>
              </a:ext>
            </a:extLst>
          </p:cNvPr>
          <p:cNvSpPr/>
          <p:nvPr/>
        </p:nvSpPr>
        <p:spPr>
          <a:xfrm>
            <a:off x="9066866" y="4855082"/>
            <a:ext cx="1926032" cy="1698243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71960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9AC8BD-95D2-4209-9F83-F86E7F4AD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70271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hu-HU" sz="3200" dirty="0">
                <a:solidFill>
                  <a:schemeClr val="accent2">
                    <a:lumMod val="75000"/>
                  </a:schemeClr>
                </a:solidFill>
              </a:rPr>
              <a:t>A</a:t>
            </a:r>
            <a:r>
              <a:rPr lang="sk-SK" sz="3200" dirty="0">
                <a:solidFill>
                  <a:schemeClr val="accent2">
                    <a:lumMod val="75000"/>
                  </a:schemeClr>
                </a:solidFill>
              </a:rPr>
              <a:t> projekt </a:t>
            </a:r>
            <a:r>
              <a:rPr lang="sk-SK" sz="3200" dirty="0" err="1">
                <a:solidFill>
                  <a:schemeClr val="accent2">
                    <a:lumMod val="75000"/>
                  </a:schemeClr>
                </a:solidFill>
              </a:rPr>
              <a:t>partnersége</a:t>
            </a:r>
            <a:endParaRPr lang="sk-SK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5DB78A9-19F4-4827-9797-9E8CE2DDB8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86909"/>
            <a:ext cx="8596668" cy="5296695"/>
          </a:xfrm>
        </p:spPr>
        <p:txBody>
          <a:bodyPr>
            <a:normAutofit fontScale="92500" lnSpcReduction="20000"/>
          </a:bodyPr>
          <a:lstStyle/>
          <a:p>
            <a:r>
              <a:rPr lang="hu-HU" dirty="0"/>
              <a:t>A</a:t>
            </a:r>
            <a:r>
              <a:rPr lang="sk-SK" dirty="0"/>
              <a:t> </a:t>
            </a:r>
            <a:r>
              <a:rPr lang="sk-SK" dirty="0" err="1"/>
              <a:t>projektek</a:t>
            </a:r>
            <a:r>
              <a:rPr lang="sk-SK" dirty="0"/>
              <a:t> </a:t>
            </a:r>
            <a:r>
              <a:rPr lang="sk-SK" dirty="0" err="1"/>
              <a:t>határon</a:t>
            </a:r>
            <a:r>
              <a:rPr lang="sk-SK" dirty="0"/>
              <a:t> </a:t>
            </a:r>
            <a:r>
              <a:rPr lang="sk-SK" dirty="0" err="1"/>
              <a:t>átnyúló</a:t>
            </a:r>
            <a:r>
              <a:rPr lang="sk-SK" dirty="0"/>
              <a:t> </a:t>
            </a:r>
            <a:r>
              <a:rPr lang="sk-SK" dirty="0" err="1"/>
              <a:t>hatása</a:t>
            </a:r>
            <a:endParaRPr lang="sk-SK" dirty="0"/>
          </a:p>
          <a:p>
            <a:endParaRPr lang="sk-SK" dirty="0"/>
          </a:p>
          <a:p>
            <a:r>
              <a:rPr lang="sk-SK" altLang="sk-SK" dirty="0"/>
              <a:t>A </a:t>
            </a:r>
            <a:r>
              <a:rPr lang="sk-SK" altLang="sk-SK" dirty="0" err="1"/>
              <a:t>projektet</a:t>
            </a:r>
            <a:r>
              <a:rPr lang="sk-SK" altLang="sk-SK" dirty="0"/>
              <a:t> </a:t>
            </a:r>
            <a:r>
              <a:rPr lang="sk-SK" altLang="sk-SK" dirty="0" err="1"/>
              <a:t>olyan</a:t>
            </a:r>
            <a:r>
              <a:rPr lang="sk-SK" altLang="sk-SK" dirty="0"/>
              <a:t> </a:t>
            </a:r>
            <a:r>
              <a:rPr lang="sk-SK" altLang="sk-SK" dirty="0" err="1"/>
              <a:t>partnerségben</a:t>
            </a:r>
            <a:r>
              <a:rPr lang="sk-SK" altLang="sk-SK" dirty="0"/>
              <a:t> </a:t>
            </a:r>
            <a:r>
              <a:rPr lang="sk-SK" altLang="sk-SK" dirty="0" err="1"/>
              <a:t>kell</a:t>
            </a:r>
            <a:r>
              <a:rPr lang="sk-SK" altLang="sk-SK" dirty="0"/>
              <a:t> </a:t>
            </a:r>
            <a:r>
              <a:rPr lang="sk-SK" altLang="sk-SK" dirty="0" err="1"/>
              <a:t>végrehajtani</a:t>
            </a:r>
            <a:r>
              <a:rPr lang="sk-SK" altLang="sk-SK" dirty="0"/>
              <a:t>, </a:t>
            </a:r>
            <a:r>
              <a:rPr lang="sk-SK" altLang="sk-SK" dirty="0" err="1"/>
              <a:t>ahol</a:t>
            </a:r>
            <a:r>
              <a:rPr lang="sk-SK" altLang="sk-SK" dirty="0"/>
              <a:t> :</a:t>
            </a:r>
          </a:p>
          <a:p>
            <a:pPr lvl="1"/>
            <a:r>
              <a:rPr lang="sk-SK" altLang="sk-SK" b="1" dirty="0"/>
              <a:t>1</a:t>
            </a:r>
            <a:r>
              <a:rPr lang="sk-SK" altLang="sk-SK" dirty="0"/>
              <a:t> </a:t>
            </a:r>
            <a:r>
              <a:rPr lang="sk-SK" altLang="sk-SK" dirty="0" err="1"/>
              <a:t>pénzügyi</a:t>
            </a:r>
            <a:r>
              <a:rPr lang="sk-SK" altLang="sk-SK" dirty="0"/>
              <a:t> </a:t>
            </a:r>
            <a:r>
              <a:rPr lang="sk-SK" altLang="sk-SK" dirty="0" err="1"/>
              <a:t>hozzájárulással</a:t>
            </a:r>
            <a:r>
              <a:rPr lang="sk-SK" altLang="sk-SK" dirty="0"/>
              <a:t> </a:t>
            </a:r>
            <a:r>
              <a:rPr lang="sk-SK" altLang="sk-SK" dirty="0" err="1"/>
              <a:t>rendelkező</a:t>
            </a:r>
            <a:r>
              <a:rPr lang="sk-SK" altLang="sk-SK" dirty="0"/>
              <a:t> partner a </a:t>
            </a:r>
            <a:r>
              <a:rPr lang="sk-SK" altLang="sk-SK" b="1" dirty="0" err="1"/>
              <a:t>Szlovák</a:t>
            </a:r>
            <a:r>
              <a:rPr lang="sk-SK" altLang="sk-SK" b="1" dirty="0"/>
              <a:t> </a:t>
            </a:r>
            <a:r>
              <a:rPr lang="sk-SK" altLang="sk-SK" b="1" dirty="0" err="1"/>
              <a:t>Köztársaság</a:t>
            </a:r>
            <a:r>
              <a:rPr lang="sk-SK" altLang="sk-SK" b="1" dirty="0"/>
              <a:t> </a:t>
            </a:r>
            <a:r>
              <a:rPr lang="sk-SK" altLang="sk-SK" dirty="0" err="1"/>
              <a:t>jogosult</a:t>
            </a:r>
            <a:r>
              <a:rPr lang="sk-SK" altLang="sk-SK" dirty="0"/>
              <a:t> </a:t>
            </a:r>
            <a:r>
              <a:rPr lang="sk-SK" altLang="sk-SK" dirty="0" err="1"/>
              <a:t>területéről</a:t>
            </a:r>
            <a:r>
              <a:rPr lang="sk-SK" altLang="sk-SK" dirty="0"/>
              <a:t>,</a:t>
            </a:r>
          </a:p>
          <a:p>
            <a:pPr lvl="1"/>
            <a:r>
              <a:rPr lang="sk-SK" altLang="sk-SK" b="1" dirty="0"/>
              <a:t>1</a:t>
            </a:r>
            <a:r>
              <a:rPr lang="sk-SK" altLang="sk-SK" dirty="0"/>
              <a:t> </a:t>
            </a:r>
            <a:r>
              <a:rPr lang="sk-SK" altLang="sk-SK" dirty="0" err="1"/>
              <a:t>pénzügyi</a:t>
            </a:r>
            <a:r>
              <a:rPr lang="sk-SK" altLang="sk-SK" dirty="0"/>
              <a:t> </a:t>
            </a:r>
            <a:r>
              <a:rPr lang="sk-SK" altLang="sk-SK" dirty="0" err="1"/>
              <a:t>hozzájárul</a:t>
            </a:r>
            <a:r>
              <a:rPr lang="hu-HU" altLang="sk-SK" dirty="0" err="1"/>
              <a:t>ással</a:t>
            </a:r>
            <a:r>
              <a:rPr lang="hu-HU" altLang="sk-SK" dirty="0"/>
              <a:t> rendelkező partner </a:t>
            </a:r>
            <a:r>
              <a:rPr lang="hu-HU" altLang="sk-SK" b="1" dirty="0"/>
              <a:t>Magyarország</a:t>
            </a:r>
            <a:r>
              <a:rPr lang="hu-HU" altLang="sk-SK" dirty="0"/>
              <a:t> jogosult területéről   származik</a:t>
            </a:r>
            <a:r>
              <a:rPr lang="sk-SK" altLang="sk-SK" dirty="0"/>
              <a:t> .</a:t>
            </a:r>
          </a:p>
          <a:p>
            <a:r>
              <a:rPr lang="hu-HU" altLang="sk-SK" dirty="0"/>
              <a:t>A</a:t>
            </a:r>
            <a:r>
              <a:rPr lang="sk-SK" altLang="sk-SK" dirty="0"/>
              <a:t> </a:t>
            </a:r>
            <a:r>
              <a:rPr lang="sk-SK" altLang="sk-SK" dirty="0" err="1"/>
              <a:t>kisprojekt</a:t>
            </a:r>
            <a:r>
              <a:rPr lang="sk-SK" altLang="sk-SK" dirty="0"/>
              <a:t> </a:t>
            </a:r>
            <a:r>
              <a:rPr lang="sk-SK" altLang="sk-SK" dirty="0" err="1"/>
              <a:t>vezető</a:t>
            </a:r>
            <a:r>
              <a:rPr lang="sk-SK" altLang="sk-SK" dirty="0"/>
              <a:t> </a:t>
            </a:r>
            <a:r>
              <a:rPr lang="sk-SK" altLang="sk-SK" dirty="0" err="1"/>
              <a:t>partnere</a:t>
            </a:r>
            <a:r>
              <a:rPr lang="sk-SK" altLang="sk-SK" dirty="0"/>
              <a:t> / A </a:t>
            </a:r>
            <a:r>
              <a:rPr lang="sk-SK" altLang="sk-SK" dirty="0" err="1"/>
              <a:t>kisprojekt</a:t>
            </a:r>
            <a:r>
              <a:rPr lang="sk-SK" altLang="sk-SK" dirty="0"/>
              <a:t> </a:t>
            </a:r>
            <a:r>
              <a:rPr lang="sk-SK" altLang="sk-SK" dirty="0" err="1"/>
              <a:t>partnere</a:t>
            </a:r>
            <a:endParaRPr lang="sk-SK" altLang="sk-SK" dirty="0"/>
          </a:p>
          <a:p>
            <a:endParaRPr lang="sk-SK" altLang="sk-SK" dirty="0"/>
          </a:p>
          <a:p>
            <a:r>
              <a:rPr lang="sk-SK" dirty="0"/>
              <a:t>A </a:t>
            </a:r>
            <a:r>
              <a:rPr lang="sk-SK" dirty="0" err="1"/>
              <a:t>partnerség</a:t>
            </a:r>
            <a:r>
              <a:rPr lang="sk-SK" dirty="0"/>
              <a:t> k</a:t>
            </a:r>
            <a:r>
              <a:rPr lang="hu-HU" dirty="0" err="1"/>
              <a:t>övetelményei</a:t>
            </a:r>
            <a:r>
              <a:rPr lang="sk-SK" dirty="0"/>
              <a:t>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hu-HU" b="1" dirty="0"/>
              <a:t>K</a:t>
            </a:r>
            <a:r>
              <a:rPr lang="sk-SK" b="1" dirty="0" err="1"/>
              <a:t>özös</a:t>
            </a:r>
            <a:r>
              <a:rPr lang="sk-SK" b="1" dirty="0"/>
              <a:t> </a:t>
            </a:r>
            <a:r>
              <a:rPr lang="sk-SK" b="1" dirty="0" err="1"/>
              <a:t>előkészítés</a:t>
            </a:r>
            <a:endParaRPr lang="sk-SK" b="1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hu-HU" b="1" dirty="0"/>
              <a:t>K</a:t>
            </a:r>
            <a:r>
              <a:rPr lang="sk-SK" b="1" dirty="0" err="1"/>
              <a:t>özös</a:t>
            </a:r>
            <a:r>
              <a:rPr lang="sk-SK" b="1" dirty="0"/>
              <a:t> </a:t>
            </a:r>
            <a:r>
              <a:rPr lang="sk-SK" b="1" dirty="0" err="1"/>
              <a:t>megvalósítás</a:t>
            </a:r>
            <a:endParaRPr lang="sk-SK" b="1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hu-HU" b="1" dirty="0"/>
              <a:t>K</a:t>
            </a:r>
            <a:r>
              <a:rPr lang="sk-SK" b="1" dirty="0" err="1"/>
              <a:t>özös</a:t>
            </a:r>
            <a:r>
              <a:rPr lang="sk-SK" b="1" dirty="0"/>
              <a:t> </a:t>
            </a:r>
            <a:r>
              <a:rPr lang="sk-SK" b="1" dirty="0" err="1"/>
              <a:t>finanszírozás</a:t>
            </a:r>
            <a:endParaRPr lang="sk-SK" b="1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hu-HU" b="1" dirty="0"/>
              <a:t>Közös személyzet</a:t>
            </a:r>
            <a:endParaRPr lang="sk-SK" b="1" dirty="0"/>
          </a:p>
          <a:p>
            <a:pPr lvl="2">
              <a:buFont typeface="Wingdings" panose="05000000000000000000" pitchFamily="2" charset="2"/>
              <a:buChar char="ü"/>
            </a:pPr>
            <a:endParaRPr lang="sk-SK" dirty="0"/>
          </a:p>
          <a:p>
            <a:r>
              <a:rPr lang="hu-HU" dirty="0"/>
              <a:t>A projekt partnereinek a felsorolt követelményekből legalább </a:t>
            </a:r>
            <a:r>
              <a:rPr lang="hu-HU" b="1" dirty="0"/>
              <a:t>három</a:t>
            </a:r>
            <a:r>
              <a:rPr lang="hu-HU" dirty="0"/>
              <a:t> esetben együtt kell működniük.</a:t>
            </a:r>
            <a:endParaRPr lang="sk-SK" dirty="0"/>
          </a:p>
        </p:txBody>
      </p:sp>
      <p:sp>
        <p:nvSpPr>
          <p:cNvPr id="4" name="Šesťuholník 3">
            <a:extLst>
              <a:ext uri="{FF2B5EF4-FFF2-40B4-BE49-F238E27FC236}">
                <a16:creationId xmlns:a16="http://schemas.microsoft.com/office/drawing/2014/main" id="{6B629621-180A-467E-83E0-3FD11B4DE7B5}"/>
              </a:ext>
            </a:extLst>
          </p:cNvPr>
          <p:cNvSpPr/>
          <p:nvPr/>
        </p:nvSpPr>
        <p:spPr>
          <a:xfrm>
            <a:off x="8875161" y="2042679"/>
            <a:ext cx="2639505" cy="2576456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181119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597E15-1BBB-4F44-887E-68598A9A3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681" y="169991"/>
            <a:ext cx="8596668" cy="570790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hu-HU" sz="3200" b="1" dirty="0">
                <a:solidFill>
                  <a:schemeClr val="accent2">
                    <a:lumMod val="75000"/>
                  </a:schemeClr>
                </a:solidFill>
              </a:rPr>
              <a:t>A</a:t>
            </a:r>
            <a:r>
              <a:rPr lang="sk-SK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3200" b="1" dirty="0" err="1">
                <a:solidFill>
                  <a:schemeClr val="accent2">
                    <a:lumMod val="75000"/>
                  </a:schemeClr>
                </a:solidFill>
              </a:rPr>
              <a:t>projektek</a:t>
            </a:r>
            <a:r>
              <a:rPr lang="sk-SK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3200" b="1" dirty="0" err="1">
                <a:solidFill>
                  <a:schemeClr val="accent2">
                    <a:lumMod val="75000"/>
                  </a:schemeClr>
                </a:solidFill>
              </a:rPr>
              <a:t>megvalósításának</a:t>
            </a:r>
            <a:r>
              <a:rPr lang="sk-SK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3200" b="1" dirty="0" err="1">
                <a:solidFill>
                  <a:schemeClr val="accent2">
                    <a:lumMod val="75000"/>
                  </a:schemeClr>
                </a:solidFill>
              </a:rPr>
              <a:t>időszaka</a:t>
            </a:r>
            <a:endParaRPr lang="sk-SK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7E20FB2-ECD2-4E75-BAEA-87514D5E0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532" y="854763"/>
            <a:ext cx="8596668" cy="4723839"/>
          </a:xfrm>
        </p:spPr>
        <p:txBody>
          <a:bodyPr/>
          <a:lstStyle/>
          <a:p>
            <a:r>
              <a:rPr lang="hu-HU" sz="1600" dirty="0"/>
              <a:t>A projekt megvalósítása legkorábban a pénzügyi hozzájárulás iránti kérelem benyújtását követő napon kezdődhet.</a:t>
            </a:r>
            <a:endParaRPr lang="sk-SK" sz="1600" dirty="0"/>
          </a:p>
          <a:p>
            <a:r>
              <a:rPr lang="hu-HU" sz="1600" dirty="0"/>
              <a:t>Az elbírálási folyamat ütemterve (naptári napokban kifejezve): </a:t>
            </a:r>
            <a:endParaRPr lang="sk-SK" sz="1600" dirty="0"/>
          </a:p>
          <a:p>
            <a:endParaRPr lang="sk-SK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F36D063-3AE9-4D3B-9F47-89FFF2A608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1615460"/>
              </p:ext>
            </p:extLst>
          </p:nvPr>
        </p:nvGraphicFramePr>
        <p:xfrm>
          <a:off x="1285765" y="1840375"/>
          <a:ext cx="5786647" cy="49944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Šesťuholník 4">
            <a:extLst>
              <a:ext uri="{FF2B5EF4-FFF2-40B4-BE49-F238E27FC236}">
                <a16:creationId xmlns:a16="http://schemas.microsoft.com/office/drawing/2014/main" id="{7EC7A71A-8E97-4EDB-861E-E0B738DA0DF5}"/>
              </a:ext>
            </a:extLst>
          </p:cNvPr>
          <p:cNvSpPr/>
          <p:nvPr/>
        </p:nvSpPr>
        <p:spPr>
          <a:xfrm>
            <a:off x="8567928" y="113382"/>
            <a:ext cx="1946788" cy="1750142"/>
          </a:xfrm>
          <a:prstGeom prst="hexagon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Šesťuholník 6">
            <a:extLst>
              <a:ext uri="{FF2B5EF4-FFF2-40B4-BE49-F238E27FC236}">
                <a16:creationId xmlns:a16="http://schemas.microsoft.com/office/drawing/2014/main" id="{D75C5336-E6E0-4494-A626-ACDB5851C2A0}"/>
              </a:ext>
            </a:extLst>
          </p:cNvPr>
          <p:cNvSpPr/>
          <p:nvPr/>
        </p:nvSpPr>
        <p:spPr>
          <a:xfrm>
            <a:off x="10087995" y="988453"/>
            <a:ext cx="1946788" cy="1750142"/>
          </a:xfrm>
          <a:prstGeom prst="hexagon">
            <a:avLst/>
          </a:prstGeom>
          <a:gradFill>
            <a:gsLst>
              <a:gs pos="0">
                <a:schemeClr val="accent2"/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Šesťuholník 7">
            <a:extLst>
              <a:ext uri="{FF2B5EF4-FFF2-40B4-BE49-F238E27FC236}">
                <a16:creationId xmlns:a16="http://schemas.microsoft.com/office/drawing/2014/main" id="{44EE17A0-12B6-4CEA-91AC-98D60B524B60}"/>
              </a:ext>
            </a:extLst>
          </p:cNvPr>
          <p:cNvSpPr/>
          <p:nvPr/>
        </p:nvSpPr>
        <p:spPr>
          <a:xfrm>
            <a:off x="10245212" y="5107858"/>
            <a:ext cx="1946788" cy="1750142"/>
          </a:xfrm>
          <a:prstGeom prst="hexagon">
            <a:avLst/>
          </a:prstGeom>
          <a:gradFill>
            <a:gsLst>
              <a:gs pos="0">
                <a:schemeClr val="accent2"/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Šesťuholník 8">
            <a:extLst>
              <a:ext uri="{FF2B5EF4-FFF2-40B4-BE49-F238E27FC236}">
                <a16:creationId xmlns:a16="http://schemas.microsoft.com/office/drawing/2014/main" id="{60B99FED-9661-4415-BFAF-EE5165CE9C22}"/>
              </a:ext>
            </a:extLst>
          </p:cNvPr>
          <p:cNvSpPr/>
          <p:nvPr/>
        </p:nvSpPr>
        <p:spPr>
          <a:xfrm>
            <a:off x="8727897" y="4221212"/>
            <a:ext cx="1946788" cy="1750142"/>
          </a:xfrm>
          <a:prstGeom prst="hexagon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416171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E971AEE-4593-4857-8BE1-5B9FB888E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98090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 sz="3200" dirty="0" err="1">
                <a:solidFill>
                  <a:schemeClr val="accent2">
                    <a:lumMod val="75000"/>
                  </a:schemeClr>
                </a:solidFill>
              </a:rPr>
              <a:t>Dokumentumok</a:t>
            </a:r>
            <a:endParaRPr lang="sk-SK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62E6B13-88E5-4F4C-BDC9-AEC1F71FD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07691"/>
            <a:ext cx="8596668" cy="5211096"/>
          </a:xfrm>
        </p:spPr>
        <p:txBody>
          <a:bodyPr>
            <a:normAutofit fontScale="92500" lnSpcReduction="10000"/>
          </a:bodyPr>
          <a:lstStyle/>
          <a:p>
            <a:pPr lvl="0">
              <a:buFont typeface="+mj-lt"/>
              <a:buAutoNum type="arabicPeriod"/>
            </a:pPr>
            <a:r>
              <a:rPr lang="hu-HU" dirty="0"/>
              <a:t>Felhasználói kézikönyv pályázók számára</a:t>
            </a:r>
            <a:endParaRPr lang="sk-SK" dirty="0"/>
          </a:p>
          <a:p>
            <a:pPr lvl="0">
              <a:buFont typeface="+mj-lt"/>
              <a:buAutoNum type="arabicPeriod"/>
            </a:pPr>
            <a:r>
              <a:rPr lang="hu-HU" dirty="0"/>
              <a:t>A Pénzügyi hozzájárulás iránti kérelem kisprojektek részére formanyomtatványa</a:t>
            </a:r>
            <a:endParaRPr lang="sk-SK" dirty="0"/>
          </a:p>
          <a:p>
            <a:pPr lvl="0">
              <a:buFont typeface="+mj-lt"/>
              <a:buAutoNum type="arabicPeriod"/>
            </a:pPr>
            <a:r>
              <a:rPr lang="hu-HU" dirty="0"/>
              <a:t>A Pénzügyi hozzájárulás iránti kérelem kisprojektek részére mellékletei</a:t>
            </a:r>
            <a:endParaRPr lang="sk-SK" dirty="0"/>
          </a:p>
          <a:p>
            <a:pPr lvl="0">
              <a:buFont typeface="+mj-lt"/>
              <a:buAutoNum type="arabicPeriod"/>
            </a:pPr>
            <a:r>
              <a:rPr lang="hu-HU" dirty="0"/>
              <a:t>Elszámolható költségek kézikönyve </a:t>
            </a:r>
            <a:endParaRPr lang="sk-SK" dirty="0"/>
          </a:p>
          <a:p>
            <a:pPr lvl="0">
              <a:buFont typeface="+mj-lt"/>
              <a:buAutoNum type="arabicPeriod"/>
            </a:pPr>
            <a:r>
              <a:rPr lang="hu-HU" dirty="0"/>
              <a:t>Projektláthatósági kézikönyv</a:t>
            </a:r>
            <a:endParaRPr lang="sk-SK" dirty="0"/>
          </a:p>
          <a:p>
            <a:pPr lvl="0">
              <a:buFont typeface="+mj-lt"/>
              <a:buAutoNum type="arabicPeriod"/>
            </a:pPr>
            <a:r>
              <a:rPr lang="hu-HU" dirty="0"/>
              <a:t>A pénzügyi hozzájárulásról szóló szerződés tervezete</a:t>
            </a:r>
            <a:endParaRPr lang="sk-SK" dirty="0"/>
          </a:p>
          <a:p>
            <a:pPr lvl="0">
              <a:buFont typeface="+mj-lt"/>
              <a:buAutoNum type="arabicPeriod"/>
            </a:pPr>
            <a:r>
              <a:rPr lang="hu-HU" dirty="0"/>
              <a:t>Partnerségi megállapodás tervezete</a:t>
            </a:r>
            <a:endParaRPr lang="sk-SK" dirty="0"/>
          </a:p>
          <a:p>
            <a:pPr lvl="0">
              <a:buFont typeface="+mj-lt"/>
              <a:buAutoNum type="arabicPeriod"/>
            </a:pPr>
            <a:r>
              <a:rPr lang="hu-HU" dirty="0"/>
              <a:t>Adminisztratív értékelőlap a kisprojektek számára – PT1</a:t>
            </a:r>
            <a:endParaRPr lang="sk-SK" dirty="0"/>
          </a:p>
          <a:p>
            <a:pPr lvl="0">
              <a:buFont typeface="+mj-lt"/>
              <a:buAutoNum type="arabicPeriod"/>
            </a:pPr>
            <a:r>
              <a:rPr lang="hu-HU" dirty="0"/>
              <a:t>Adminisztratív értékelőlap a kisprojektek számára – PT4</a:t>
            </a:r>
            <a:endParaRPr lang="sk-SK" dirty="0"/>
          </a:p>
          <a:p>
            <a:pPr lvl="0">
              <a:buFont typeface="+mj-lt"/>
              <a:buAutoNum type="arabicPeriod"/>
            </a:pPr>
            <a:r>
              <a:rPr lang="hu-HU" dirty="0"/>
              <a:t>Minőségi értékelőlap a kisprojektek számára – PT1</a:t>
            </a:r>
            <a:endParaRPr lang="sk-SK" dirty="0"/>
          </a:p>
          <a:p>
            <a:pPr lvl="0">
              <a:buFont typeface="+mj-lt"/>
              <a:buAutoNum type="arabicPeriod"/>
            </a:pPr>
            <a:r>
              <a:rPr lang="hu-HU" dirty="0"/>
              <a:t>Minőségi értékelőlap a kisprojektek számára – PT4</a:t>
            </a:r>
            <a:endParaRPr lang="sk-SK" dirty="0"/>
          </a:p>
          <a:p>
            <a:pPr lvl="0">
              <a:buFont typeface="+mj-lt"/>
              <a:buAutoNum type="arabicPeriod"/>
            </a:pPr>
            <a:r>
              <a:rPr lang="hu-HU" dirty="0"/>
              <a:t>A kisprojektek kiválasztásának kritériumai – PT1</a:t>
            </a:r>
            <a:endParaRPr lang="sk-SK" dirty="0"/>
          </a:p>
          <a:p>
            <a:pPr lvl="0">
              <a:buFont typeface="+mj-lt"/>
              <a:buAutoNum type="arabicPeriod"/>
            </a:pPr>
            <a:r>
              <a:rPr lang="hu-HU" dirty="0"/>
              <a:t>A kisprojektek kiválasztásának kritériumai – PT4</a:t>
            </a:r>
            <a:endParaRPr lang="sk-SK" dirty="0"/>
          </a:p>
          <a:p>
            <a:pPr lvl="0">
              <a:buFont typeface="+mj-lt"/>
              <a:buAutoNum type="arabicPeriod"/>
            </a:pPr>
            <a:r>
              <a:rPr lang="hu-HU" dirty="0"/>
              <a:t>Az indikátorok minimális értékei </a:t>
            </a:r>
            <a:r>
              <a:rPr lang="sk-SK" dirty="0"/>
              <a:t>/ </a:t>
            </a:r>
            <a:r>
              <a:rPr lang="hu-HU" dirty="0"/>
              <a:t>projekt</a:t>
            </a:r>
            <a:endParaRPr lang="sk-SK" dirty="0"/>
          </a:p>
          <a:p>
            <a:pPr>
              <a:buFont typeface="+mj-lt"/>
              <a:buAutoNum type="arabicPeriod"/>
            </a:pPr>
            <a:endParaRPr lang="sk-SK" dirty="0"/>
          </a:p>
          <a:p>
            <a:pPr>
              <a:buFont typeface="+mj-lt"/>
              <a:buAutoNum type="arabicPeriod"/>
            </a:pPr>
            <a:endParaRPr lang="sk-SK" dirty="0"/>
          </a:p>
          <a:p>
            <a:pPr>
              <a:buFont typeface="+mj-lt"/>
              <a:buAutoNum type="arabicPeriod"/>
            </a:pPr>
            <a:endParaRPr lang="sk-SK" dirty="0"/>
          </a:p>
          <a:p>
            <a:pPr>
              <a:buFont typeface="+mj-lt"/>
              <a:buAutoNum type="arabicPeriod"/>
            </a:pPr>
            <a:endParaRPr lang="sk-SK" dirty="0"/>
          </a:p>
          <a:p>
            <a:pPr>
              <a:buFont typeface="+mj-lt"/>
              <a:buAutoNum type="arabicPeriod"/>
            </a:pPr>
            <a:endParaRPr lang="sk-SK" b="1" dirty="0"/>
          </a:p>
          <a:p>
            <a:pPr marL="0" indent="0">
              <a:buNone/>
            </a:pPr>
            <a:endParaRPr lang="sk-SK" b="1" dirty="0"/>
          </a:p>
          <a:p>
            <a:pPr>
              <a:buFont typeface="+mj-lt"/>
              <a:buAutoNum type="arabicPeriod"/>
            </a:pPr>
            <a:endParaRPr lang="sk-SK" dirty="0"/>
          </a:p>
          <a:p>
            <a:pPr>
              <a:buFont typeface="+mj-lt"/>
              <a:buAutoNum type="arabicPeriod"/>
            </a:pPr>
            <a:endParaRPr lang="sk-SK" dirty="0"/>
          </a:p>
        </p:txBody>
      </p:sp>
      <p:sp>
        <p:nvSpPr>
          <p:cNvPr id="4" name="Šesťuholník 3">
            <a:extLst>
              <a:ext uri="{FF2B5EF4-FFF2-40B4-BE49-F238E27FC236}">
                <a16:creationId xmlns:a16="http://schemas.microsoft.com/office/drawing/2014/main" id="{52EB6B90-A383-47DE-909C-7A5420BB057B}"/>
              </a:ext>
            </a:extLst>
          </p:cNvPr>
          <p:cNvSpPr/>
          <p:nvPr/>
        </p:nvSpPr>
        <p:spPr>
          <a:xfrm>
            <a:off x="7762839" y="2284937"/>
            <a:ext cx="2348272" cy="2028434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Šesťuholník 5">
            <a:extLst>
              <a:ext uri="{FF2B5EF4-FFF2-40B4-BE49-F238E27FC236}">
                <a16:creationId xmlns:a16="http://schemas.microsoft.com/office/drawing/2014/main" id="{A591E4E7-4311-4B1C-BA25-4E33067C9C69}"/>
              </a:ext>
            </a:extLst>
          </p:cNvPr>
          <p:cNvSpPr/>
          <p:nvPr/>
        </p:nvSpPr>
        <p:spPr>
          <a:xfrm>
            <a:off x="9602837" y="3299155"/>
            <a:ext cx="2348272" cy="2028434"/>
          </a:xfrm>
          <a:prstGeom prst="hexagon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Šesťuholník 6">
            <a:extLst>
              <a:ext uri="{FF2B5EF4-FFF2-40B4-BE49-F238E27FC236}">
                <a16:creationId xmlns:a16="http://schemas.microsoft.com/office/drawing/2014/main" id="{55B068E4-3F54-4B48-B46F-74B095F8EB55}"/>
              </a:ext>
            </a:extLst>
          </p:cNvPr>
          <p:cNvSpPr/>
          <p:nvPr/>
        </p:nvSpPr>
        <p:spPr>
          <a:xfrm>
            <a:off x="7762839" y="4313372"/>
            <a:ext cx="2348272" cy="2028434"/>
          </a:xfrm>
          <a:prstGeom prst="hexagon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Šesťuholník 7">
            <a:extLst>
              <a:ext uri="{FF2B5EF4-FFF2-40B4-BE49-F238E27FC236}">
                <a16:creationId xmlns:a16="http://schemas.microsoft.com/office/drawing/2014/main" id="{F5953F77-154D-4F84-ACD0-C4D532F46FBE}"/>
              </a:ext>
            </a:extLst>
          </p:cNvPr>
          <p:cNvSpPr/>
          <p:nvPr/>
        </p:nvSpPr>
        <p:spPr>
          <a:xfrm>
            <a:off x="9602837" y="1270719"/>
            <a:ext cx="2348272" cy="2028434"/>
          </a:xfrm>
          <a:prstGeom prst="hexagon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179377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BD34BCA-B441-42CA-A829-74D2955AF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239210"/>
            <a:ext cx="10701862" cy="698090"/>
          </a:xfrm>
        </p:spPr>
        <p:txBody>
          <a:bodyPr>
            <a:normAutofit/>
          </a:bodyPr>
          <a:lstStyle/>
          <a:p>
            <a:r>
              <a:rPr lang="hu-HU" sz="2800" b="1" dirty="0">
                <a:solidFill>
                  <a:schemeClr val="accent1">
                    <a:lumMod val="50000"/>
                  </a:schemeClr>
                </a:solidFill>
              </a:rPr>
              <a:t>A pénzügyi hozzájárulás iránti kérelemhez tartozó mellékletek</a:t>
            </a:r>
            <a:endParaRPr lang="sk-SK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Šesťuholník 4">
            <a:extLst>
              <a:ext uri="{FF2B5EF4-FFF2-40B4-BE49-F238E27FC236}">
                <a16:creationId xmlns:a16="http://schemas.microsoft.com/office/drawing/2014/main" id="{90919BEA-0956-41B6-9E7B-EC19CF31CFA6}"/>
              </a:ext>
            </a:extLst>
          </p:cNvPr>
          <p:cNvSpPr/>
          <p:nvPr/>
        </p:nvSpPr>
        <p:spPr>
          <a:xfrm>
            <a:off x="9689962" y="2209268"/>
            <a:ext cx="2348272" cy="2028434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graphicFrame>
        <p:nvGraphicFramePr>
          <p:cNvPr id="7" name="Tabuľka 6">
            <a:extLst>
              <a:ext uri="{FF2B5EF4-FFF2-40B4-BE49-F238E27FC236}">
                <a16:creationId xmlns:a16="http://schemas.microsoft.com/office/drawing/2014/main" id="{E9D980C4-C147-4827-89BE-0BDAFFD612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241701"/>
              </p:ext>
            </p:extLst>
          </p:nvPr>
        </p:nvGraphicFramePr>
        <p:xfrm>
          <a:off x="677334" y="1053296"/>
          <a:ext cx="8628711" cy="570631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1476421">
                  <a:extLst>
                    <a:ext uri="{9D8B030D-6E8A-4147-A177-3AD203B41FA5}">
                      <a16:colId xmlns:a16="http://schemas.microsoft.com/office/drawing/2014/main" val="1843155369"/>
                    </a:ext>
                  </a:extLst>
                </a:gridCol>
                <a:gridCol w="7152290">
                  <a:extLst>
                    <a:ext uri="{9D8B030D-6E8A-4147-A177-3AD203B41FA5}">
                      <a16:colId xmlns:a16="http://schemas.microsoft.com/office/drawing/2014/main" val="4143203439"/>
                    </a:ext>
                  </a:extLst>
                </a:gridCol>
              </a:tblGrid>
              <a:tr h="16821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hu-HU" sz="1600" dirty="0">
                          <a:effectLst/>
                        </a:rPr>
                        <a:t>1.</a:t>
                      </a:r>
                      <a:endParaRPr lang="sk-SK" sz="1600" b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1600" dirty="0">
                          <a:effectLst/>
                        </a:rPr>
                        <a:t>A pályázó/valamennyi projektpartner bemutatja </a:t>
                      </a:r>
                      <a:r>
                        <a:rPr lang="hu-H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a statisztikai számjel kiadásáról</a:t>
                      </a:r>
                      <a:r>
                        <a:rPr lang="hu-HU" sz="1600" dirty="0">
                          <a:effectLst/>
                        </a:rPr>
                        <a:t> szóló okmány másolatát (vagy az Alapszabályzatot, Alapító okiratot vagy Cégkivonatot), amellyel igazolják, hogy tevékenységük területe megegyezik a pályázati kiírás céljával. A szükséges dokumentumot a partnerek mindegyike saját anyanyelvén nyújtja be. </a:t>
                      </a:r>
                      <a:endParaRPr lang="sk-SK" sz="1600" b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23372376"/>
                  </a:ext>
                </a:extLst>
              </a:tr>
              <a:tr h="10005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hu-HU" sz="1600">
                          <a:effectLst/>
                        </a:rPr>
                        <a:t>2.</a:t>
                      </a:r>
                      <a:endParaRPr lang="sk-SK" sz="1600" b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hu-HU" sz="1600" dirty="0">
                          <a:effectLst/>
                        </a:rPr>
                        <a:t>a pályázó/a projektpartnerek benyújtják az előző évre vonatkozó </a:t>
                      </a:r>
                      <a:r>
                        <a:rPr lang="hu-H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pénzügyi beszámoló másolatát</a:t>
                      </a:r>
                      <a:r>
                        <a:rPr lang="hu-HU" sz="1600" dirty="0">
                          <a:effectLst/>
                        </a:rPr>
                        <a:t>. A szükséges dokumentumot a partnerek mindegyike saját anyanyelvén nyújtja be.</a:t>
                      </a:r>
                      <a:endParaRPr lang="sk-SK" sz="1600" b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55016128"/>
                  </a:ext>
                </a:extLst>
              </a:tr>
              <a:tr h="10005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hu-HU" sz="1600" dirty="0">
                          <a:effectLst/>
                        </a:rPr>
                        <a:t>3.</a:t>
                      </a:r>
                      <a:endParaRPr lang="sk-SK" sz="1600" b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hu-HU" sz="1600" dirty="0">
                          <a:effectLst/>
                        </a:rPr>
                        <a:t>a pályázó/a projektpartnerek benyújtják Az </a:t>
                      </a:r>
                      <a:r>
                        <a:rPr lang="hu-H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önerőről szóló nyilatkozatot </a:t>
                      </a:r>
                      <a:r>
                        <a:rPr lang="hu-HU" sz="1600" dirty="0">
                          <a:effectLst/>
                        </a:rPr>
                        <a:t>– minden partner, aki pénzügyileg hozzájárul a projekthez kétnyelvű * nyilatkozatot nyújt be. </a:t>
                      </a:r>
                      <a:endParaRPr lang="sk-SK" sz="1600" b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39475606"/>
                  </a:ext>
                </a:extLst>
              </a:tr>
              <a:tr h="20229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hu-HU" sz="1600">
                          <a:effectLst/>
                        </a:rPr>
                        <a:t>4.</a:t>
                      </a:r>
                      <a:endParaRPr lang="sk-SK" sz="1600" b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hu-HU" sz="1600" dirty="0">
                          <a:effectLst/>
                        </a:rPr>
                        <a:t>a pályázó benyújtja az </a:t>
                      </a:r>
                      <a:r>
                        <a:rPr lang="hu-H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I. nyilatkozatot </a:t>
                      </a:r>
                      <a:r>
                        <a:rPr lang="hu-HU" sz="1600" dirty="0">
                          <a:effectLst/>
                        </a:rPr>
                        <a:t>– amely tartalmazza a bűnügyi nyilvántartási rendszerben található feljegyzésekről és az adóhivatalokkal szembeni kötelezettségekről szóló információt, a társadalom-és egészségügyi biztosítókkal szembeni információt. A nyilatkozatot a szervezet hivatalos képviselője írja alá  –  Minden partner kétnyelvű nyilatkozatot nyújt be.</a:t>
                      </a:r>
                      <a:endParaRPr lang="sk-SK" sz="1600" b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831293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00012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Šesťuholník 3">
            <a:extLst>
              <a:ext uri="{FF2B5EF4-FFF2-40B4-BE49-F238E27FC236}">
                <a16:creationId xmlns:a16="http://schemas.microsoft.com/office/drawing/2014/main" id="{0CBB8690-4E43-440E-8FA0-7E55ED675FA0}"/>
              </a:ext>
            </a:extLst>
          </p:cNvPr>
          <p:cNvSpPr/>
          <p:nvPr/>
        </p:nvSpPr>
        <p:spPr>
          <a:xfrm>
            <a:off x="9689962" y="2209268"/>
            <a:ext cx="2348272" cy="2028434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graphicFrame>
        <p:nvGraphicFramePr>
          <p:cNvPr id="7" name="Tabuľka 6">
            <a:extLst>
              <a:ext uri="{FF2B5EF4-FFF2-40B4-BE49-F238E27FC236}">
                <a16:creationId xmlns:a16="http://schemas.microsoft.com/office/drawing/2014/main" id="{6A88322F-4FEC-4C8D-8929-4AD1232559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8399947"/>
              </p:ext>
            </p:extLst>
          </p:nvPr>
        </p:nvGraphicFramePr>
        <p:xfrm>
          <a:off x="798652" y="393538"/>
          <a:ext cx="8681013" cy="621560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1485371">
                  <a:extLst>
                    <a:ext uri="{9D8B030D-6E8A-4147-A177-3AD203B41FA5}">
                      <a16:colId xmlns:a16="http://schemas.microsoft.com/office/drawing/2014/main" val="3993724465"/>
                    </a:ext>
                  </a:extLst>
                </a:gridCol>
                <a:gridCol w="7195642">
                  <a:extLst>
                    <a:ext uri="{9D8B030D-6E8A-4147-A177-3AD203B41FA5}">
                      <a16:colId xmlns:a16="http://schemas.microsoft.com/office/drawing/2014/main" val="2554870243"/>
                    </a:ext>
                  </a:extLst>
                </a:gridCol>
              </a:tblGrid>
              <a:tr h="29431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hu-HU" sz="1600" b="0" dirty="0">
                          <a:effectLst/>
                        </a:rPr>
                        <a:t>5.</a:t>
                      </a:r>
                      <a:endParaRPr lang="sk-SK" sz="1600" b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hu-H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II. nyilatkozat  </a:t>
                      </a:r>
                      <a:r>
                        <a:rPr lang="hu-HU" sz="1600" b="0" dirty="0">
                          <a:effectLst/>
                        </a:rPr>
                        <a:t>– amely tartalmazza, hogy a pályázó/projektpartner ellen nem folyik csődeljárás, fizetésképtelenségi eljárás, nem áll szerkezetátalakítási folyamat alatt, nem kérik tőle pénzügyi segély visszatérítését az Európai Tanács határozata alapján, amely a támogatást törvénytelennek és a közös piaccal összeférhetetlennek tartja; nem áll támogatás elfogadásának tiltása alatt, segítség és támogatás elfogadásának tiltása alatt az Európai Uniós forrásokból, vagy speciális feltételek alapján a közbeszerzésben való részvétel tiltása alatt. Minden partner kétnyelvű nyilatkozatot nyújt be.</a:t>
                      </a:r>
                      <a:endParaRPr lang="sk-SK" sz="1600" b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94487334"/>
                  </a:ext>
                </a:extLst>
              </a:tr>
              <a:tr h="32724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hu-HU" sz="1600" b="0">
                          <a:effectLst/>
                        </a:rPr>
                        <a:t>6.</a:t>
                      </a:r>
                      <a:endParaRPr lang="sk-SK" sz="1600" b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1600" b="0" dirty="0">
                          <a:effectLst/>
                        </a:rPr>
                        <a:t>A </a:t>
                      </a:r>
                      <a:r>
                        <a:rPr lang="hu-H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költségvetés indoklása </a:t>
                      </a:r>
                      <a:r>
                        <a:rPr lang="hu-HU" sz="1600" b="0" dirty="0">
                          <a:effectLst/>
                        </a:rPr>
                        <a:t>(piackutatási nyilvántartás) – a pályázónak/projektpartnernek ki kell dolgoznia egy speciális táblázatot, amely összefoglalja a tervezett alvállalkozói beszállítások összességét. A piackutatás alapján a pályázónak/projektpartnernek minden egyes alvállalkozói beszállításnál fel kell tüntetnie: a szállító nevét és székhelyét, a műszaki leírást, a kommunikációs eszközt, az egységárat, a mennyiséget és a végleges árat. A projekt költségvetésben megadott ár lehetőség szerint három árajánlat átlagából kerül megállapításra. Minden partner, aki pénzügyileg hozzájárul a projekthez kétnyelvű nyilatkozatot/indoklást nyújt be.</a:t>
                      </a:r>
                      <a:endParaRPr lang="sk-SK" sz="1600" b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361057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1160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Šesťuholník 4">
            <a:extLst>
              <a:ext uri="{FF2B5EF4-FFF2-40B4-BE49-F238E27FC236}">
                <a16:creationId xmlns:a16="http://schemas.microsoft.com/office/drawing/2014/main" id="{4F34725E-25FE-4FDB-86CD-B8D7013C63B2}"/>
              </a:ext>
            </a:extLst>
          </p:cNvPr>
          <p:cNvSpPr/>
          <p:nvPr/>
        </p:nvSpPr>
        <p:spPr>
          <a:xfrm>
            <a:off x="9689962" y="2209268"/>
            <a:ext cx="2348272" cy="2028434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graphicFrame>
        <p:nvGraphicFramePr>
          <p:cNvPr id="9" name="Tabuľka 8">
            <a:extLst>
              <a:ext uri="{FF2B5EF4-FFF2-40B4-BE49-F238E27FC236}">
                <a16:creationId xmlns:a16="http://schemas.microsoft.com/office/drawing/2014/main" id="{E792D123-2153-436A-AA5F-69E2ABA79A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1304801"/>
              </p:ext>
            </p:extLst>
          </p:nvPr>
        </p:nvGraphicFramePr>
        <p:xfrm>
          <a:off x="520861" y="312516"/>
          <a:ext cx="9039828" cy="629662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1546766">
                  <a:extLst>
                    <a:ext uri="{9D8B030D-6E8A-4147-A177-3AD203B41FA5}">
                      <a16:colId xmlns:a16="http://schemas.microsoft.com/office/drawing/2014/main" val="1107910523"/>
                    </a:ext>
                  </a:extLst>
                </a:gridCol>
                <a:gridCol w="7493062">
                  <a:extLst>
                    <a:ext uri="{9D8B030D-6E8A-4147-A177-3AD203B41FA5}">
                      <a16:colId xmlns:a16="http://schemas.microsoft.com/office/drawing/2014/main" val="1684202344"/>
                    </a:ext>
                  </a:extLst>
                </a:gridCol>
              </a:tblGrid>
              <a:tr h="15741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hu-HU" sz="1600" b="0" dirty="0">
                          <a:effectLst/>
                        </a:rPr>
                        <a:t>7.</a:t>
                      </a:r>
                      <a:endParaRPr lang="sk-SK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hu-HU" sz="1600" b="0" dirty="0">
                          <a:effectLst/>
                        </a:rPr>
                        <a:t>A pályázó/a projektpartnerek benyújtják A </a:t>
                      </a:r>
                      <a:r>
                        <a:rPr lang="hu-H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bevétel képzéséről szóló nyilatkozat-ot </a:t>
                      </a:r>
                      <a:r>
                        <a:rPr lang="hu-HU" sz="1600" b="0" dirty="0">
                          <a:effectLst/>
                        </a:rPr>
                        <a:t>(hogy a benyújtott pályázat nem képez bevételt), minden partner kétnyelvű nyilatkozatot nyújt be</a:t>
                      </a:r>
                      <a:endParaRPr lang="sk-SK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96529526"/>
                  </a:ext>
                </a:extLst>
              </a:tr>
              <a:tr h="15741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hu-HU" sz="1600" b="0">
                          <a:effectLst/>
                        </a:rPr>
                        <a:t>8.</a:t>
                      </a:r>
                      <a:endParaRPr lang="sk-SK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hu-HU" sz="1600" b="0" dirty="0">
                          <a:effectLst/>
                        </a:rPr>
                        <a:t>A pályázó/a projektpartnerek benyújtják az </a:t>
                      </a:r>
                      <a:r>
                        <a:rPr lang="hu-H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Állami támogatásról szóló nyilatkozat-ot</a:t>
                      </a:r>
                      <a:r>
                        <a:rPr lang="hu-HU" sz="1600" b="0" dirty="0">
                          <a:effectLst/>
                        </a:rPr>
                        <a:t> (hogy a kért finanszírozás nem jelent állami támogatást) – minden partner kétnyelvű nyilatkozatot nyújt be.</a:t>
                      </a:r>
                      <a:endParaRPr lang="sk-SK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06355638"/>
                  </a:ext>
                </a:extLst>
              </a:tr>
              <a:tr h="10379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hu-HU" sz="1600" b="0">
                          <a:effectLst/>
                        </a:rPr>
                        <a:t>9.</a:t>
                      </a:r>
                      <a:endParaRPr lang="sk-SK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hu-HU" sz="1600" b="0" dirty="0">
                          <a:effectLst/>
                        </a:rPr>
                        <a:t>A pályázó/a projektpartnerek benyújtják a </a:t>
                      </a:r>
                      <a:r>
                        <a:rPr lang="hu-H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Partnerségről szóló nyilatkozatot</a:t>
                      </a:r>
                      <a:r>
                        <a:rPr lang="hu-HU" sz="1600" b="0" dirty="0">
                          <a:effectLst/>
                        </a:rPr>
                        <a:t>. Minden partner kétnyelvű nyilatkozatot nyújt be</a:t>
                      </a:r>
                      <a:endParaRPr lang="sk-SK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23146836"/>
                  </a:ext>
                </a:extLst>
              </a:tr>
              <a:tr h="21103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hu-HU" sz="1600" b="0">
                          <a:effectLst/>
                        </a:rPr>
                        <a:t>10.</a:t>
                      </a:r>
                      <a:endParaRPr lang="sk-SK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hu-HU" sz="1600" b="0" dirty="0">
                          <a:effectLst/>
                        </a:rPr>
                        <a:t>Építkezési/felújítási tevékenységek esetén a pályázó/projektpartner benyújtja a </a:t>
                      </a:r>
                      <a:r>
                        <a:rPr lang="hu-HU" sz="16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Natura</a:t>
                      </a:r>
                      <a:r>
                        <a:rPr lang="hu-H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 2000-ről szóló nyilatkozat-ot</a:t>
                      </a:r>
                      <a:r>
                        <a:rPr lang="hu-HU" sz="1600" b="0" dirty="0">
                          <a:effectLst/>
                        </a:rPr>
                        <a:t>. A szükséges dokumentumot a kisprojekt vezető kedvezményezettje </a:t>
                      </a:r>
                      <a:r>
                        <a:rPr lang="sk-SK" sz="1600" b="0" dirty="0">
                          <a:effectLst/>
                        </a:rPr>
                        <a:t>/ </a:t>
                      </a:r>
                      <a:r>
                        <a:rPr lang="sk-SK" sz="1600" b="0" dirty="0" err="1">
                          <a:effectLst/>
                        </a:rPr>
                        <a:t>partnere</a:t>
                      </a:r>
                      <a:r>
                        <a:rPr lang="sk-SK" sz="1600" b="0" dirty="0">
                          <a:effectLst/>
                        </a:rPr>
                        <a:t> </a:t>
                      </a:r>
                      <a:r>
                        <a:rPr lang="hu-HU" sz="1600" b="0" dirty="0">
                          <a:effectLst/>
                        </a:rPr>
                        <a:t>saját anyanyelvén nyújtja be, ha releváns</a:t>
                      </a:r>
                      <a:endParaRPr lang="sk-SK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456247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82811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Šesťuholník 4">
            <a:extLst>
              <a:ext uri="{FF2B5EF4-FFF2-40B4-BE49-F238E27FC236}">
                <a16:creationId xmlns:a16="http://schemas.microsoft.com/office/drawing/2014/main" id="{61065BD8-B012-4BB0-98F3-3AA967865EB5}"/>
              </a:ext>
            </a:extLst>
          </p:cNvPr>
          <p:cNvSpPr/>
          <p:nvPr/>
        </p:nvSpPr>
        <p:spPr>
          <a:xfrm>
            <a:off x="9689962" y="2209268"/>
            <a:ext cx="2348272" cy="2028434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graphicFrame>
        <p:nvGraphicFramePr>
          <p:cNvPr id="9" name="Tabuľka 8">
            <a:extLst>
              <a:ext uri="{FF2B5EF4-FFF2-40B4-BE49-F238E27FC236}">
                <a16:creationId xmlns:a16="http://schemas.microsoft.com/office/drawing/2014/main" id="{663F32CF-6639-4C15-8C61-5BD8F3227D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92280"/>
              </p:ext>
            </p:extLst>
          </p:nvPr>
        </p:nvGraphicFramePr>
        <p:xfrm>
          <a:off x="694481" y="243068"/>
          <a:ext cx="8843058" cy="638922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1513098">
                  <a:extLst>
                    <a:ext uri="{9D8B030D-6E8A-4147-A177-3AD203B41FA5}">
                      <a16:colId xmlns:a16="http://schemas.microsoft.com/office/drawing/2014/main" val="3960625092"/>
                    </a:ext>
                  </a:extLst>
                </a:gridCol>
                <a:gridCol w="7329960">
                  <a:extLst>
                    <a:ext uri="{9D8B030D-6E8A-4147-A177-3AD203B41FA5}">
                      <a16:colId xmlns:a16="http://schemas.microsoft.com/office/drawing/2014/main" val="667365534"/>
                    </a:ext>
                  </a:extLst>
                </a:gridCol>
              </a:tblGrid>
              <a:tr h="23267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hu-HU" sz="1800" dirty="0">
                          <a:effectLst/>
                        </a:rPr>
                        <a:t>11. </a:t>
                      </a:r>
                      <a:endParaRPr lang="sk-SK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hu-HU" sz="1800" dirty="0">
                          <a:effectLst/>
                        </a:rPr>
                        <a:t>Építkezési/felújítási tevékenységek esetén a pályázó/projektpartner benyújtja a </a:t>
                      </a:r>
                      <a:r>
                        <a:rPr lang="hu-HU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környezeti hatásvizsgálatot-ot</a:t>
                      </a:r>
                      <a:r>
                        <a:rPr lang="hu-HU" sz="1800" dirty="0">
                          <a:effectLst/>
                        </a:rPr>
                        <a:t>.  A szükséges dokumentumot a kisprojekt vezető kedvezményezettje </a:t>
                      </a:r>
                      <a:r>
                        <a:rPr lang="sk-SK" sz="1800" dirty="0">
                          <a:effectLst/>
                        </a:rPr>
                        <a:t>/ </a:t>
                      </a:r>
                      <a:r>
                        <a:rPr lang="sk-SK" sz="1800" dirty="0" err="1">
                          <a:effectLst/>
                        </a:rPr>
                        <a:t>partnere</a:t>
                      </a:r>
                      <a:r>
                        <a:rPr lang="sk-SK" sz="1800" dirty="0">
                          <a:effectLst/>
                        </a:rPr>
                        <a:t> </a:t>
                      </a:r>
                      <a:r>
                        <a:rPr lang="hu-HU" sz="1800" dirty="0">
                          <a:effectLst/>
                        </a:rPr>
                        <a:t>saját anyanyelvén nyújtja be, </a:t>
                      </a:r>
                      <a:r>
                        <a:rPr lang="hu-HU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ha releváns</a:t>
                      </a:r>
                      <a:r>
                        <a:rPr lang="hu-HU" sz="1800" dirty="0">
                          <a:effectLst/>
                        </a:rPr>
                        <a:t>.</a:t>
                      </a:r>
                      <a:endParaRPr lang="sk-SK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83059570"/>
                  </a:ext>
                </a:extLst>
              </a:tr>
              <a:tr h="29179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hu-HU" sz="1800">
                          <a:effectLst/>
                        </a:rPr>
                        <a:t>12.</a:t>
                      </a:r>
                      <a:endParaRPr lang="sk-SK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hu-HU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Tulajdonjogi viszony igazolása</a:t>
                      </a:r>
                      <a:r>
                        <a:rPr lang="hu-HU" sz="1800" dirty="0">
                          <a:effectLst/>
                        </a:rPr>
                        <a:t> építkezési tevékenység/felújítás esetén   – a tulajdoni lap(eredeti vagy a földhivatali portál-</a:t>
                      </a:r>
                      <a:r>
                        <a:rPr lang="hu-HU" sz="1800" dirty="0" err="1">
                          <a:effectLst/>
                        </a:rPr>
                        <a:t>ról</a:t>
                      </a:r>
                      <a:r>
                        <a:rPr lang="hu-HU" sz="1800" dirty="0">
                          <a:effectLst/>
                        </a:rPr>
                        <a:t> nyomtatott verzió) a projekt által érintett területre vonatkozóan, az érintett terület nyelvén. A pályázó benyújtja az érintett tevékenységre vonatkozó </a:t>
                      </a:r>
                      <a:r>
                        <a:rPr lang="hu-HU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műszaki terveket </a:t>
                      </a:r>
                      <a:r>
                        <a:rPr lang="hu-HU" sz="1800" dirty="0">
                          <a:effectLst/>
                        </a:rPr>
                        <a:t>is.</a:t>
                      </a:r>
                      <a:endParaRPr lang="sk-SK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64598812"/>
                  </a:ext>
                </a:extLst>
              </a:tr>
              <a:tr h="11444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hu-HU" sz="1800">
                          <a:effectLst/>
                        </a:rPr>
                        <a:t>13. </a:t>
                      </a:r>
                      <a:endParaRPr lang="sk-SK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hu-HU" sz="1800" dirty="0">
                          <a:effectLst/>
                        </a:rPr>
                        <a:t>A pályázó/a projektpartnerek benyújtják az egyes projektcsapat tagok </a:t>
                      </a:r>
                      <a:r>
                        <a:rPr lang="hu-HU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önéletrajzát</a:t>
                      </a:r>
                      <a:r>
                        <a:rPr lang="hu-HU" sz="1800" dirty="0">
                          <a:effectLst/>
                        </a:rPr>
                        <a:t>. Minden partner kétnyelvű önéletrajzot nyújt be</a:t>
                      </a:r>
                      <a:endParaRPr lang="sk-SK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20875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21663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31878A-650C-4ADC-BE8F-35978F02E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16869"/>
            <a:ext cx="8596668" cy="698091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 sz="3200" b="1" dirty="0">
                <a:solidFill>
                  <a:schemeClr val="accent2">
                    <a:lumMod val="75000"/>
                  </a:schemeClr>
                </a:solidFill>
              </a:rPr>
              <a:t>A </a:t>
            </a:r>
            <a:r>
              <a:rPr lang="sk-SK" sz="3200" b="1" dirty="0" err="1">
                <a:solidFill>
                  <a:schemeClr val="accent2">
                    <a:lumMod val="75000"/>
                  </a:schemeClr>
                </a:solidFill>
              </a:rPr>
              <a:t>projektek</a:t>
            </a:r>
            <a:r>
              <a:rPr lang="sk-SK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3200" b="1" dirty="0" err="1">
                <a:solidFill>
                  <a:schemeClr val="accent2">
                    <a:lumMod val="75000"/>
                  </a:schemeClr>
                </a:solidFill>
              </a:rPr>
              <a:t>benyújtása</a:t>
            </a:r>
            <a:endParaRPr lang="sk-SK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2E4A00B-0273-4CC7-A3DF-BEEF4C1647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810228"/>
            <a:ext cx="8596668" cy="6192456"/>
          </a:xfrm>
        </p:spPr>
        <p:txBody>
          <a:bodyPr>
            <a:normAutofit lnSpcReduction="10000"/>
          </a:bodyPr>
          <a:lstStyle/>
          <a:p>
            <a:pPr lvl="0"/>
            <a:endParaRPr lang="sk-SK" dirty="0"/>
          </a:p>
          <a:p>
            <a:r>
              <a:rPr lang="hu-HU" dirty="0"/>
              <a:t>a formanyomtatvány szlovák és magyar változata + pénzügyi hozzájárulás iránti kérelemhez tartozó mellékletek, a benyújtott dokumentumok tartalomjegyzék. </a:t>
            </a:r>
          </a:p>
          <a:p>
            <a:pPr algn="just"/>
            <a:r>
              <a:rPr lang="hu-HU" dirty="0"/>
              <a:t>1 x a teljes pénzügyi hozzájárulás iránti kérelmet EREDETI nyomtatott, köttetett formátumban (a teljes PHIK tartalmazza: 1 x az eredeti formanyomtatványt szlovák nyelven kitöltve, 1 x az eredeti formanyomtatványt magyar nyelven kitöltve, 1 x a csatolandó mellékletek eredeti példányát és a benyújtott dokumentumok tartalomjegyzékét )</a:t>
            </a:r>
          </a:p>
          <a:p>
            <a:pPr algn="just"/>
            <a:r>
              <a:rPr lang="hu-HU" dirty="0"/>
              <a:t>2 x a teljes pénzügyi hozzájárulás iránti kérelem MÁSOLATÁT nyomtatott, köttetett formátumban </a:t>
            </a:r>
            <a:r>
              <a:rPr lang="sk-SK" dirty="0"/>
              <a:t>(</a:t>
            </a:r>
            <a:r>
              <a:rPr lang="sk-SK" dirty="0" err="1"/>
              <a:t>valamennyi</a:t>
            </a:r>
            <a:r>
              <a:rPr lang="sk-SK" dirty="0"/>
              <a:t> </a:t>
            </a:r>
            <a:r>
              <a:rPr lang="sk-SK" dirty="0" err="1"/>
              <a:t>másolat</a:t>
            </a:r>
            <a:r>
              <a:rPr lang="sk-SK" dirty="0"/>
              <a:t> </a:t>
            </a:r>
            <a:r>
              <a:rPr lang="sk-SK" dirty="0" err="1"/>
              <a:t>az</a:t>
            </a:r>
            <a:r>
              <a:rPr lang="sk-SK" dirty="0"/>
              <a:t> </a:t>
            </a:r>
            <a:r>
              <a:rPr lang="sk-SK" dirty="0" err="1"/>
              <a:t>alábbi</a:t>
            </a:r>
            <a:r>
              <a:rPr lang="sk-SK" dirty="0"/>
              <a:t> </a:t>
            </a:r>
            <a:r>
              <a:rPr lang="sk-SK" dirty="0" err="1"/>
              <a:t>dokumentumokat</a:t>
            </a:r>
            <a:r>
              <a:rPr lang="sk-SK" dirty="0"/>
              <a:t> </a:t>
            </a:r>
            <a:r>
              <a:rPr lang="sk-SK" dirty="0" err="1"/>
              <a:t>tartalmazza</a:t>
            </a:r>
            <a:r>
              <a:rPr lang="sk-SK" dirty="0"/>
              <a:t>: </a:t>
            </a:r>
            <a:r>
              <a:rPr lang="hu-HU" dirty="0"/>
              <a:t>1 x a formanyomtatvány szlovák nyelvű változatának másolatát, 1 x a formanyomtatvány magyar nyelvű változatának másolatát, 1 x a csatolandó mellékletek másolatát és a csatolt dokumentumok tartalomjegyzékét. </a:t>
            </a:r>
            <a:r>
              <a:rPr lang="sk-SK" dirty="0"/>
              <a:t>)</a:t>
            </a:r>
          </a:p>
          <a:p>
            <a:pPr algn="just"/>
            <a:r>
              <a:rPr lang="hu-HU" dirty="0"/>
              <a:t>A teljes PHIK formanyomtatványa szlovák és magyar nyelvű, EREDETI változatát és MÁSOLATÁT a kisprojekt vezető kedvezményezett hivatalos képviselőjének </a:t>
            </a:r>
            <a:r>
              <a:rPr lang="hu-HU" dirty="0" err="1"/>
              <a:t>áláírásával</a:t>
            </a:r>
            <a:r>
              <a:rPr lang="hu-HU" dirty="0"/>
              <a:t> és bélyegzőjével kell ellátni a formanyomtatvány első oldalán.</a:t>
            </a:r>
            <a:endParaRPr lang="sk-SK" dirty="0"/>
          </a:p>
          <a:p>
            <a:pPr algn="just"/>
            <a:r>
              <a:rPr lang="hu-HU" dirty="0"/>
              <a:t>elektronikus formában </a:t>
            </a:r>
            <a:r>
              <a:rPr lang="hu-HU" b="1" dirty="0"/>
              <a:t>1x másolat CD/DVD-n, PHIK </a:t>
            </a:r>
            <a:r>
              <a:rPr lang="hu-HU" b="1" dirty="0" err="1"/>
              <a:t>excelben</a:t>
            </a:r>
            <a:r>
              <a:rPr lang="hu-HU" b="1" dirty="0"/>
              <a:t> és annak mellékletei PDF formátumban. </a:t>
            </a:r>
            <a:endParaRPr lang="sk-SK" dirty="0"/>
          </a:p>
          <a:p>
            <a:pPr algn="just"/>
            <a:endParaRPr lang="sk-SK" dirty="0"/>
          </a:p>
          <a:p>
            <a:endParaRPr lang="hu-HU" dirty="0"/>
          </a:p>
        </p:txBody>
      </p:sp>
      <p:sp>
        <p:nvSpPr>
          <p:cNvPr id="4" name="Šesťuholník 3">
            <a:extLst>
              <a:ext uri="{FF2B5EF4-FFF2-40B4-BE49-F238E27FC236}">
                <a16:creationId xmlns:a16="http://schemas.microsoft.com/office/drawing/2014/main" id="{07549A68-48AA-4E7F-A7C9-FCC47AB15435}"/>
              </a:ext>
            </a:extLst>
          </p:cNvPr>
          <p:cNvSpPr/>
          <p:nvPr/>
        </p:nvSpPr>
        <p:spPr>
          <a:xfrm>
            <a:off x="9500691" y="2660310"/>
            <a:ext cx="2348272" cy="2028434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" name="Šesťuholník 4">
            <a:extLst>
              <a:ext uri="{FF2B5EF4-FFF2-40B4-BE49-F238E27FC236}">
                <a16:creationId xmlns:a16="http://schemas.microsoft.com/office/drawing/2014/main" id="{454ED2E3-C941-47A3-B681-14385864F1F5}"/>
              </a:ext>
            </a:extLst>
          </p:cNvPr>
          <p:cNvSpPr/>
          <p:nvPr/>
        </p:nvSpPr>
        <p:spPr>
          <a:xfrm>
            <a:off x="9500691" y="4688744"/>
            <a:ext cx="2348272" cy="2028434"/>
          </a:xfrm>
          <a:prstGeom prst="hexagon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Šesťuholník 5">
            <a:extLst>
              <a:ext uri="{FF2B5EF4-FFF2-40B4-BE49-F238E27FC236}">
                <a16:creationId xmlns:a16="http://schemas.microsoft.com/office/drawing/2014/main" id="{26D18CCF-FB89-4D5A-9219-55FE520F46C7}"/>
              </a:ext>
            </a:extLst>
          </p:cNvPr>
          <p:cNvSpPr/>
          <p:nvPr/>
        </p:nvSpPr>
        <p:spPr>
          <a:xfrm>
            <a:off x="9500691" y="631876"/>
            <a:ext cx="2348272" cy="2028434"/>
          </a:xfrm>
          <a:prstGeom prst="hexagon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278503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3164B9-A225-4613-8939-1838967F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103799"/>
            <a:ext cx="8596668" cy="712838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GB" sz="2700" b="1" dirty="0">
                <a:solidFill>
                  <a:schemeClr val="accent1">
                    <a:lumMod val="50000"/>
                  </a:schemeClr>
                </a:solidFill>
              </a:rPr>
              <a:t>A </a:t>
            </a:r>
            <a:r>
              <a:rPr lang="en-GB" sz="2700" b="1" dirty="0" err="1">
                <a:solidFill>
                  <a:schemeClr val="accent1">
                    <a:lumMod val="50000"/>
                  </a:schemeClr>
                </a:solidFill>
              </a:rPr>
              <a:t>pályázatok</a:t>
            </a:r>
            <a:r>
              <a:rPr lang="en-GB" sz="27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700" b="1" dirty="0" err="1">
                <a:solidFill>
                  <a:schemeClr val="accent1">
                    <a:lumMod val="50000"/>
                  </a:schemeClr>
                </a:solidFill>
              </a:rPr>
              <a:t>benyújtásának</a:t>
            </a:r>
            <a:r>
              <a:rPr lang="en-GB" sz="27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700" b="1" dirty="0" err="1">
                <a:solidFill>
                  <a:schemeClr val="accent1">
                    <a:lumMod val="50000"/>
                  </a:schemeClr>
                </a:solidFill>
              </a:rPr>
              <a:t>időpontja</a:t>
            </a:r>
            <a:r>
              <a:rPr lang="en-GB" sz="27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700" b="1" dirty="0" err="1">
                <a:solidFill>
                  <a:schemeClr val="accent1">
                    <a:lumMod val="50000"/>
                  </a:schemeClr>
                </a:solidFill>
              </a:rPr>
              <a:t>és</a:t>
            </a:r>
            <a:r>
              <a:rPr lang="en-GB" sz="27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700" b="1" dirty="0" err="1">
                <a:solidFill>
                  <a:schemeClr val="accent1">
                    <a:lumMod val="50000"/>
                  </a:schemeClr>
                </a:solidFill>
              </a:rPr>
              <a:t>helyszíne</a:t>
            </a:r>
            <a:r>
              <a:rPr lang="en-GB" sz="27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br>
              <a:rPr lang="sk-SK" b="1" dirty="0"/>
            </a:br>
            <a:endParaRPr lang="sk-SK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9C75435-0753-49A6-9C6C-6FFDB9A805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2" y="1031142"/>
            <a:ext cx="9068551" cy="57230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 err="1">
                <a:solidFill>
                  <a:schemeClr val="accent2">
                    <a:lumMod val="75000"/>
                  </a:schemeClr>
                </a:solidFill>
              </a:rPr>
              <a:t>Helyszín</a:t>
            </a:r>
            <a:r>
              <a:rPr lang="sk-SK" b="1" dirty="0">
                <a:solidFill>
                  <a:schemeClr val="accent2">
                    <a:lumMod val="75000"/>
                  </a:schemeClr>
                </a:solidFill>
              </a:rPr>
              <a:t>:</a:t>
            </a:r>
          </a:p>
          <a:p>
            <a:pPr lvl="0"/>
            <a:r>
              <a:rPr lang="hu-HU" dirty="0"/>
              <a:t>személyesen a </a:t>
            </a:r>
            <a:r>
              <a:rPr lang="hu-HU" dirty="0" err="1"/>
              <a:t>Via</a:t>
            </a:r>
            <a:r>
              <a:rPr lang="hu-HU" dirty="0"/>
              <a:t> </a:t>
            </a:r>
            <a:r>
              <a:rPr lang="hu-HU" dirty="0" err="1"/>
              <a:t>Carpatia</a:t>
            </a:r>
            <a:r>
              <a:rPr lang="hu-HU" dirty="0"/>
              <a:t> EGTC székhelyén 2018. 07. 31-ig, 15:00 óráig,  </a:t>
            </a:r>
            <a:endParaRPr lang="sk-SK" dirty="0"/>
          </a:p>
          <a:p>
            <a:pPr lvl="0"/>
            <a:r>
              <a:rPr lang="hu-HU" dirty="0"/>
              <a:t>ajánlott postai küldeményben, mely legkésőbb  2018. 07. 31-én kerül megküldésre,</a:t>
            </a:r>
            <a:endParaRPr lang="sk-SK" dirty="0"/>
          </a:p>
          <a:p>
            <a:pPr lvl="0"/>
            <a:r>
              <a:rPr lang="hu-HU" dirty="0"/>
              <a:t>expressz futárszolgálattal, mely legkésőbb  2018. 07. 31-én kerül megküldésre.</a:t>
            </a:r>
            <a:endParaRPr lang="hu-HU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sk-SK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sk-SK" b="1" dirty="0" err="1">
                <a:solidFill>
                  <a:schemeClr val="accent2">
                    <a:lumMod val="75000"/>
                  </a:schemeClr>
                </a:solidFill>
              </a:rPr>
              <a:t>Cím</a:t>
            </a:r>
            <a:r>
              <a:rPr lang="sk-SK" b="1" dirty="0">
                <a:solidFill>
                  <a:schemeClr val="accent2">
                    <a:lumMod val="75000"/>
                  </a:schemeClr>
                </a:solidFill>
              </a:rPr>
              <a:t>:</a:t>
            </a:r>
          </a:p>
          <a:p>
            <a:pPr marL="0" indent="0">
              <a:buNone/>
            </a:pPr>
            <a:endParaRPr lang="sk-SK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sk-SK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sk-SK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sk-SK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sk-SK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sk-SK" b="1" dirty="0" err="1">
                <a:solidFill>
                  <a:schemeClr val="accent2">
                    <a:lumMod val="75000"/>
                  </a:schemeClr>
                </a:solidFill>
              </a:rPr>
              <a:t>Megjelölés</a:t>
            </a:r>
            <a:r>
              <a:rPr lang="sk-SK" b="1" dirty="0">
                <a:solidFill>
                  <a:schemeClr val="accent2">
                    <a:lumMod val="75000"/>
                  </a:schemeClr>
                </a:solidFill>
              </a:rPr>
              <a:t>: </a:t>
            </a:r>
            <a:r>
              <a:rPr lang="hu-HU" sz="2000" b="1" dirty="0">
                <a:solidFill>
                  <a:schemeClr val="accent1">
                    <a:lumMod val="50000"/>
                  </a:schemeClr>
                </a:solidFill>
              </a:rPr>
              <a:t>„ PHIK benyújtására vonatkozó felhívás a KPA keretén belül“</a:t>
            </a: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sk-SK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Obdĺžnik: zaoblené protiľahlé rohy 3">
            <a:extLst>
              <a:ext uri="{FF2B5EF4-FFF2-40B4-BE49-F238E27FC236}">
                <a16:creationId xmlns:a16="http://schemas.microsoft.com/office/drawing/2014/main" id="{F4F059AB-C296-41B3-ADB4-A1151956ED88}"/>
              </a:ext>
            </a:extLst>
          </p:cNvPr>
          <p:cNvSpPr/>
          <p:nvPr/>
        </p:nvSpPr>
        <p:spPr>
          <a:xfrm>
            <a:off x="677332" y="3863797"/>
            <a:ext cx="8938615" cy="1425678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>
                <a:solidFill>
                  <a:schemeClr val="tx1"/>
                </a:solidFill>
              </a:rPr>
              <a:t>Európske zoskupenie územnej spolupráce </a:t>
            </a:r>
            <a:r>
              <a:rPr lang="sk-SK" b="1" dirty="0" err="1">
                <a:solidFill>
                  <a:schemeClr val="tx1"/>
                </a:solidFill>
              </a:rPr>
              <a:t>Via</a:t>
            </a:r>
            <a:r>
              <a:rPr lang="sk-SK" b="1" dirty="0">
                <a:solidFill>
                  <a:schemeClr val="tx1"/>
                </a:solidFill>
              </a:rPr>
              <a:t> </a:t>
            </a:r>
            <a:r>
              <a:rPr lang="sk-SK" b="1" dirty="0" err="1">
                <a:solidFill>
                  <a:schemeClr val="tx1"/>
                </a:solidFill>
              </a:rPr>
              <a:t>Carpatia</a:t>
            </a:r>
            <a:r>
              <a:rPr lang="sk-SK" b="1" dirty="0">
                <a:solidFill>
                  <a:schemeClr val="tx1"/>
                </a:solidFill>
              </a:rPr>
              <a:t> s ručením obmedzeným</a:t>
            </a:r>
          </a:p>
          <a:p>
            <a:pPr algn="ctr"/>
            <a:endParaRPr lang="sk-SK" dirty="0">
              <a:solidFill>
                <a:schemeClr val="tx1"/>
              </a:solidFill>
            </a:endParaRPr>
          </a:p>
          <a:p>
            <a:pPr algn="ctr"/>
            <a:r>
              <a:rPr lang="sk-SK" dirty="0">
                <a:solidFill>
                  <a:schemeClr val="tx1"/>
                </a:solidFill>
              </a:rPr>
              <a:t>Námestie Maratónu mieru 1</a:t>
            </a:r>
          </a:p>
          <a:p>
            <a:pPr algn="ctr"/>
            <a:r>
              <a:rPr lang="sk-SK" dirty="0">
                <a:solidFill>
                  <a:schemeClr val="tx1"/>
                </a:solidFill>
              </a:rPr>
              <a:t>042 66 Košice</a:t>
            </a:r>
          </a:p>
        </p:txBody>
      </p:sp>
      <p:sp>
        <p:nvSpPr>
          <p:cNvPr id="5" name="Šesťuholník 4">
            <a:extLst>
              <a:ext uri="{FF2B5EF4-FFF2-40B4-BE49-F238E27FC236}">
                <a16:creationId xmlns:a16="http://schemas.microsoft.com/office/drawing/2014/main" id="{718BBD35-7730-4C87-B6F1-1A9C3E1D84BD}"/>
              </a:ext>
            </a:extLst>
          </p:cNvPr>
          <p:cNvSpPr/>
          <p:nvPr/>
        </p:nvSpPr>
        <p:spPr>
          <a:xfrm>
            <a:off x="9843728" y="2345678"/>
            <a:ext cx="2348272" cy="2028434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Šesťuholník 5">
            <a:extLst>
              <a:ext uri="{FF2B5EF4-FFF2-40B4-BE49-F238E27FC236}">
                <a16:creationId xmlns:a16="http://schemas.microsoft.com/office/drawing/2014/main" id="{546A3A63-7BCA-41D9-99E0-0796E142DE0B}"/>
              </a:ext>
            </a:extLst>
          </p:cNvPr>
          <p:cNvSpPr/>
          <p:nvPr/>
        </p:nvSpPr>
        <p:spPr>
          <a:xfrm>
            <a:off x="9843728" y="4374112"/>
            <a:ext cx="2348272" cy="2028434"/>
          </a:xfrm>
          <a:prstGeom prst="hexagon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Šesťuholník 6">
            <a:extLst>
              <a:ext uri="{FF2B5EF4-FFF2-40B4-BE49-F238E27FC236}">
                <a16:creationId xmlns:a16="http://schemas.microsoft.com/office/drawing/2014/main" id="{75FCF377-A41A-4B4E-B5CB-E6EF5DE0D07C}"/>
              </a:ext>
            </a:extLst>
          </p:cNvPr>
          <p:cNvSpPr/>
          <p:nvPr/>
        </p:nvSpPr>
        <p:spPr>
          <a:xfrm>
            <a:off x="9843728" y="317244"/>
            <a:ext cx="2348272" cy="2028434"/>
          </a:xfrm>
          <a:prstGeom prst="hexagon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186509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5C1D5C-2614-4671-8FF0-23C19A5E5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78426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4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 sz="3200" dirty="0" err="1">
                <a:solidFill>
                  <a:schemeClr val="accent2">
                    <a:lumMod val="75000"/>
                  </a:schemeClr>
                </a:solidFill>
              </a:rPr>
              <a:t>Konzultációk</a:t>
            </a:r>
            <a:endParaRPr lang="sk-SK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D9F6B2E-8404-4801-BB6F-6D327B789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55175"/>
            <a:ext cx="8596668" cy="5122606"/>
          </a:xfrm>
        </p:spPr>
        <p:txBody>
          <a:bodyPr/>
          <a:lstStyle/>
          <a:p>
            <a:endParaRPr lang="sk-SK" dirty="0"/>
          </a:p>
          <a:p>
            <a:endParaRPr lang="sk-SK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27499F6-F3B6-46B9-9651-0CB71C84BD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2761144"/>
              </p:ext>
            </p:extLst>
          </p:nvPr>
        </p:nvGraphicFramePr>
        <p:xfrm>
          <a:off x="2526890" y="1455175"/>
          <a:ext cx="8672052" cy="3947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Obdĺžnik 5">
            <a:extLst>
              <a:ext uri="{FF2B5EF4-FFF2-40B4-BE49-F238E27FC236}">
                <a16:creationId xmlns:a16="http://schemas.microsoft.com/office/drawing/2014/main" id="{5102EA3B-A91F-4EA3-A985-80B933349325}"/>
              </a:ext>
            </a:extLst>
          </p:cNvPr>
          <p:cNvSpPr/>
          <p:nvPr/>
        </p:nvSpPr>
        <p:spPr>
          <a:xfrm>
            <a:off x="4454013" y="5639653"/>
            <a:ext cx="5771535" cy="1042220"/>
          </a:xfrm>
          <a:prstGeom prst="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9" name="Skupina 8">
            <a:extLst>
              <a:ext uri="{FF2B5EF4-FFF2-40B4-BE49-F238E27FC236}">
                <a16:creationId xmlns:a16="http://schemas.microsoft.com/office/drawing/2014/main" id="{4A888FC4-9E05-4929-9890-873B17330637}"/>
              </a:ext>
            </a:extLst>
          </p:cNvPr>
          <p:cNvGrpSpPr/>
          <p:nvPr/>
        </p:nvGrpSpPr>
        <p:grpSpPr>
          <a:xfrm>
            <a:off x="3008364" y="5447140"/>
            <a:ext cx="6056978" cy="915120"/>
            <a:chOff x="406400" y="2833391"/>
            <a:chExt cx="5689600" cy="915120"/>
          </a:xfrm>
          <a:solidFill>
            <a:schemeClr val="accent1">
              <a:lumMod val="75000"/>
              <a:alpha val="25000"/>
            </a:schemeClr>
          </a:solidFill>
        </p:grpSpPr>
        <p:sp>
          <p:nvSpPr>
            <p:cNvPr id="10" name="Obdĺžnik: zaoblené rohy 9">
              <a:extLst>
                <a:ext uri="{FF2B5EF4-FFF2-40B4-BE49-F238E27FC236}">
                  <a16:creationId xmlns:a16="http://schemas.microsoft.com/office/drawing/2014/main" id="{B21A30AC-168F-4D9C-87C4-6E1DA8BC993F}"/>
                </a:ext>
              </a:extLst>
            </p:cNvPr>
            <p:cNvSpPr/>
            <p:nvPr/>
          </p:nvSpPr>
          <p:spPr>
            <a:xfrm>
              <a:off x="406400" y="2833391"/>
              <a:ext cx="5689600" cy="91512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Obdĺžnik: zaoblené rohy 4">
              <a:extLst>
                <a:ext uri="{FF2B5EF4-FFF2-40B4-BE49-F238E27FC236}">
                  <a16:creationId xmlns:a16="http://schemas.microsoft.com/office/drawing/2014/main" id="{5A4F6D9D-07C4-47E5-9458-B7B0778C3032}"/>
                </a:ext>
              </a:extLst>
            </p:cNvPr>
            <p:cNvSpPr txBox="1"/>
            <p:nvPr/>
          </p:nvSpPr>
          <p:spPr>
            <a:xfrm>
              <a:off x="495744" y="2922735"/>
              <a:ext cx="5600256" cy="82577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15053" tIns="0" rIns="215053" bIns="0" numCol="1" spcCol="1270" anchor="ctr" anchorCtr="0">
              <a:noAutofit/>
            </a:bodyPr>
            <a:lstStyle/>
            <a:p>
              <a:pPr marL="0" lvl="0" indent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k-SK" sz="2000" b="1" kern="1200" dirty="0">
                  <a:solidFill>
                    <a:schemeClr val="accent2">
                      <a:lumMod val="50000"/>
                    </a:schemeClr>
                  </a:solidFill>
                </a:rPr>
                <a:t>8.00 – 14.30 </a:t>
              </a:r>
              <a:r>
                <a:rPr lang="sk-SK" sz="2000" b="1" kern="1200" dirty="0" err="1">
                  <a:solidFill>
                    <a:schemeClr val="accent2">
                      <a:lumMod val="50000"/>
                    </a:schemeClr>
                  </a:solidFill>
                </a:rPr>
                <a:t>k</a:t>
              </a:r>
              <a:r>
                <a:rPr lang="sk-SK" sz="2000" b="1" dirty="0" err="1">
                  <a:solidFill>
                    <a:schemeClr val="accent2">
                      <a:lumMod val="50000"/>
                    </a:schemeClr>
                  </a:solidFill>
                </a:rPr>
                <a:t>özött</a:t>
              </a:r>
              <a:r>
                <a:rPr lang="sk-SK" sz="2000" b="1" kern="1200" dirty="0">
                  <a:solidFill>
                    <a:schemeClr val="accent2">
                      <a:lumMod val="50000"/>
                    </a:schemeClr>
                  </a:solidFill>
                </a:rPr>
                <a:t>.</a:t>
              </a:r>
            </a:p>
          </p:txBody>
        </p:sp>
      </p:grpSp>
      <p:sp>
        <p:nvSpPr>
          <p:cNvPr id="13" name="Šesťuholník 12">
            <a:extLst>
              <a:ext uri="{FF2B5EF4-FFF2-40B4-BE49-F238E27FC236}">
                <a16:creationId xmlns:a16="http://schemas.microsoft.com/office/drawing/2014/main" id="{158F7B76-F397-40E4-B635-A9F340FCD808}"/>
              </a:ext>
            </a:extLst>
          </p:cNvPr>
          <p:cNvSpPr/>
          <p:nvPr/>
        </p:nvSpPr>
        <p:spPr>
          <a:xfrm>
            <a:off x="195860" y="1912376"/>
            <a:ext cx="2331030" cy="1823881"/>
          </a:xfrm>
          <a:prstGeom prst="hexagon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dirty="0">
                <a:solidFill>
                  <a:schemeClr val="accent2">
                    <a:lumMod val="75000"/>
                  </a:schemeClr>
                </a:solidFill>
              </a:rPr>
              <a:t>Személyes konzultációk egyeztetésének módja</a:t>
            </a:r>
            <a:endParaRPr lang="sk-SK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" name="Šesťuholník 13">
            <a:extLst>
              <a:ext uri="{FF2B5EF4-FFF2-40B4-BE49-F238E27FC236}">
                <a16:creationId xmlns:a16="http://schemas.microsoft.com/office/drawing/2014/main" id="{07FB80F0-AD54-4EC3-86A9-16A3DBB547E3}"/>
              </a:ext>
            </a:extLst>
          </p:cNvPr>
          <p:cNvSpPr/>
          <p:nvPr/>
        </p:nvSpPr>
        <p:spPr>
          <a:xfrm>
            <a:off x="195860" y="4336882"/>
            <a:ext cx="2331030" cy="1823881"/>
          </a:xfrm>
          <a:prstGeom prst="hexagon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dirty="0">
                <a:solidFill>
                  <a:schemeClr val="accent2">
                    <a:lumMod val="75000"/>
                  </a:schemeClr>
                </a:solidFill>
              </a:rPr>
              <a:t>A konzultációk időpontja</a:t>
            </a:r>
            <a:endParaRPr lang="sk-SK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Šípka: doprava 14">
            <a:extLst>
              <a:ext uri="{FF2B5EF4-FFF2-40B4-BE49-F238E27FC236}">
                <a16:creationId xmlns:a16="http://schemas.microsoft.com/office/drawing/2014/main" id="{40B0DA4E-CCE5-4F52-A836-142C2224E411}"/>
              </a:ext>
            </a:extLst>
          </p:cNvPr>
          <p:cNvSpPr/>
          <p:nvPr/>
        </p:nvSpPr>
        <p:spPr>
          <a:xfrm>
            <a:off x="2399070" y="1884164"/>
            <a:ext cx="471949" cy="2449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6" name="Šípka: doprava 15">
            <a:extLst>
              <a:ext uri="{FF2B5EF4-FFF2-40B4-BE49-F238E27FC236}">
                <a16:creationId xmlns:a16="http://schemas.microsoft.com/office/drawing/2014/main" id="{91962841-D0FD-4369-B7BD-3B280712FE90}"/>
              </a:ext>
            </a:extLst>
          </p:cNvPr>
          <p:cNvSpPr/>
          <p:nvPr/>
        </p:nvSpPr>
        <p:spPr>
          <a:xfrm>
            <a:off x="2418735" y="3188966"/>
            <a:ext cx="471949" cy="2449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7" name="Šípka: doprava 16">
            <a:extLst>
              <a:ext uri="{FF2B5EF4-FFF2-40B4-BE49-F238E27FC236}">
                <a16:creationId xmlns:a16="http://schemas.microsoft.com/office/drawing/2014/main" id="{A5A6DDB3-5245-4CD6-A408-50CE4471B7EE}"/>
              </a:ext>
            </a:extLst>
          </p:cNvPr>
          <p:cNvSpPr/>
          <p:nvPr/>
        </p:nvSpPr>
        <p:spPr>
          <a:xfrm>
            <a:off x="2342959" y="5782225"/>
            <a:ext cx="471949" cy="2449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8" name="Šípka: doprava 17">
            <a:extLst>
              <a:ext uri="{FF2B5EF4-FFF2-40B4-BE49-F238E27FC236}">
                <a16:creationId xmlns:a16="http://schemas.microsoft.com/office/drawing/2014/main" id="{20E4D6AB-5EF6-45E0-B53D-EA925F3FE1F4}"/>
              </a:ext>
            </a:extLst>
          </p:cNvPr>
          <p:cNvSpPr/>
          <p:nvPr/>
        </p:nvSpPr>
        <p:spPr>
          <a:xfrm>
            <a:off x="2379405" y="4473678"/>
            <a:ext cx="471949" cy="2449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90372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AFA62B3-5C6C-4481-818D-6BC88A638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6916"/>
          </a:xfrm>
        </p:spPr>
        <p:txBody>
          <a:bodyPr/>
          <a:lstStyle/>
          <a:p>
            <a:pPr algn="ctr"/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Elérhetőségek</a:t>
            </a:r>
            <a:endParaRPr lang="sk-SK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5FFFBF1-E969-476E-9B29-196D8401D6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94503"/>
            <a:ext cx="8596668" cy="4546859"/>
          </a:xfrm>
        </p:spPr>
        <p:txBody>
          <a:bodyPr/>
          <a:lstStyle/>
          <a:p>
            <a:endParaRPr lang="sk-SK" dirty="0"/>
          </a:p>
          <a:p>
            <a:pPr marL="0" indent="0" algn="ctr">
              <a:buNone/>
            </a:pPr>
            <a:endParaRPr lang="sk-SK" dirty="0"/>
          </a:p>
        </p:txBody>
      </p:sp>
      <p:sp>
        <p:nvSpPr>
          <p:cNvPr id="4" name="Obdĺžnik: zaoblené protiľahlé rohy 3">
            <a:extLst>
              <a:ext uri="{FF2B5EF4-FFF2-40B4-BE49-F238E27FC236}">
                <a16:creationId xmlns:a16="http://schemas.microsoft.com/office/drawing/2014/main" id="{D8738948-A7C0-4ADE-8A10-39F59693893E}"/>
              </a:ext>
            </a:extLst>
          </p:cNvPr>
          <p:cNvSpPr/>
          <p:nvPr/>
        </p:nvSpPr>
        <p:spPr>
          <a:xfrm>
            <a:off x="1740310" y="2959510"/>
            <a:ext cx="6361471" cy="1425677"/>
          </a:xfrm>
          <a:prstGeom prst="round2Diag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3600" dirty="0">
                <a:solidFill>
                  <a:schemeClr val="tx1"/>
                </a:solidFill>
              </a:rPr>
              <a:t>www.viacarpatia-spf.eu</a:t>
            </a:r>
          </a:p>
        </p:txBody>
      </p:sp>
      <p:sp>
        <p:nvSpPr>
          <p:cNvPr id="6" name="Šesťuholník 5">
            <a:extLst>
              <a:ext uri="{FF2B5EF4-FFF2-40B4-BE49-F238E27FC236}">
                <a16:creationId xmlns:a16="http://schemas.microsoft.com/office/drawing/2014/main" id="{E768334C-A6D9-4145-8D17-A62AF52BEACA}"/>
              </a:ext>
            </a:extLst>
          </p:cNvPr>
          <p:cNvSpPr/>
          <p:nvPr/>
        </p:nvSpPr>
        <p:spPr>
          <a:xfrm>
            <a:off x="7951019" y="4609024"/>
            <a:ext cx="2348272" cy="2028434"/>
          </a:xfrm>
          <a:prstGeom prst="hexagon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Šesťuholník 6">
            <a:extLst>
              <a:ext uri="{FF2B5EF4-FFF2-40B4-BE49-F238E27FC236}">
                <a16:creationId xmlns:a16="http://schemas.microsoft.com/office/drawing/2014/main" id="{651EFCD9-6FEF-49B2-83E2-22D4766719D4}"/>
              </a:ext>
            </a:extLst>
          </p:cNvPr>
          <p:cNvSpPr/>
          <p:nvPr/>
        </p:nvSpPr>
        <p:spPr>
          <a:xfrm>
            <a:off x="3801532" y="1303335"/>
            <a:ext cx="2348272" cy="2028434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Šesťuholník 7">
            <a:extLst>
              <a:ext uri="{FF2B5EF4-FFF2-40B4-BE49-F238E27FC236}">
                <a16:creationId xmlns:a16="http://schemas.microsoft.com/office/drawing/2014/main" id="{5537171A-3E63-49B6-935C-E738ECF36597}"/>
              </a:ext>
            </a:extLst>
          </p:cNvPr>
          <p:cNvSpPr/>
          <p:nvPr/>
        </p:nvSpPr>
        <p:spPr>
          <a:xfrm>
            <a:off x="9811772" y="3635227"/>
            <a:ext cx="2195873" cy="1947593"/>
          </a:xfrm>
          <a:prstGeom prst="hexagon">
            <a:avLst/>
          </a:prstGeom>
          <a:gradFill>
            <a:gsLst>
              <a:gs pos="0">
                <a:schemeClr val="accent2"/>
              </a:gs>
              <a:gs pos="94000">
                <a:schemeClr val="bg1">
                  <a:shade val="96000"/>
                  <a:lumMod val="82000"/>
                </a:schemeClr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333080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46A124-23BE-42F0-B3E4-5D8ED8B96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9554" y="1815153"/>
            <a:ext cx="8596668" cy="1465006"/>
          </a:xfrm>
        </p:spPr>
        <p:txBody>
          <a:bodyPr>
            <a:normAutofit/>
          </a:bodyPr>
          <a:lstStyle/>
          <a:p>
            <a:pPr algn="ctr"/>
            <a:r>
              <a:rPr lang="hu-HU" sz="4400" dirty="0">
                <a:solidFill>
                  <a:schemeClr val="accent2">
                    <a:lumMod val="75000"/>
                  </a:schemeClr>
                </a:solidFill>
              </a:rPr>
              <a:t>Köszönöm a figyelmet</a:t>
            </a:r>
            <a:r>
              <a:rPr lang="sk-SK" sz="4400" dirty="0">
                <a:solidFill>
                  <a:schemeClr val="accent2">
                    <a:lumMod val="75000"/>
                  </a:schemeClr>
                </a:solidFill>
              </a:rPr>
              <a:t>!</a:t>
            </a:r>
          </a:p>
        </p:txBody>
      </p:sp>
      <p:sp>
        <p:nvSpPr>
          <p:cNvPr id="4" name="Šesťuholník 3">
            <a:extLst>
              <a:ext uri="{FF2B5EF4-FFF2-40B4-BE49-F238E27FC236}">
                <a16:creationId xmlns:a16="http://schemas.microsoft.com/office/drawing/2014/main" id="{B95F1894-9ADC-4DDB-A2DE-C6169C6E0292}"/>
              </a:ext>
            </a:extLst>
          </p:cNvPr>
          <p:cNvSpPr/>
          <p:nvPr/>
        </p:nvSpPr>
        <p:spPr>
          <a:xfrm>
            <a:off x="7855197" y="3802062"/>
            <a:ext cx="2348272" cy="2028434"/>
          </a:xfrm>
          <a:prstGeom prst="hexagon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" name="Šesťuholník 4">
            <a:extLst>
              <a:ext uri="{FF2B5EF4-FFF2-40B4-BE49-F238E27FC236}">
                <a16:creationId xmlns:a16="http://schemas.microsoft.com/office/drawing/2014/main" id="{1AD7CC54-18C3-4701-A6D7-F26728C9D437}"/>
              </a:ext>
            </a:extLst>
          </p:cNvPr>
          <p:cNvSpPr/>
          <p:nvPr/>
        </p:nvSpPr>
        <p:spPr>
          <a:xfrm>
            <a:off x="9701707" y="2801132"/>
            <a:ext cx="2348272" cy="2028434"/>
          </a:xfrm>
          <a:prstGeom prst="hexagon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Šesťuholník 5">
            <a:extLst>
              <a:ext uri="{FF2B5EF4-FFF2-40B4-BE49-F238E27FC236}">
                <a16:creationId xmlns:a16="http://schemas.microsoft.com/office/drawing/2014/main" id="{73137BF5-4CE7-40BB-8270-AAA352198CEC}"/>
              </a:ext>
            </a:extLst>
          </p:cNvPr>
          <p:cNvSpPr/>
          <p:nvPr/>
        </p:nvSpPr>
        <p:spPr>
          <a:xfrm>
            <a:off x="9701707" y="772698"/>
            <a:ext cx="2348272" cy="2028434"/>
          </a:xfrm>
          <a:prstGeom prst="hexagon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Šesťuholník 6">
            <a:extLst>
              <a:ext uri="{FF2B5EF4-FFF2-40B4-BE49-F238E27FC236}">
                <a16:creationId xmlns:a16="http://schemas.microsoft.com/office/drawing/2014/main" id="{0CE9FBFE-AA97-449A-95C2-2D63C8CBB49A}"/>
              </a:ext>
            </a:extLst>
          </p:cNvPr>
          <p:cNvSpPr/>
          <p:nvPr/>
        </p:nvSpPr>
        <p:spPr>
          <a:xfrm>
            <a:off x="9699776" y="4829566"/>
            <a:ext cx="2348272" cy="2028434"/>
          </a:xfrm>
          <a:prstGeom prst="hexagon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Šesťuholník 7">
            <a:extLst>
              <a:ext uri="{FF2B5EF4-FFF2-40B4-BE49-F238E27FC236}">
                <a16:creationId xmlns:a16="http://schemas.microsoft.com/office/drawing/2014/main" id="{89B64213-9D38-4381-B8D3-94104BBDBB59}"/>
              </a:ext>
            </a:extLst>
          </p:cNvPr>
          <p:cNvSpPr/>
          <p:nvPr/>
        </p:nvSpPr>
        <p:spPr>
          <a:xfrm>
            <a:off x="6020262" y="4806416"/>
            <a:ext cx="2348272" cy="2028434"/>
          </a:xfrm>
          <a:prstGeom prst="hexagon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Šesťuholník 8">
            <a:extLst>
              <a:ext uri="{FF2B5EF4-FFF2-40B4-BE49-F238E27FC236}">
                <a16:creationId xmlns:a16="http://schemas.microsoft.com/office/drawing/2014/main" id="{12461A7D-353C-4593-B24D-C9DAA5FF4F7A}"/>
              </a:ext>
            </a:extLst>
          </p:cNvPr>
          <p:cNvSpPr/>
          <p:nvPr/>
        </p:nvSpPr>
        <p:spPr>
          <a:xfrm>
            <a:off x="4173752" y="3792199"/>
            <a:ext cx="2348272" cy="2028434"/>
          </a:xfrm>
          <a:prstGeom prst="hexagon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Šesťuholník 9">
            <a:extLst>
              <a:ext uri="{FF2B5EF4-FFF2-40B4-BE49-F238E27FC236}">
                <a16:creationId xmlns:a16="http://schemas.microsoft.com/office/drawing/2014/main" id="{17BE249A-D64A-4328-9F06-5B25BDAD5048}"/>
              </a:ext>
            </a:extLst>
          </p:cNvPr>
          <p:cNvSpPr/>
          <p:nvPr/>
        </p:nvSpPr>
        <p:spPr>
          <a:xfrm>
            <a:off x="2333995" y="4816279"/>
            <a:ext cx="2348272" cy="2028434"/>
          </a:xfrm>
          <a:prstGeom prst="hexagon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14614370"/>
      </p:ext>
    </p:extLst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Zelenožltá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1985</TotalTime>
  <Words>1126</Words>
  <Application>Microsoft Office PowerPoint</Application>
  <PresentationFormat>Širokouhlá</PresentationFormat>
  <Paragraphs>253</Paragraphs>
  <Slides>26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26</vt:i4>
      </vt:variant>
    </vt:vector>
  </HeadingPairs>
  <TitlesOfParts>
    <vt:vector size="33" baseType="lpstr">
      <vt:lpstr>Arial</vt:lpstr>
      <vt:lpstr>Calibri</vt:lpstr>
      <vt:lpstr>Times New Roman</vt:lpstr>
      <vt:lpstr>Trebuchet MS</vt:lpstr>
      <vt:lpstr>Wingdings</vt:lpstr>
      <vt:lpstr>Wingdings 3</vt:lpstr>
      <vt:lpstr>Fazeta</vt:lpstr>
      <vt:lpstr>Kisprojekt Alap a keleti programterület számára  </vt:lpstr>
      <vt:lpstr>A keleti programterületen meghatározott jogosult területek</vt:lpstr>
      <vt:lpstr>Együttműködés a program szintjén</vt:lpstr>
      <vt:lpstr>Együttműködés az Ernyőprojekt szintjén</vt:lpstr>
      <vt:lpstr>A Kisprojekt Alap céljai és prioritási tengelyei</vt:lpstr>
      <vt:lpstr>A Kisprojekt Alap 1. pályázati felhívása</vt:lpstr>
      <vt:lpstr>Az 1. felhívásra fenntartott indikatív pénzösszeg mértéke</vt:lpstr>
      <vt:lpstr>PT 1 – Természet és Kultúra</vt:lpstr>
      <vt:lpstr>Támogatható tevékenységek listája a PT 1 keretén belül</vt:lpstr>
      <vt:lpstr>Támogatható tevékenységek listája a PT 1 keretén belül</vt:lpstr>
      <vt:lpstr>Támogatható tevékenységek listája a PT 1 keretén belül</vt:lpstr>
      <vt:lpstr>Támogatható tevékenységek listája a PT 1 keretén belül</vt:lpstr>
      <vt:lpstr>PT4 - Közintézmények és a határtérségben élő emberek határon átnyúló együttműködésének javítása </vt:lpstr>
      <vt:lpstr>Támogatható tevékenységek listája a PT 4 keretén belül</vt:lpstr>
      <vt:lpstr>A projekt partnersége</vt:lpstr>
      <vt:lpstr>A projektek megvalósításának időszaka</vt:lpstr>
      <vt:lpstr>Dokumentumok</vt:lpstr>
      <vt:lpstr>A pénzügyi hozzájárulás iránti kérelemhez tartozó mellékletek</vt:lpstr>
      <vt:lpstr>Prezentácia programu PowerPoint</vt:lpstr>
      <vt:lpstr>Prezentácia programu PowerPoint</vt:lpstr>
      <vt:lpstr>Prezentácia programu PowerPoint</vt:lpstr>
      <vt:lpstr>A projektek benyújtása</vt:lpstr>
      <vt:lpstr>A pályázatok benyújtásának időpontja és helyszíne  </vt:lpstr>
      <vt:lpstr>Konzultációk</vt:lpstr>
      <vt:lpstr>Elérhetőségek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Fond malých projektov  pre Východnú programovú oblasť</dc:title>
  <dc:creator>Andrea Beresova</dc:creator>
  <cp:lastModifiedBy>erika.begalova@outlook.sk</cp:lastModifiedBy>
  <cp:revision>92</cp:revision>
  <dcterms:created xsi:type="dcterms:W3CDTF">2018-05-29T11:45:17Z</dcterms:created>
  <dcterms:modified xsi:type="dcterms:W3CDTF">2018-06-21T13:21:42Z</dcterms:modified>
</cp:coreProperties>
</file>